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376" r:id="rId2"/>
    <p:sldId id="320" r:id="rId3"/>
    <p:sldId id="334" r:id="rId4"/>
    <p:sldId id="345" r:id="rId5"/>
    <p:sldId id="323" r:id="rId6"/>
    <p:sldId id="321" r:id="rId7"/>
    <p:sldId id="324" r:id="rId8"/>
    <p:sldId id="325" r:id="rId9"/>
    <p:sldId id="326" r:id="rId10"/>
    <p:sldId id="327" r:id="rId11"/>
    <p:sldId id="377" r:id="rId12"/>
    <p:sldId id="328" r:id="rId13"/>
    <p:sldId id="329" r:id="rId14"/>
    <p:sldId id="357" r:id="rId15"/>
    <p:sldId id="358" r:id="rId16"/>
    <p:sldId id="359" r:id="rId17"/>
    <p:sldId id="360" r:id="rId18"/>
    <p:sldId id="364" r:id="rId19"/>
    <p:sldId id="361" r:id="rId20"/>
    <p:sldId id="343" r:id="rId21"/>
    <p:sldId id="342" r:id="rId22"/>
    <p:sldId id="362" r:id="rId23"/>
    <p:sldId id="365" r:id="rId24"/>
    <p:sldId id="366" r:id="rId25"/>
    <p:sldId id="363" r:id="rId26"/>
    <p:sldId id="367" r:id="rId27"/>
    <p:sldId id="378"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Συντάκτης" initials="Α"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62" autoAdjust="0"/>
    <p:restoredTop sz="94660"/>
  </p:normalViewPr>
  <p:slideViewPr>
    <p:cSldViewPr snapToGrid="0">
      <p:cViewPr varScale="1">
        <p:scale>
          <a:sx n="72" d="100"/>
          <a:sy n="72" d="100"/>
        </p:scale>
        <p:origin x="732" y="78"/>
      </p:cViewPr>
      <p:guideLst/>
    </p:cSldViewPr>
  </p:slideViewPr>
  <p:notesTextViewPr>
    <p:cViewPr>
      <p:scale>
        <a:sx n="1" d="1"/>
        <a:sy n="1" d="1"/>
      </p:scale>
      <p:origin x="0" y="0"/>
    </p:cViewPr>
  </p:notesTextViewPr>
  <p:notesViewPr>
    <p:cSldViewPr snapToGrid="0">
      <p:cViewPr varScale="1">
        <p:scale>
          <a:sx n="55" d="100"/>
          <a:sy n="55" d="100"/>
        </p:scale>
        <p:origin x="202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D06A1F-6306-41B7-A000-D503ECA19E60}" type="doc">
      <dgm:prSet loTypeId="urn:microsoft.com/office/officeart/2005/8/layout/hList7" loCatId="picture" qsTypeId="urn:microsoft.com/office/officeart/2005/8/quickstyle/simple1" qsCatId="simple" csTypeId="urn:microsoft.com/office/officeart/2005/8/colors/accent1_2" csCatId="accent1" phldr="1"/>
      <dgm:spPr/>
    </dgm:pt>
    <dgm:pt modelId="{153E23CD-AA0C-45AB-A885-5893DDCECFD8}">
      <dgm:prSet phldrT="[Κείμενο]"/>
      <dgm:spPr/>
      <dgm:t>
        <a:bodyPr/>
        <a:lstStyle/>
        <a:p>
          <a:r>
            <a:rPr lang="el-GR" b="1" dirty="0"/>
            <a:t>Ιστορικός και κοινωνικός προσδιορισμός των φαινομένων</a:t>
          </a:r>
        </a:p>
      </dgm:t>
    </dgm:pt>
    <dgm:pt modelId="{0503BF8B-1648-4F1D-BE7F-F25F0B02562B}" type="parTrans" cxnId="{E073846D-99A1-4B26-AF05-DD906B5ED64E}">
      <dgm:prSet/>
      <dgm:spPr/>
      <dgm:t>
        <a:bodyPr/>
        <a:lstStyle/>
        <a:p>
          <a:endParaRPr lang="el-GR"/>
        </a:p>
      </dgm:t>
    </dgm:pt>
    <dgm:pt modelId="{B7D06363-44F1-4E3F-945E-ABE046F4C68F}" type="sibTrans" cxnId="{E073846D-99A1-4B26-AF05-DD906B5ED64E}">
      <dgm:prSet/>
      <dgm:spPr/>
      <dgm:t>
        <a:bodyPr/>
        <a:lstStyle/>
        <a:p>
          <a:endParaRPr lang="el-GR"/>
        </a:p>
      </dgm:t>
    </dgm:pt>
    <dgm:pt modelId="{3BEA56AD-C566-4179-8C79-ED2AE1D24EE9}">
      <dgm:prSet phldrT="[Κείμενο]"/>
      <dgm:spPr/>
      <dgm:t>
        <a:bodyPr/>
        <a:lstStyle/>
        <a:p>
          <a:r>
            <a:rPr lang="el-GR" b="1" dirty="0">
              <a:solidFill>
                <a:schemeClr val="tx1"/>
              </a:solidFill>
            </a:rPr>
            <a:t>Ανάλυση σε </a:t>
          </a:r>
          <a:r>
            <a:rPr lang="el-GR" b="1" dirty="0" err="1">
              <a:solidFill>
                <a:schemeClr val="tx1"/>
              </a:solidFill>
            </a:rPr>
            <a:t>μικρο</a:t>
          </a:r>
          <a:r>
            <a:rPr lang="el-GR" b="1" dirty="0">
              <a:solidFill>
                <a:schemeClr val="tx1"/>
              </a:solidFill>
            </a:rPr>
            <a:t> &amp; </a:t>
          </a:r>
          <a:r>
            <a:rPr lang="el-GR" b="1" dirty="0" err="1">
              <a:solidFill>
                <a:schemeClr val="tx1"/>
              </a:solidFill>
            </a:rPr>
            <a:t>μακρο</a:t>
          </a:r>
          <a:r>
            <a:rPr lang="el-GR" b="1" dirty="0">
              <a:solidFill>
                <a:schemeClr val="tx1"/>
              </a:solidFill>
            </a:rPr>
            <a:t>- κοινωνιολογικό επίπεδο</a:t>
          </a:r>
        </a:p>
      </dgm:t>
    </dgm:pt>
    <dgm:pt modelId="{68B86310-8148-465A-832C-89764990C2D2}" type="parTrans" cxnId="{923C6B31-7B46-4AAF-9008-09BD0A9D19AC}">
      <dgm:prSet/>
      <dgm:spPr/>
      <dgm:t>
        <a:bodyPr/>
        <a:lstStyle/>
        <a:p>
          <a:endParaRPr lang="el-GR"/>
        </a:p>
      </dgm:t>
    </dgm:pt>
    <dgm:pt modelId="{1C2A9431-3B22-4DB0-B705-7D1A48F87B3B}" type="sibTrans" cxnId="{923C6B31-7B46-4AAF-9008-09BD0A9D19AC}">
      <dgm:prSet/>
      <dgm:spPr/>
      <dgm:t>
        <a:bodyPr/>
        <a:lstStyle/>
        <a:p>
          <a:endParaRPr lang="el-GR"/>
        </a:p>
      </dgm:t>
    </dgm:pt>
    <dgm:pt modelId="{754E5382-D708-4273-9FD2-916DD73934A1}">
      <dgm:prSet phldrT="[Κείμενο]"/>
      <dgm:spPr/>
      <dgm:t>
        <a:bodyPr/>
        <a:lstStyle/>
        <a:p>
          <a:r>
            <a:rPr lang="el-GR" b="1" dirty="0"/>
            <a:t>Διαθεματικότητα-διεπιστημονικότητα</a:t>
          </a:r>
        </a:p>
      </dgm:t>
    </dgm:pt>
    <dgm:pt modelId="{766B2D7B-B52F-442F-91B8-7C7F14C90CE3}" type="parTrans" cxnId="{F3977B15-3F74-4608-83F0-209530161BA4}">
      <dgm:prSet/>
      <dgm:spPr/>
      <dgm:t>
        <a:bodyPr/>
        <a:lstStyle/>
        <a:p>
          <a:endParaRPr lang="el-GR"/>
        </a:p>
      </dgm:t>
    </dgm:pt>
    <dgm:pt modelId="{F03DEF43-70F1-4BEC-9610-B382CE27221A}" type="sibTrans" cxnId="{F3977B15-3F74-4608-83F0-209530161BA4}">
      <dgm:prSet/>
      <dgm:spPr/>
      <dgm:t>
        <a:bodyPr/>
        <a:lstStyle/>
        <a:p>
          <a:endParaRPr lang="el-GR"/>
        </a:p>
      </dgm:t>
    </dgm:pt>
    <dgm:pt modelId="{636154DF-F384-4F85-ACC2-2FDB1D909477}">
      <dgm:prSet/>
      <dgm:spPr/>
      <dgm:t>
        <a:bodyPr/>
        <a:lstStyle/>
        <a:p>
          <a:r>
            <a:rPr lang="el-GR" b="1" dirty="0"/>
            <a:t>Το παράδειγμα-Αναγωγή της καθημερινότητας σε επιστημονική γνώση</a:t>
          </a:r>
        </a:p>
      </dgm:t>
    </dgm:pt>
    <dgm:pt modelId="{219D1406-8E2F-4490-A953-F86B2BBA6CB3}" type="parTrans" cxnId="{51A8C503-6B6C-4401-B0CA-8B19AADFED09}">
      <dgm:prSet/>
      <dgm:spPr/>
      <dgm:t>
        <a:bodyPr/>
        <a:lstStyle/>
        <a:p>
          <a:endParaRPr lang="el-GR"/>
        </a:p>
      </dgm:t>
    </dgm:pt>
    <dgm:pt modelId="{E534F305-7D4E-438A-AD36-6D80611DDAC1}" type="sibTrans" cxnId="{51A8C503-6B6C-4401-B0CA-8B19AADFED09}">
      <dgm:prSet/>
      <dgm:spPr/>
      <dgm:t>
        <a:bodyPr/>
        <a:lstStyle/>
        <a:p>
          <a:endParaRPr lang="el-GR"/>
        </a:p>
      </dgm:t>
    </dgm:pt>
    <dgm:pt modelId="{2C4D31B1-B3E9-4B5A-B2FE-C904DA50C1A7}">
      <dgm:prSet/>
      <dgm:spPr/>
      <dgm:t>
        <a:bodyPr/>
        <a:lstStyle/>
        <a:p>
          <a:r>
            <a:rPr lang="el-GR" b="1" dirty="0"/>
            <a:t>Μεθοδολογικές αρχές κοινωνιολογικών θεωριών</a:t>
          </a:r>
        </a:p>
      </dgm:t>
    </dgm:pt>
    <dgm:pt modelId="{0ACF2985-A9FE-4D05-B6BA-CE4C49B9C89B}" type="parTrans" cxnId="{E463D86B-6D10-409B-8AAD-5BFE5773C398}">
      <dgm:prSet/>
      <dgm:spPr/>
      <dgm:t>
        <a:bodyPr/>
        <a:lstStyle/>
        <a:p>
          <a:endParaRPr lang="el-GR"/>
        </a:p>
      </dgm:t>
    </dgm:pt>
    <dgm:pt modelId="{6DBC5A73-8C6E-4B4F-8740-54EDDD7C72B3}" type="sibTrans" cxnId="{E463D86B-6D10-409B-8AAD-5BFE5773C398}">
      <dgm:prSet/>
      <dgm:spPr/>
      <dgm:t>
        <a:bodyPr/>
        <a:lstStyle/>
        <a:p>
          <a:endParaRPr lang="el-GR"/>
        </a:p>
      </dgm:t>
    </dgm:pt>
    <dgm:pt modelId="{0EF8CA05-9C53-49D4-AD33-20410C321EF9}" type="pres">
      <dgm:prSet presAssocID="{48D06A1F-6306-41B7-A000-D503ECA19E60}" presName="Name0" presStyleCnt="0">
        <dgm:presLayoutVars>
          <dgm:dir/>
          <dgm:resizeHandles val="exact"/>
        </dgm:presLayoutVars>
      </dgm:prSet>
      <dgm:spPr/>
    </dgm:pt>
    <dgm:pt modelId="{4DC09259-B23D-48AE-B98D-C627D454CC21}" type="pres">
      <dgm:prSet presAssocID="{48D06A1F-6306-41B7-A000-D503ECA19E60}" presName="fgShape" presStyleLbl="fgShp" presStyleIdx="0" presStyleCnt="1"/>
      <dgm:spPr/>
    </dgm:pt>
    <dgm:pt modelId="{3E987833-780B-4B8C-854C-63CEECBEB38F}" type="pres">
      <dgm:prSet presAssocID="{48D06A1F-6306-41B7-A000-D503ECA19E60}" presName="linComp" presStyleCnt="0"/>
      <dgm:spPr/>
    </dgm:pt>
    <dgm:pt modelId="{CD00959F-7BFB-4870-95C2-F9D264377EF0}" type="pres">
      <dgm:prSet presAssocID="{153E23CD-AA0C-45AB-A885-5893DDCECFD8}" presName="compNode" presStyleCnt="0"/>
      <dgm:spPr/>
    </dgm:pt>
    <dgm:pt modelId="{F14391DA-8F89-44FE-9C7F-763F1F161C63}" type="pres">
      <dgm:prSet presAssocID="{153E23CD-AA0C-45AB-A885-5893DDCECFD8}" presName="bkgdShape" presStyleLbl="node1" presStyleIdx="0" presStyleCnt="5" custLinFactNeighborX="1290"/>
      <dgm:spPr/>
    </dgm:pt>
    <dgm:pt modelId="{99596CE7-4B4D-4E92-A31A-A57741152FFF}" type="pres">
      <dgm:prSet presAssocID="{153E23CD-AA0C-45AB-A885-5893DDCECFD8}" presName="nodeTx" presStyleLbl="node1" presStyleIdx="0" presStyleCnt="5">
        <dgm:presLayoutVars>
          <dgm:bulletEnabled val="1"/>
        </dgm:presLayoutVars>
      </dgm:prSet>
      <dgm:spPr/>
    </dgm:pt>
    <dgm:pt modelId="{FE3B1877-D01F-4196-A094-A6246ED146E9}" type="pres">
      <dgm:prSet presAssocID="{153E23CD-AA0C-45AB-A885-5893DDCECFD8}" presName="invisiNode" presStyleLbl="node1" presStyleIdx="0" presStyleCnt="5"/>
      <dgm:spPr/>
    </dgm:pt>
    <dgm:pt modelId="{A5D014DA-9C67-485F-A98A-E3EEAFBB77C9}" type="pres">
      <dgm:prSet presAssocID="{153E23CD-AA0C-45AB-A885-5893DDCECFD8}" presName="imagNode" presStyleLbl="fgImgPlace1" presStyleIdx="0" presStyleCnt="5"/>
      <dgm:spPr>
        <a:solidFill>
          <a:srgbClr val="FFC000"/>
        </a:solidFill>
      </dgm:spPr>
    </dgm:pt>
    <dgm:pt modelId="{7D6ECB83-59CE-4EB4-80BC-0B1BA1C76840}" type="pres">
      <dgm:prSet presAssocID="{B7D06363-44F1-4E3F-945E-ABE046F4C68F}" presName="sibTrans" presStyleLbl="sibTrans2D1" presStyleIdx="0" presStyleCnt="0"/>
      <dgm:spPr/>
    </dgm:pt>
    <dgm:pt modelId="{39F0E0C6-FA6F-4715-AA11-4E86FB1B8634}" type="pres">
      <dgm:prSet presAssocID="{3BEA56AD-C566-4179-8C79-ED2AE1D24EE9}" presName="compNode" presStyleCnt="0"/>
      <dgm:spPr/>
    </dgm:pt>
    <dgm:pt modelId="{E7F5BDF1-5B98-4E46-9760-5B0BBF6198A0}" type="pres">
      <dgm:prSet presAssocID="{3BEA56AD-C566-4179-8C79-ED2AE1D24EE9}" presName="bkgdShape" presStyleLbl="node1" presStyleIdx="1" presStyleCnt="5"/>
      <dgm:spPr/>
    </dgm:pt>
    <dgm:pt modelId="{1AA22C54-A718-4F5F-B730-AB63E6B034DD}" type="pres">
      <dgm:prSet presAssocID="{3BEA56AD-C566-4179-8C79-ED2AE1D24EE9}" presName="nodeTx" presStyleLbl="node1" presStyleIdx="1" presStyleCnt="5">
        <dgm:presLayoutVars>
          <dgm:bulletEnabled val="1"/>
        </dgm:presLayoutVars>
      </dgm:prSet>
      <dgm:spPr/>
    </dgm:pt>
    <dgm:pt modelId="{E8535F88-1F74-4BEC-AE38-DFB72BB261EB}" type="pres">
      <dgm:prSet presAssocID="{3BEA56AD-C566-4179-8C79-ED2AE1D24EE9}" presName="invisiNode" presStyleLbl="node1" presStyleIdx="1" presStyleCnt="5"/>
      <dgm:spPr/>
    </dgm:pt>
    <dgm:pt modelId="{A3003C59-9A5A-49B2-8D38-C56E39B40973}" type="pres">
      <dgm:prSet presAssocID="{3BEA56AD-C566-4179-8C79-ED2AE1D24EE9}" presName="imagNode" presStyleLbl="fgImgPlace1" presStyleIdx="1" presStyleCnt="5" custLinFactNeighborX="2744" custLinFactNeighborY="1829"/>
      <dgm:spPr>
        <a:solidFill>
          <a:srgbClr val="00B050"/>
        </a:solidFill>
      </dgm:spPr>
    </dgm:pt>
    <dgm:pt modelId="{D4BD6D0F-A6D5-46D4-A887-51A9C8C4AB99}" type="pres">
      <dgm:prSet presAssocID="{1C2A9431-3B22-4DB0-B705-7D1A48F87B3B}" presName="sibTrans" presStyleLbl="sibTrans2D1" presStyleIdx="0" presStyleCnt="0"/>
      <dgm:spPr/>
    </dgm:pt>
    <dgm:pt modelId="{04D5C34D-771E-414E-8256-B0DA4F7E0EC7}" type="pres">
      <dgm:prSet presAssocID="{754E5382-D708-4273-9FD2-916DD73934A1}" presName="compNode" presStyleCnt="0"/>
      <dgm:spPr/>
    </dgm:pt>
    <dgm:pt modelId="{30B146DF-43AF-4479-9E8D-4A26B18739FC}" type="pres">
      <dgm:prSet presAssocID="{754E5382-D708-4273-9FD2-916DD73934A1}" presName="bkgdShape" presStyleLbl="node1" presStyleIdx="2" presStyleCnt="5" custLinFactNeighborX="0" custLinFactNeighborY="609"/>
      <dgm:spPr/>
    </dgm:pt>
    <dgm:pt modelId="{A9858667-7814-47D2-B255-377E484AEA32}" type="pres">
      <dgm:prSet presAssocID="{754E5382-D708-4273-9FD2-916DD73934A1}" presName="nodeTx" presStyleLbl="node1" presStyleIdx="2" presStyleCnt="5">
        <dgm:presLayoutVars>
          <dgm:bulletEnabled val="1"/>
        </dgm:presLayoutVars>
      </dgm:prSet>
      <dgm:spPr/>
    </dgm:pt>
    <dgm:pt modelId="{9979581E-A907-422A-9919-92C99838D42D}" type="pres">
      <dgm:prSet presAssocID="{754E5382-D708-4273-9FD2-916DD73934A1}" presName="invisiNode" presStyleLbl="node1" presStyleIdx="2" presStyleCnt="5"/>
      <dgm:spPr/>
    </dgm:pt>
    <dgm:pt modelId="{3E078CC5-6076-4268-960C-35DF7D585264}" type="pres">
      <dgm:prSet presAssocID="{754E5382-D708-4273-9FD2-916DD73934A1}" presName="imagNode" presStyleLbl="fgImgPlace1" presStyleIdx="2" presStyleCnt="5"/>
      <dgm:spPr>
        <a:solidFill>
          <a:srgbClr val="FF0000"/>
        </a:solidFill>
      </dgm:spPr>
    </dgm:pt>
    <dgm:pt modelId="{1FD30716-88DD-434D-BF4A-D95ECA13F1F7}" type="pres">
      <dgm:prSet presAssocID="{F03DEF43-70F1-4BEC-9610-B382CE27221A}" presName="sibTrans" presStyleLbl="sibTrans2D1" presStyleIdx="0" presStyleCnt="0"/>
      <dgm:spPr/>
    </dgm:pt>
    <dgm:pt modelId="{5ED6AAFA-C2B5-4A9F-8A84-2664BBA7C069}" type="pres">
      <dgm:prSet presAssocID="{636154DF-F384-4F85-ACC2-2FDB1D909477}" presName="compNode" presStyleCnt="0"/>
      <dgm:spPr/>
    </dgm:pt>
    <dgm:pt modelId="{A1D0D184-542D-4104-BBCA-A0CA1ECC1BA0}" type="pres">
      <dgm:prSet presAssocID="{636154DF-F384-4F85-ACC2-2FDB1D909477}" presName="bkgdShape" presStyleLbl="node1" presStyleIdx="3" presStyleCnt="5"/>
      <dgm:spPr/>
    </dgm:pt>
    <dgm:pt modelId="{DD816A2B-AF56-4692-AD51-957B79C7C135}" type="pres">
      <dgm:prSet presAssocID="{636154DF-F384-4F85-ACC2-2FDB1D909477}" presName="nodeTx" presStyleLbl="node1" presStyleIdx="3" presStyleCnt="5">
        <dgm:presLayoutVars>
          <dgm:bulletEnabled val="1"/>
        </dgm:presLayoutVars>
      </dgm:prSet>
      <dgm:spPr/>
    </dgm:pt>
    <dgm:pt modelId="{6FB435F3-B17B-48A8-A66F-318C460A1EE4}" type="pres">
      <dgm:prSet presAssocID="{636154DF-F384-4F85-ACC2-2FDB1D909477}" presName="invisiNode" presStyleLbl="node1" presStyleIdx="3" presStyleCnt="5"/>
      <dgm:spPr/>
    </dgm:pt>
    <dgm:pt modelId="{2E5C63ED-C1E8-4685-A2F2-FF703D43252A}" type="pres">
      <dgm:prSet presAssocID="{636154DF-F384-4F85-ACC2-2FDB1D909477}" presName="imagNode" presStyleLbl="fgImgPlace1" presStyleIdx="3" presStyleCnt="5" custLinFactNeighborX="2744" custLinFactNeighborY="6676"/>
      <dgm:spPr>
        <a:solidFill>
          <a:srgbClr val="7030A0"/>
        </a:solidFill>
      </dgm:spPr>
    </dgm:pt>
    <dgm:pt modelId="{A56E3662-7013-41E2-81B7-3480B950FE67}" type="pres">
      <dgm:prSet presAssocID="{E534F305-7D4E-438A-AD36-6D80611DDAC1}" presName="sibTrans" presStyleLbl="sibTrans2D1" presStyleIdx="0" presStyleCnt="0"/>
      <dgm:spPr/>
    </dgm:pt>
    <dgm:pt modelId="{1EA5A283-895C-40F3-97BE-3E410D9986D2}" type="pres">
      <dgm:prSet presAssocID="{2C4D31B1-B3E9-4B5A-B2FE-C904DA50C1A7}" presName="compNode" presStyleCnt="0"/>
      <dgm:spPr/>
    </dgm:pt>
    <dgm:pt modelId="{F889C439-062A-402D-BA6A-D1E9E27D1428}" type="pres">
      <dgm:prSet presAssocID="{2C4D31B1-B3E9-4B5A-B2FE-C904DA50C1A7}" presName="bkgdShape" presStyleLbl="node1" presStyleIdx="4" presStyleCnt="5"/>
      <dgm:spPr/>
    </dgm:pt>
    <dgm:pt modelId="{4BF4AC70-AE6E-4968-83EE-4ED3D1E00194}" type="pres">
      <dgm:prSet presAssocID="{2C4D31B1-B3E9-4B5A-B2FE-C904DA50C1A7}" presName="nodeTx" presStyleLbl="node1" presStyleIdx="4" presStyleCnt="5">
        <dgm:presLayoutVars>
          <dgm:bulletEnabled val="1"/>
        </dgm:presLayoutVars>
      </dgm:prSet>
      <dgm:spPr/>
    </dgm:pt>
    <dgm:pt modelId="{73A82B86-F541-445C-8C6F-530CDCAA1E10}" type="pres">
      <dgm:prSet presAssocID="{2C4D31B1-B3E9-4B5A-B2FE-C904DA50C1A7}" presName="invisiNode" presStyleLbl="node1" presStyleIdx="4" presStyleCnt="5"/>
      <dgm:spPr/>
    </dgm:pt>
    <dgm:pt modelId="{1D640F50-9B20-43D7-BC63-6270FDEE2184}" type="pres">
      <dgm:prSet presAssocID="{2C4D31B1-B3E9-4B5A-B2FE-C904DA50C1A7}" presName="imagNode" presStyleLbl="fgImgPlace1" presStyleIdx="4" presStyleCnt="5"/>
      <dgm:spPr>
        <a:solidFill>
          <a:schemeClr val="accent2">
            <a:lumMod val="75000"/>
          </a:schemeClr>
        </a:solidFill>
      </dgm:spPr>
    </dgm:pt>
  </dgm:ptLst>
  <dgm:cxnLst>
    <dgm:cxn modelId="{51A8C503-6B6C-4401-B0CA-8B19AADFED09}" srcId="{48D06A1F-6306-41B7-A000-D503ECA19E60}" destId="{636154DF-F384-4F85-ACC2-2FDB1D909477}" srcOrd="3" destOrd="0" parTransId="{219D1406-8E2F-4490-A953-F86B2BBA6CB3}" sibTransId="{E534F305-7D4E-438A-AD36-6D80611DDAC1}"/>
    <dgm:cxn modelId="{41C0BA0B-594E-481D-9B43-8A170A5A5C74}" type="presOf" srcId="{153E23CD-AA0C-45AB-A885-5893DDCECFD8}" destId="{99596CE7-4B4D-4E92-A31A-A57741152FFF}" srcOrd="1" destOrd="0" presId="urn:microsoft.com/office/officeart/2005/8/layout/hList7"/>
    <dgm:cxn modelId="{F3977B15-3F74-4608-83F0-209530161BA4}" srcId="{48D06A1F-6306-41B7-A000-D503ECA19E60}" destId="{754E5382-D708-4273-9FD2-916DD73934A1}" srcOrd="2" destOrd="0" parTransId="{766B2D7B-B52F-442F-91B8-7C7F14C90CE3}" sibTransId="{F03DEF43-70F1-4BEC-9610-B382CE27221A}"/>
    <dgm:cxn modelId="{3D618F1E-D910-482F-AF1F-72F10EAF6309}" type="presOf" srcId="{754E5382-D708-4273-9FD2-916DD73934A1}" destId="{30B146DF-43AF-4479-9E8D-4A26B18739FC}" srcOrd="0" destOrd="0" presId="urn:microsoft.com/office/officeart/2005/8/layout/hList7"/>
    <dgm:cxn modelId="{875E2226-118C-4066-B147-BE4187334CB1}" type="presOf" srcId="{E534F305-7D4E-438A-AD36-6D80611DDAC1}" destId="{A56E3662-7013-41E2-81B7-3480B950FE67}" srcOrd="0" destOrd="0" presId="urn:microsoft.com/office/officeart/2005/8/layout/hList7"/>
    <dgm:cxn modelId="{923C6B31-7B46-4AAF-9008-09BD0A9D19AC}" srcId="{48D06A1F-6306-41B7-A000-D503ECA19E60}" destId="{3BEA56AD-C566-4179-8C79-ED2AE1D24EE9}" srcOrd="1" destOrd="0" parTransId="{68B86310-8148-465A-832C-89764990C2D2}" sibTransId="{1C2A9431-3B22-4DB0-B705-7D1A48F87B3B}"/>
    <dgm:cxn modelId="{C1AE8D62-E070-4435-9A08-658A485C6F86}" type="presOf" srcId="{2C4D31B1-B3E9-4B5A-B2FE-C904DA50C1A7}" destId="{4BF4AC70-AE6E-4968-83EE-4ED3D1E00194}" srcOrd="1" destOrd="0" presId="urn:microsoft.com/office/officeart/2005/8/layout/hList7"/>
    <dgm:cxn modelId="{0F16C742-83CF-48F1-BECE-937B749642DC}" type="presOf" srcId="{48D06A1F-6306-41B7-A000-D503ECA19E60}" destId="{0EF8CA05-9C53-49D4-AD33-20410C321EF9}" srcOrd="0" destOrd="0" presId="urn:microsoft.com/office/officeart/2005/8/layout/hList7"/>
    <dgm:cxn modelId="{E463D86B-6D10-409B-8AAD-5BFE5773C398}" srcId="{48D06A1F-6306-41B7-A000-D503ECA19E60}" destId="{2C4D31B1-B3E9-4B5A-B2FE-C904DA50C1A7}" srcOrd="4" destOrd="0" parTransId="{0ACF2985-A9FE-4D05-B6BA-CE4C49B9C89B}" sibTransId="{6DBC5A73-8C6E-4B4F-8740-54EDDD7C72B3}"/>
    <dgm:cxn modelId="{E073846D-99A1-4B26-AF05-DD906B5ED64E}" srcId="{48D06A1F-6306-41B7-A000-D503ECA19E60}" destId="{153E23CD-AA0C-45AB-A885-5893DDCECFD8}" srcOrd="0" destOrd="0" parTransId="{0503BF8B-1648-4F1D-BE7F-F25F0B02562B}" sibTransId="{B7D06363-44F1-4E3F-945E-ABE046F4C68F}"/>
    <dgm:cxn modelId="{B0FD5E57-D0DE-448D-AAC6-21CE1FB45C22}" type="presOf" srcId="{B7D06363-44F1-4E3F-945E-ABE046F4C68F}" destId="{7D6ECB83-59CE-4EB4-80BC-0B1BA1C76840}" srcOrd="0" destOrd="0" presId="urn:microsoft.com/office/officeart/2005/8/layout/hList7"/>
    <dgm:cxn modelId="{E8F5D182-7CB0-42FD-805F-BCDD1FEF3318}" type="presOf" srcId="{1C2A9431-3B22-4DB0-B705-7D1A48F87B3B}" destId="{D4BD6D0F-A6D5-46D4-A887-51A9C8C4AB99}" srcOrd="0" destOrd="0" presId="urn:microsoft.com/office/officeart/2005/8/layout/hList7"/>
    <dgm:cxn modelId="{CBCFAC92-8BA4-4EE0-BC6C-AEB960C4696D}" type="presOf" srcId="{636154DF-F384-4F85-ACC2-2FDB1D909477}" destId="{DD816A2B-AF56-4692-AD51-957B79C7C135}" srcOrd="1" destOrd="0" presId="urn:microsoft.com/office/officeart/2005/8/layout/hList7"/>
    <dgm:cxn modelId="{9A384E98-B202-4287-AD18-EEB288855355}" type="presOf" srcId="{153E23CD-AA0C-45AB-A885-5893DDCECFD8}" destId="{F14391DA-8F89-44FE-9C7F-763F1F161C63}" srcOrd="0" destOrd="0" presId="urn:microsoft.com/office/officeart/2005/8/layout/hList7"/>
    <dgm:cxn modelId="{810FACA5-AE3B-452E-A2A1-5CA1D741762F}" type="presOf" srcId="{3BEA56AD-C566-4179-8C79-ED2AE1D24EE9}" destId="{1AA22C54-A718-4F5F-B730-AB63E6B034DD}" srcOrd="1" destOrd="0" presId="urn:microsoft.com/office/officeart/2005/8/layout/hList7"/>
    <dgm:cxn modelId="{D2B43FA9-CEE5-4167-A88A-E286A84E17E8}" type="presOf" srcId="{636154DF-F384-4F85-ACC2-2FDB1D909477}" destId="{A1D0D184-542D-4104-BBCA-A0CA1ECC1BA0}" srcOrd="0" destOrd="0" presId="urn:microsoft.com/office/officeart/2005/8/layout/hList7"/>
    <dgm:cxn modelId="{20D66DC4-E94B-48A3-860D-97B2BEE2682F}" type="presOf" srcId="{3BEA56AD-C566-4179-8C79-ED2AE1D24EE9}" destId="{E7F5BDF1-5B98-4E46-9760-5B0BBF6198A0}" srcOrd="0" destOrd="0" presId="urn:microsoft.com/office/officeart/2005/8/layout/hList7"/>
    <dgm:cxn modelId="{396B1BC7-D272-4E75-83BB-64BB119AE848}" type="presOf" srcId="{2C4D31B1-B3E9-4B5A-B2FE-C904DA50C1A7}" destId="{F889C439-062A-402D-BA6A-D1E9E27D1428}" srcOrd="0" destOrd="0" presId="urn:microsoft.com/office/officeart/2005/8/layout/hList7"/>
    <dgm:cxn modelId="{1B7E13E0-2230-4B12-BAE4-87AD66CBAEDF}" type="presOf" srcId="{F03DEF43-70F1-4BEC-9610-B382CE27221A}" destId="{1FD30716-88DD-434D-BF4A-D95ECA13F1F7}" srcOrd="0" destOrd="0" presId="urn:microsoft.com/office/officeart/2005/8/layout/hList7"/>
    <dgm:cxn modelId="{5E7F54EF-B5C5-46B1-8D5F-48B5E62DA26E}" type="presOf" srcId="{754E5382-D708-4273-9FD2-916DD73934A1}" destId="{A9858667-7814-47D2-B255-377E484AEA32}" srcOrd="1" destOrd="0" presId="urn:microsoft.com/office/officeart/2005/8/layout/hList7"/>
    <dgm:cxn modelId="{CBAC1CC5-F645-4D4A-9F3B-6328EEA863E3}" type="presParOf" srcId="{0EF8CA05-9C53-49D4-AD33-20410C321EF9}" destId="{4DC09259-B23D-48AE-B98D-C627D454CC21}" srcOrd="0" destOrd="0" presId="urn:microsoft.com/office/officeart/2005/8/layout/hList7"/>
    <dgm:cxn modelId="{EA5344FD-6D77-4FE1-ABB1-A4900FC37909}" type="presParOf" srcId="{0EF8CA05-9C53-49D4-AD33-20410C321EF9}" destId="{3E987833-780B-4B8C-854C-63CEECBEB38F}" srcOrd="1" destOrd="0" presId="urn:microsoft.com/office/officeart/2005/8/layout/hList7"/>
    <dgm:cxn modelId="{6F6724DD-A927-4201-B7CA-8C5978A784D1}" type="presParOf" srcId="{3E987833-780B-4B8C-854C-63CEECBEB38F}" destId="{CD00959F-7BFB-4870-95C2-F9D264377EF0}" srcOrd="0" destOrd="0" presId="urn:microsoft.com/office/officeart/2005/8/layout/hList7"/>
    <dgm:cxn modelId="{7D8CAFFB-A35D-4DD5-B543-D994B6D15391}" type="presParOf" srcId="{CD00959F-7BFB-4870-95C2-F9D264377EF0}" destId="{F14391DA-8F89-44FE-9C7F-763F1F161C63}" srcOrd="0" destOrd="0" presId="urn:microsoft.com/office/officeart/2005/8/layout/hList7"/>
    <dgm:cxn modelId="{4E5DB4DF-9E19-4912-99A2-4F81CE1183AF}" type="presParOf" srcId="{CD00959F-7BFB-4870-95C2-F9D264377EF0}" destId="{99596CE7-4B4D-4E92-A31A-A57741152FFF}" srcOrd="1" destOrd="0" presId="urn:microsoft.com/office/officeart/2005/8/layout/hList7"/>
    <dgm:cxn modelId="{4A23905A-B030-4B0F-BBB2-E9B93E1266B1}" type="presParOf" srcId="{CD00959F-7BFB-4870-95C2-F9D264377EF0}" destId="{FE3B1877-D01F-4196-A094-A6246ED146E9}" srcOrd="2" destOrd="0" presId="urn:microsoft.com/office/officeart/2005/8/layout/hList7"/>
    <dgm:cxn modelId="{176826B0-A275-4315-B77E-0300898A7F7A}" type="presParOf" srcId="{CD00959F-7BFB-4870-95C2-F9D264377EF0}" destId="{A5D014DA-9C67-485F-A98A-E3EEAFBB77C9}" srcOrd="3" destOrd="0" presId="urn:microsoft.com/office/officeart/2005/8/layout/hList7"/>
    <dgm:cxn modelId="{25887D5E-E526-4DEC-98CE-36AD207113AC}" type="presParOf" srcId="{3E987833-780B-4B8C-854C-63CEECBEB38F}" destId="{7D6ECB83-59CE-4EB4-80BC-0B1BA1C76840}" srcOrd="1" destOrd="0" presId="urn:microsoft.com/office/officeart/2005/8/layout/hList7"/>
    <dgm:cxn modelId="{BE79AC6A-706C-48EE-A315-70C803624C7E}" type="presParOf" srcId="{3E987833-780B-4B8C-854C-63CEECBEB38F}" destId="{39F0E0C6-FA6F-4715-AA11-4E86FB1B8634}" srcOrd="2" destOrd="0" presId="urn:microsoft.com/office/officeart/2005/8/layout/hList7"/>
    <dgm:cxn modelId="{A36E52A0-94D1-4325-AE05-EC5F5BDFEDB8}" type="presParOf" srcId="{39F0E0C6-FA6F-4715-AA11-4E86FB1B8634}" destId="{E7F5BDF1-5B98-4E46-9760-5B0BBF6198A0}" srcOrd="0" destOrd="0" presId="urn:microsoft.com/office/officeart/2005/8/layout/hList7"/>
    <dgm:cxn modelId="{A3C125F2-96B5-4722-A127-181E7DC97287}" type="presParOf" srcId="{39F0E0C6-FA6F-4715-AA11-4E86FB1B8634}" destId="{1AA22C54-A718-4F5F-B730-AB63E6B034DD}" srcOrd="1" destOrd="0" presId="urn:microsoft.com/office/officeart/2005/8/layout/hList7"/>
    <dgm:cxn modelId="{14B65650-58B9-4A43-8634-5704FFBF92F0}" type="presParOf" srcId="{39F0E0C6-FA6F-4715-AA11-4E86FB1B8634}" destId="{E8535F88-1F74-4BEC-AE38-DFB72BB261EB}" srcOrd="2" destOrd="0" presId="urn:microsoft.com/office/officeart/2005/8/layout/hList7"/>
    <dgm:cxn modelId="{F8502DDE-58F8-4551-AF16-5E471FD5F0A5}" type="presParOf" srcId="{39F0E0C6-FA6F-4715-AA11-4E86FB1B8634}" destId="{A3003C59-9A5A-49B2-8D38-C56E39B40973}" srcOrd="3" destOrd="0" presId="urn:microsoft.com/office/officeart/2005/8/layout/hList7"/>
    <dgm:cxn modelId="{0C4143AB-E300-4C9F-B26A-3B8A0DCEABDC}" type="presParOf" srcId="{3E987833-780B-4B8C-854C-63CEECBEB38F}" destId="{D4BD6D0F-A6D5-46D4-A887-51A9C8C4AB99}" srcOrd="3" destOrd="0" presId="urn:microsoft.com/office/officeart/2005/8/layout/hList7"/>
    <dgm:cxn modelId="{97249263-08D8-4575-A687-0CD043560CC6}" type="presParOf" srcId="{3E987833-780B-4B8C-854C-63CEECBEB38F}" destId="{04D5C34D-771E-414E-8256-B0DA4F7E0EC7}" srcOrd="4" destOrd="0" presId="urn:microsoft.com/office/officeart/2005/8/layout/hList7"/>
    <dgm:cxn modelId="{0521E73B-E8D7-4CAF-9725-8A9B47B5438D}" type="presParOf" srcId="{04D5C34D-771E-414E-8256-B0DA4F7E0EC7}" destId="{30B146DF-43AF-4479-9E8D-4A26B18739FC}" srcOrd="0" destOrd="0" presId="urn:microsoft.com/office/officeart/2005/8/layout/hList7"/>
    <dgm:cxn modelId="{9AB3A687-E5D1-4EBD-A500-4F33031AA16A}" type="presParOf" srcId="{04D5C34D-771E-414E-8256-B0DA4F7E0EC7}" destId="{A9858667-7814-47D2-B255-377E484AEA32}" srcOrd="1" destOrd="0" presId="urn:microsoft.com/office/officeart/2005/8/layout/hList7"/>
    <dgm:cxn modelId="{A7E98846-DB19-4FD5-B855-E51703B72DC3}" type="presParOf" srcId="{04D5C34D-771E-414E-8256-B0DA4F7E0EC7}" destId="{9979581E-A907-422A-9919-92C99838D42D}" srcOrd="2" destOrd="0" presId="urn:microsoft.com/office/officeart/2005/8/layout/hList7"/>
    <dgm:cxn modelId="{553AA6F6-4C8D-4AEF-8D99-F3E40FE7AB94}" type="presParOf" srcId="{04D5C34D-771E-414E-8256-B0DA4F7E0EC7}" destId="{3E078CC5-6076-4268-960C-35DF7D585264}" srcOrd="3" destOrd="0" presId="urn:microsoft.com/office/officeart/2005/8/layout/hList7"/>
    <dgm:cxn modelId="{BC4ABC9E-1B93-4744-BF17-8687B541230C}" type="presParOf" srcId="{3E987833-780B-4B8C-854C-63CEECBEB38F}" destId="{1FD30716-88DD-434D-BF4A-D95ECA13F1F7}" srcOrd="5" destOrd="0" presId="urn:microsoft.com/office/officeart/2005/8/layout/hList7"/>
    <dgm:cxn modelId="{F6825C20-BFB9-47A0-80D0-1797143BC7A0}" type="presParOf" srcId="{3E987833-780B-4B8C-854C-63CEECBEB38F}" destId="{5ED6AAFA-C2B5-4A9F-8A84-2664BBA7C069}" srcOrd="6" destOrd="0" presId="urn:microsoft.com/office/officeart/2005/8/layout/hList7"/>
    <dgm:cxn modelId="{3EAC28C6-6AC5-4928-B598-C48DC27B57C4}" type="presParOf" srcId="{5ED6AAFA-C2B5-4A9F-8A84-2664BBA7C069}" destId="{A1D0D184-542D-4104-BBCA-A0CA1ECC1BA0}" srcOrd="0" destOrd="0" presId="urn:microsoft.com/office/officeart/2005/8/layout/hList7"/>
    <dgm:cxn modelId="{DD025016-A14C-4820-B6C7-95A1F42EDE7E}" type="presParOf" srcId="{5ED6AAFA-C2B5-4A9F-8A84-2664BBA7C069}" destId="{DD816A2B-AF56-4692-AD51-957B79C7C135}" srcOrd="1" destOrd="0" presId="urn:microsoft.com/office/officeart/2005/8/layout/hList7"/>
    <dgm:cxn modelId="{9EC516FF-FC3E-4F96-AFD9-649E47CA9731}" type="presParOf" srcId="{5ED6AAFA-C2B5-4A9F-8A84-2664BBA7C069}" destId="{6FB435F3-B17B-48A8-A66F-318C460A1EE4}" srcOrd="2" destOrd="0" presId="urn:microsoft.com/office/officeart/2005/8/layout/hList7"/>
    <dgm:cxn modelId="{B51CE4D8-0DA4-41A8-9D41-25FBE6C3C8E9}" type="presParOf" srcId="{5ED6AAFA-C2B5-4A9F-8A84-2664BBA7C069}" destId="{2E5C63ED-C1E8-4685-A2F2-FF703D43252A}" srcOrd="3" destOrd="0" presId="urn:microsoft.com/office/officeart/2005/8/layout/hList7"/>
    <dgm:cxn modelId="{3D17209B-9717-46E3-9AF9-7FAF62EA223E}" type="presParOf" srcId="{3E987833-780B-4B8C-854C-63CEECBEB38F}" destId="{A56E3662-7013-41E2-81B7-3480B950FE67}" srcOrd="7" destOrd="0" presId="urn:microsoft.com/office/officeart/2005/8/layout/hList7"/>
    <dgm:cxn modelId="{B6E17A35-AB63-4CB8-B9F1-0272BF80A96D}" type="presParOf" srcId="{3E987833-780B-4B8C-854C-63CEECBEB38F}" destId="{1EA5A283-895C-40F3-97BE-3E410D9986D2}" srcOrd="8" destOrd="0" presId="urn:microsoft.com/office/officeart/2005/8/layout/hList7"/>
    <dgm:cxn modelId="{0E7E2DDE-B4E2-4A9C-8015-915CD8B4D0F9}" type="presParOf" srcId="{1EA5A283-895C-40F3-97BE-3E410D9986D2}" destId="{F889C439-062A-402D-BA6A-D1E9E27D1428}" srcOrd="0" destOrd="0" presId="urn:microsoft.com/office/officeart/2005/8/layout/hList7"/>
    <dgm:cxn modelId="{07240BC0-E14E-4041-B366-B53DA764A4AE}" type="presParOf" srcId="{1EA5A283-895C-40F3-97BE-3E410D9986D2}" destId="{4BF4AC70-AE6E-4968-83EE-4ED3D1E00194}" srcOrd="1" destOrd="0" presId="urn:microsoft.com/office/officeart/2005/8/layout/hList7"/>
    <dgm:cxn modelId="{3BC6328C-5B22-4157-BF88-B304335F2C27}" type="presParOf" srcId="{1EA5A283-895C-40F3-97BE-3E410D9986D2}" destId="{73A82B86-F541-445C-8C6F-530CDCAA1E10}" srcOrd="2" destOrd="0" presId="urn:microsoft.com/office/officeart/2005/8/layout/hList7"/>
    <dgm:cxn modelId="{239077A9-7BCC-4309-BD54-D4E787EDB2D5}" type="presParOf" srcId="{1EA5A283-895C-40F3-97BE-3E410D9986D2}" destId="{1D640F50-9B20-43D7-BC63-6270FDEE2184}"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390095-C04F-43BE-80BE-8898A6E449FD}" type="doc">
      <dgm:prSet loTypeId="urn:microsoft.com/office/officeart/2005/8/layout/pyramid4" loCatId="relationship" qsTypeId="urn:microsoft.com/office/officeart/2005/8/quickstyle/simple1" qsCatId="simple" csTypeId="urn:microsoft.com/office/officeart/2005/8/colors/colorful1" csCatId="colorful" phldr="1"/>
      <dgm:spPr/>
      <dgm:t>
        <a:bodyPr/>
        <a:lstStyle/>
        <a:p>
          <a:endParaRPr lang="el-GR"/>
        </a:p>
      </dgm:t>
    </dgm:pt>
    <dgm:pt modelId="{D20EB625-866E-4C1A-B760-FC9D0E8C8D1D}">
      <dgm:prSet phldrT="[Κείμενο]"/>
      <dgm:spPr/>
      <dgm:t>
        <a:bodyPr/>
        <a:lstStyle/>
        <a:p>
          <a:r>
            <a:rPr lang="el-GR" dirty="0"/>
            <a:t>Α</a:t>
          </a:r>
        </a:p>
        <a:p>
          <a:endParaRPr lang="el-GR" dirty="0"/>
        </a:p>
      </dgm:t>
    </dgm:pt>
    <dgm:pt modelId="{A3C1565A-A841-4D60-BD22-2D254DFB1661}" type="parTrans" cxnId="{E77813D5-3E7B-4133-85BC-854144D9B1F8}">
      <dgm:prSet/>
      <dgm:spPr/>
      <dgm:t>
        <a:bodyPr/>
        <a:lstStyle/>
        <a:p>
          <a:endParaRPr lang="el-GR"/>
        </a:p>
      </dgm:t>
    </dgm:pt>
    <dgm:pt modelId="{EA71B69B-6B54-408C-906C-2CB4FD61ED79}" type="sibTrans" cxnId="{E77813D5-3E7B-4133-85BC-854144D9B1F8}">
      <dgm:prSet/>
      <dgm:spPr/>
      <dgm:t>
        <a:bodyPr/>
        <a:lstStyle/>
        <a:p>
          <a:endParaRPr lang="el-GR"/>
        </a:p>
      </dgm:t>
    </dgm:pt>
    <dgm:pt modelId="{4F5D8195-3B90-479E-AA55-4B02AEF8D83C}">
      <dgm:prSet phldrT="[Κείμενο]"/>
      <dgm:spPr/>
      <dgm:t>
        <a:bodyPr/>
        <a:lstStyle/>
        <a:p>
          <a:r>
            <a:rPr lang="el-GR" dirty="0"/>
            <a:t>Γ</a:t>
          </a:r>
        </a:p>
      </dgm:t>
    </dgm:pt>
    <dgm:pt modelId="{4DEC4A3D-AB8E-4704-A8AB-9FF90D4F7A8D}" type="parTrans" cxnId="{9248F105-A7A1-4711-B0BB-5963729D6C4E}">
      <dgm:prSet/>
      <dgm:spPr/>
      <dgm:t>
        <a:bodyPr/>
        <a:lstStyle/>
        <a:p>
          <a:endParaRPr lang="el-GR"/>
        </a:p>
      </dgm:t>
    </dgm:pt>
    <dgm:pt modelId="{0ADF8BC5-F98B-4BAD-9A29-B4E5C367DC48}" type="sibTrans" cxnId="{9248F105-A7A1-4711-B0BB-5963729D6C4E}">
      <dgm:prSet/>
      <dgm:spPr/>
      <dgm:t>
        <a:bodyPr/>
        <a:lstStyle/>
        <a:p>
          <a:endParaRPr lang="el-GR"/>
        </a:p>
      </dgm:t>
    </dgm:pt>
    <dgm:pt modelId="{288CB740-9E60-4761-ACA1-3B90CBBC0C0E}">
      <dgm:prSet phldrT="[Κείμενο]"/>
      <dgm:spPr/>
      <dgm:t>
        <a:bodyPr/>
        <a:lstStyle/>
        <a:p>
          <a:r>
            <a:rPr lang="el-GR" dirty="0"/>
            <a:t>Β</a:t>
          </a:r>
        </a:p>
      </dgm:t>
    </dgm:pt>
    <dgm:pt modelId="{9B628A75-13EE-4305-8668-2BC177A616AC}" type="parTrans" cxnId="{E696EAB0-C359-411E-B986-1903CFC484B5}">
      <dgm:prSet/>
      <dgm:spPr/>
      <dgm:t>
        <a:bodyPr/>
        <a:lstStyle/>
        <a:p>
          <a:endParaRPr lang="el-GR"/>
        </a:p>
      </dgm:t>
    </dgm:pt>
    <dgm:pt modelId="{E4820E76-F828-4F5D-85C9-A39D43E40721}" type="sibTrans" cxnId="{E696EAB0-C359-411E-B986-1903CFC484B5}">
      <dgm:prSet/>
      <dgm:spPr/>
      <dgm:t>
        <a:bodyPr/>
        <a:lstStyle/>
        <a:p>
          <a:endParaRPr lang="el-GR"/>
        </a:p>
      </dgm:t>
    </dgm:pt>
    <dgm:pt modelId="{ABBB9CB8-5585-4BD9-91F3-3825A47A4A04}">
      <dgm:prSet phldrT="[Κείμενο]"/>
      <dgm:spPr/>
      <dgm:t>
        <a:bodyPr/>
        <a:lstStyle/>
        <a:p>
          <a:endParaRPr lang="el-GR" dirty="0"/>
        </a:p>
        <a:p>
          <a:r>
            <a:rPr lang="el-GR" dirty="0"/>
            <a:t>Δ</a:t>
          </a:r>
        </a:p>
      </dgm:t>
    </dgm:pt>
    <dgm:pt modelId="{F1ADFA1D-C6DF-41B9-AFD3-E7332DDE56EE}" type="parTrans" cxnId="{B5F8EB76-4A76-4974-AE59-3FC27139DE62}">
      <dgm:prSet/>
      <dgm:spPr/>
      <dgm:t>
        <a:bodyPr/>
        <a:lstStyle/>
        <a:p>
          <a:endParaRPr lang="el-GR"/>
        </a:p>
      </dgm:t>
    </dgm:pt>
    <dgm:pt modelId="{24BC51B2-B108-41ED-B350-5DA391573A44}" type="sibTrans" cxnId="{B5F8EB76-4A76-4974-AE59-3FC27139DE62}">
      <dgm:prSet/>
      <dgm:spPr/>
      <dgm:t>
        <a:bodyPr/>
        <a:lstStyle/>
        <a:p>
          <a:endParaRPr lang="el-GR"/>
        </a:p>
      </dgm:t>
    </dgm:pt>
    <dgm:pt modelId="{88025999-EBE4-462B-94AA-5ACB8A27C09D}" type="pres">
      <dgm:prSet presAssocID="{7D390095-C04F-43BE-80BE-8898A6E449FD}" presName="compositeShape" presStyleCnt="0">
        <dgm:presLayoutVars>
          <dgm:chMax val="9"/>
          <dgm:dir/>
          <dgm:resizeHandles val="exact"/>
        </dgm:presLayoutVars>
      </dgm:prSet>
      <dgm:spPr/>
    </dgm:pt>
    <dgm:pt modelId="{F5AE11C6-D2CE-45A3-9E7D-0A5425D7D141}" type="pres">
      <dgm:prSet presAssocID="{7D390095-C04F-43BE-80BE-8898A6E449FD}" presName="triangle1" presStyleLbl="node1" presStyleIdx="0" presStyleCnt="4">
        <dgm:presLayoutVars>
          <dgm:bulletEnabled val="1"/>
        </dgm:presLayoutVars>
      </dgm:prSet>
      <dgm:spPr/>
    </dgm:pt>
    <dgm:pt modelId="{A2B30350-CB37-402A-AA72-9CD49EE635A6}" type="pres">
      <dgm:prSet presAssocID="{7D390095-C04F-43BE-80BE-8898A6E449FD}" presName="triangle2" presStyleLbl="node1" presStyleIdx="1" presStyleCnt="4">
        <dgm:presLayoutVars>
          <dgm:bulletEnabled val="1"/>
        </dgm:presLayoutVars>
      </dgm:prSet>
      <dgm:spPr/>
    </dgm:pt>
    <dgm:pt modelId="{E609E9B1-64D1-48F0-B263-94514AC6BA2E}" type="pres">
      <dgm:prSet presAssocID="{7D390095-C04F-43BE-80BE-8898A6E449FD}" presName="triangle3" presStyleLbl="node1" presStyleIdx="2" presStyleCnt="4">
        <dgm:presLayoutVars>
          <dgm:bulletEnabled val="1"/>
        </dgm:presLayoutVars>
      </dgm:prSet>
      <dgm:spPr/>
    </dgm:pt>
    <dgm:pt modelId="{BD72A114-432A-4472-84E6-D43DC018596F}" type="pres">
      <dgm:prSet presAssocID="{7D390095-C04F-43BE-80BE-8898A6E449FD}" presName="triangle4" presStyleLbl="node1" presStyleIdx="3" presStyleCnt="4">
        <dgm:presLayoutVars>
          <dgm:bulletEnabled val="1"/>
        </dgm:presLayoutVars>
      </dgm:prSet>
      <dgm:spPr/>
    </dgm:pt>
  </dgm:ptLst>
  <dgm:cxnLst>
    <dgm:cxn modelId="{9248F105-A7A1-4711-B0BB-5963729D6C4E}" srcId="{7D390095-C04F-43BE-80BE-8898A6E449FD}" destId="{4F5D8195-3B90-479E-AA55-4B02AEF8D83C}" srcOrd="1" destOrd="0" parTransId="{4DEC4A3D-AB8E-4704-A8AB-9FF90D4F7A8D}" sibTransId="{0ADF8BC5-F98B-4BAD-9A29-B4E5C367DC48}"/>
    <dgm:cxn modelId="{F5223920-8BC7-491F-BC3B-C7E64C62532F}" type="presOf" srcId="{ABBB9CB8-5585-4BD9-91F3-3825A47A4A04}" destId="{BD72A114-432A-4472-84E6-D43DC018596F}" srcOrd="0" destOrd="0" presId="urn:microsoft.com/office/officeart/2005/8/layout/pyramid4"/>
    <dgm:cxn modelId="{8A3C362D-ADB6-4DD7-AA82-B1EEA97A4B77}" type="presOf" srcId="{7D390095-C04F-43BE-80BE-8898A6E449FD}" destId="{88025999-EBE4-462B-94AA-5ACB8A27C09D}" srcOrd="0" destOrd="0" presId="urn:microsoft.com/office/officeart/2005/8/layout/pyramid4"/>
    <dgm:cxn modelId="{7A6D4E71-D886-4488-8C8F-737EA228ED48}" type="presOf" srcId="{D20EB625-866E-4C1A-B760-FC9D0E8C8D1D}" destId="{F5AE11C6-D2CE-45A3-9E7D-0A5425D7D141}" srcOrd="0" destOrd="0" presId="urn:microsoft.com/office/officeart/2005/8/layout/pyramid4"/>
    <dgm:cxn modelId="{B5F8EB76-4A76-4974-AE59-3FC27139DE62}" srcId="{7D390095-C04F-43BE-80BE-8898A6E449FD}" destId="{ABBB9CB8-5585-4BD9-91F3-3825A47A4A04}" srcOrd="3" destOrd="0" parTransId="{F1ADFA1D-C6DF-41B9-AFD3-E7332DDE56EE}" sibTransId="{24BC51B2-B108-41ED-B350-5DA391573A44}"/>
    <dgm:cxn modelId="{91B8C158-01BC-4756-9F29-E04C76AA1373}" type="presOf" srcId="{288CB740-9E60-4761-ACA1-3B90CBBC0C0E}" destId="{E609E9B1-64D1-48F0-B263-94514AC6BA2E}" srcOrd="0" destOrd="0" presId="urn:microsoft.com/office/officeart/2005/8/layout/pyramid4"/>
    <dgm:cxn modelId="{E696EAB0-C359-411E-B986-1903CFC484B5}" srcId="{7D390095-C04F-43BE-80BE-8898A6E449FD}" destId="{288CB740-9E60-4761-ACA1-3B90CBBC0C0E}" srcOrd="2" destOrd="0" parTransId="{9B628A75-13EE-4305-8668-2BC177A616AC}" sibTransId="{E4820E76-F828-4F5D-85C9-A39D43E40721}"/>
    <dgm:cxn modelId="{4526CEC2-6F8D-48DC-A4C3-AC22D5A29B03}" type="presOf" srcId="{4F5D8195-3B90-479E-AA55-4B02AEF8D83C}" destId="{A2B30350-CB37-402A-AA72-9CD49EE635A6}" srcOrd="0" destOrd="0" presId="urn:microsoft.com/office/officeart/2005/8/layout/pyramid4"/>
    <dgm:cxn modelId="{E77813D5-3E7B-4133-85BC-854144D9B1F8}" srcId="{7D390095-C04F-43BE-80BE-8898A6E449FD}" destId="{D20EB625-866E-4C1A-B760-FC9D0E8C8D1D}" srcOrd="0" destOrd="0" parTransId="{A3C1565A-A841-4D60-BD22-2D254DFB1661}" sibTransId="{EA71B69B-6B54-408C-906C-2CB4FD61ED79}"/>
    <dgm:cxn modelId="{9FC4576F-4D3C-4121-90EE-94FFA5EB5410}" type="presParOf" srcId="{88025999-EBE4-462B-94AA-5ACB8A27C09D}" destId="{F5AE11C6-D2CE-45A3-9E7D-0A5425D7D141}" srcOrd="0" destOrd="0" presId="urn:microsoft.com/office/officeart/2005/8/layout/pyramid4"/>
    <dgm:cxn modelId="{DDD02DF1-8446-403C-8139-39BE9A828021}" type="presParOf" srcId="{88025999-EBE4-462B-94AA-5ACB8A27C09D}" destId="{A2B30350-CB37-402A-AA72-9CD49EE635A6}" srcOrd="1" destOrd="0" presId="urn:microsoft.com/office/officeart/2005/8/layout/pyramid4"/>
    <dgm:cxn modelId="{6378407E-B299-444E-B62B-B5D42029700F}" type="presParOf" srcId="{88025999-EBE4-462B-94AA-5ACB8A27C09D}" destId="{E609E9B1-64D1-48F0-B263-94514AC6BA2E}" srcOrd="2" destOrd="0" presId="urn:microsoft.com/office/officeart/2005/8/layout/pyramid4"/>
    <dgm:cxn modelId="{AC9696E1-D1EE-4287-BECC-0318B6705648}" type="presParOf" srcId="{88025999-EBE4-462B-94AA-5ACB8A27C09D}" destId="{BD72A114-432A-4472-84E6-D43DC018596F}"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D621CB-2A5D-4073-A39E-5CBCB37E845F}" type="doc">
      <dgm:prSet loTypeId="urn:microsoft.com/office/officeart/2005/8/layout/hProcess9" loCatId="process" qsTypeId="urn:microsoft.com/office/officeart/2005/8/quickstyle/simple1" qsCatId="simple" csTypeId="urn:microsoft.com/office/officeart/2005/8/colors/accent1_2" csCatId="accent1" phldr="1"/>
      <dgm:spPr/>
    </dgm:pt>
    <dgm:pt modelId="{A14944DC-69BC-41FB-8C48-ED942E755AEF}">
      <dgm:prSet phldrT="[Κείμενο]"/>
      <dgm:spPr/>
      <dgm:t>
        <a:bodyPr/>
        <a:lstStyle/>
        <a:p>
          <a:r>
            <a:rPr lang="el-GR" b="1" dirty="0"/>
            <a:t>Κοινωνικά χαρακτηριστικά</a:t>
          </a:r>
        </a:p>
      </dgm:t>
    </dgm:pt>
    <dgm:pt modelId="{5AA1BBF0-CD1D-458A-B6DB-C5AF09654578}" type="parTrans" cxnId="{EC5668C8-2BFC-4B9C-A0E3-F1D6208CC0AD}">
      <dgm:prSet/>
      <dgm:spPr/>
      <dgm:t>
        <a:bodyPr/>
        <a:lstStyle/>
        <a:p>
          <a:endParaRPr lang="el-GR"/>
        </a:p>
      </dgm:t>
    </dgm:pt>
    <dgm:pt modelId="{164CD4CD-95CB-4DB6-87BE-461596EF486E}" type="sibTrans" cxnId="{EC5668C8-2BFC-4B9C-A0E3-F1D6208CC0AD}">
      <dgm:prSet/>
      <dgm:spPr/>
      <dgm:t>
        <a:bodyPr/>
        <a:lstStyle/>
        <a:p>
          <a:endParaRPr lang="el-GR"/>
        </a:p>
      </dgm:t>
    </dgm:pt>
    <dgm:pt modelId="{ADEEAF23-B05C-40F1-B88F-BE8AC8B5CB88}">
      <dgm:prSet phldrT="[Κείμενο]"/>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l-GR" b="1" dirty="0"/>
            <a:t>Κοινωνικές θέσεις</a:t>
          </a:r>
        </a:p>
        <a:p>
          <a:pPr marL="0" lvl="0" defTabSz="889000">
            <a:lnSpc>
              <a:spcPct val="90000"/>
            </a:lnSpc>
            <a:spcBef>
              <a:spcPct val="0"/>
            </a:spcBef>
            <a:spcAft>
              <a:spcPct val="35000"/>
            </a:spcAft>
            <a:buNone/>
          </a:pPr>
          <a:endParaRPr lang="el-GR" b="1" dirty="0"/>
        </a:p>
      </dgm:t>
    </dgm:pt>
    <dgm:pt modelId="{37C830A4-097B-4CD3-84E9-26C9AB4A3405}" type="parTrans" cxnId="{BF85C021-CBCD-49F2-894C-65AE9A8ED290}">
      <dgm:prSet/>
      <dgm:spPr/>
      <dgm:t>
        <a:bodyPr/>
        <a:lstStyle/>
        <a:p>
          <a:endParaRPr lang="el-GR"/>
        </a:p>
      </dgm:t>
    </dgm:pt>
    <dgm:pt modelId="{27E9B69D-8AE1-445D-BB51-E131D4872519}" type="sibTrans" cxnId="{BF85C021-CBCD-49F2-894C-65AE9A8ED290}">
      <dgm:prSet/>
      <dgm:spPr/>
      <dgm:t>
        <a:bodyPr/>
        <a:lstStyle/>
        <a:p>
          <a:endParaRPr lang="el-GR"/>
        </a:p>
      </dgm:t>
    </dgm:pt>
    <dgm:pt modelId="{3538E4BC-C2F0-44C9-BD37-755E76D2C93E}">
      <dgm:prSet phldrT="[Κείμενο]"/>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l-GR" b="1" dirty="0"/>
            <a:t>Κοινωνικοί ρόλοι</a:t>
          </a:r>
        </a:p>
        <a:p>
          <a:pPr marL="0" lvl="0" defTabSz="889000">
            <a:lnSpc>
              <a:spcPct val="90000"/>
            </a:lnSpc>
            <a:spcBef>
              <a:spcPct val="0"/>
            </a:spcBef>
            <a:spcAft>
              <a:spcPct val="35000"/>
            </a:spcAft>
            <a:buNone/>
          </a:pPr>
          <a:endParaRPr lang="el-GR" b="1" dirty="0"/>
        </a:p>
      </dgm:t>
    </dgm:pt>
    <dgm:pt modelId="{F945BC3D-1712-4472-9289-0D68DE00A75E}" type="parTrans" cxnId="{4B005FC4-E7B9-4DA5-A904-DD63C8DA8D02}">
      <dgm:prSet/>
      <dgm:spPr/>
      <dgm:t>
        <a:bodyPr/>
        <a:lstStyle/>
        <a:p>
          <a:endParaRPr lang="el-GR"/>
        </a:p>
      </dgm:t>
    </dgm:pt>
    <dgm:pt modelId="{AA67F686-B2C2-478B-BA05-CF3D3F6AF6CD}" type="sibTrans" cxnId="{4B005FC4-E7B9-4DA5-A904-DD63C8DA8D02}">
      <dgm:prSet/>
      <dgm:spPr/>
      <dgm:t>
        <a:bodyPr/>
        <a:lstStyle/>
        <a:p>
          <a:endParaRPr lang="el-GR"/>
        </a:p>
      </dgm:t>
    </dgm:pt>
    <dgm:pt modelId="{47A5A613-6415-451E-AE8D-3A1C36DA43A3}">
      <dgm:prSet custT="1"/>
      <dgm:spPr>
        <a:solidFill>
          <a:schemeClr val="accent6"/>
        </a:solidFill>
      </dgm:spPr>
      <dgm:t>
        <a:bodyPr/>
        <a:lstStyle/>
        <a:p>
          <a:r>
            <a:rPr lang="el-GR" sz="3200" b="1" dirty="0"/>
            <a:t>Κοινωνική συμπεριφορά</a:t>
          </a:r>
        </a:p>
      </dgm:t>
    </dgm:pt>
    <dgm:pt modelId="{D44B3FEA-74D2-479F-A86D-2DEA45F362C9}" type="parTrans" cxnId="{AE50B61A-6C98-4E93-993C-3DD96F86F745}">
      <dgm:prSet/>
      <dgm:spPr/>
      <dgm:t>
        <a:bodyPr/>
        <a:lstStyle/>
        <a:p>
          <a:endParaRPr lang="el-GR"/>
        </a:p>
      </dgm:t>
    </dgm:pt>
    <dgm:pt modelId="{44111E97-666F-4EB9-B6C4-AE636E98B6F4}" type="sibTrans" cxnId="{AE50B61A-6C98-4E93-993C-3DD96F86F745}">
      <dgm:prSet/>
      <dgm:spPr/>
      <dgm:t>
        <a:bodyPr/>
        <a:lstStyle/>
        <a:p>
          <a:endParaRPr lang="el-GR"/>
        </a:p>
      </dgm:t>
    </dgm:pt>
    <dgm:pt modelId="{C94B0E80-D4D2-431A-A29B-069375CCD41C}">
      <dgm:prSet/>
      <dgm:spPr>
        <a:solidFill>
          <a:srgbClr val="0070C0"/>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l-GR" b="1" dirty="0"/>
            <a:t>Κοινωνικοί κανόνες</a:t>
          </a:r>
        </a:p>
        <a:p>
          <a:pPr marL="0" lvl="0" defTabSz="1289050">
            <a:lnSpc>
              <a:spcPct val="90000"/>
            </a:lnSpc>
            <a:spcBef>
              <a:spcPct val="0"/>
            </a:spcBef>
            <a:spcAft>
              <a:spcPct val="35000"/>
            </a:spcAft>
            <a:buNone/>
          </a:pPr>
          <a:endParaRPr lang="el-GR" b="1" dirty="0"/>
        </a:p>
      </dgm:t>
    </dgm:pt>
    <dgm:pt modelId="{E4CF43F8-A737-4CC2-BC84-7A29200FF625}" type="parTrans" cxnId="{F5C0E27E-92CA-4D18-B62A-0BC4E46EB521}">
      <dgm:prSet/>
      <dgm:spPr/>
      <dgm:t>
        <a:bodyPr/>
        <a:lstStyle/>
        <a:p>
          <a:endParaRPr lang="el-GR"/>
        </a:p>
      </dgm:t>
    </dgm:pt>
    <dgm:pt modelId="{CF5CC2D0-EB83-466F-A431-10296B4B4DCC}" type="sibTrans" cxnId="{F5C0E27E-92CA-4D18-B62A-0BC4E46EB521}">
      <dgm:prSet/>
      <dgm:spPr/>
      <dgm:t>
        <a:bodyPr/>
        <a:lstStyle/>
        <a:p>
          <a:endParaRPr lang="el-GR"/>
        </a:p>
      </dgm:t>
    </dgm:pt>
    <dgm:pt modelId="{832E0E2E-C96B-4D7E-BDBD-AEF4CE127691}" type="pres">
      <dgm:prSet presAssocID="{59D621CB-2A5D-4073-A39E-5CBCB37E845F}" presName="CompostProcess" presStyleCnt="0">
        <dgm:presLayoutVars>
          <dgm:dir/>
          <dgm:resizeHandles val="exact"/>
        </dgm:presLayoutVars>
      </dgm:prSet>
      <dgm:spPr/>
    </dgm:pt>
    <dgm:pt modelId="{319B6EF7-1B40-4F7E-A8E6-DC947D9A5FE1}" type="pres">
      <dgm:prSet presAssocID="{59D621CB-2A5D-4073-A39E-5CBCB37E845F}" presName="arrow" presStyleLbl="bgShp" presStyleIdx="0" presStyleCnt="1" custScaleX="95226" custLinFactNeighborX="-11855"/>
      <dgm:spPr/>
    </dgm:pt>
    <dgm:pt modelId="{250DF033-946B-42C2-B65B-28A5B42BD98C}" type="pres">
      <dgm:prSet presAssocID="{59D621CB-2A5D-4073-A39E-5CBCB37E845F}" presName="linearProcess" presStyleCnt="0"/>
      <dgm:spPr/>
    </dgm:pt>
    <dgm:pt modelId="{C77859A1-45FA-46D5-8B24-6E1454F5AA74}" type="pres">
      <dgm:prSet presAssocID="{A14944DC-69BC-41FB-8C48-ED942E755AEF}" presName="textNode" presStyleLbl="node1" presStyleIdx="0" presStyleCnt="5" custScaleX="63569">
        <dgm:presLayoutVars>
          <dgm:bulletEnabled val="1"/>
        </dgm:presLayoutVars>
      </dgm:prSet>
      <dgm:spPr/>
    </dgm:pt>
    <dgm:pt modelId="{D6BA0DDE-D259-4C3E-807E-B61FE7B81B94}" type="pres">
      <dgm:prSet presAssocID="{164CD4CD-95CB-4DB6-87BE-461596EF486E}" presName="sibTrans" presStyleCnt="0"/>
      <dgm:spPr/>
    </dgm:pt>
    <dgm:pt modelId="{42D3B93B-E133-4525-AF17-357C35F5CAAA}" type="pres">
      <dgm:prSet presAssocID="{ADEEAF23-B05C-40F1-B88F-BE8AC8B5CB88}" presName="textNode" presStyleLbl="node1" presStyleIdx="1" presStyleCnt="5" custScaleX="54253" custLinFactNeighborX="-84514" custLinFactNeighborY="-1523">
        <dgm:presLayoutVars>
          <dgm:bulletEnabled val="1"/>
        </dgm:presLayoutVars>
      </dgm:prSet>
      <dgm:spPr/>
    </dgm:pt>
    <dgm:pt modelId="{9ED9541B-7713-4323-A5E3-D351F19C7239}" type="pres">
      <dgm:prSet presAssocID="{27E9B69D-8AE1-445D-BB51-E131D4872519}" presName="sibTrans" presStyleCnt="0"/>
      <dgm:spPr/>
    </dgm:pt>
    <dgm:pt modelId="{A0C4C1EF-7889-49EA-A44D-0A34CB67E835}" type="pres">
      <dgm:prSet presAssocID="{3538E4BC-C2F0-44C9-BD37-755E76D2C93E}" presName="textNode" presStyleLbl="node1" presStyleIdx="2" presStyleCnt="5" custScaleX="58765" custLinFactX="-2083" custLinFactNeighborX="-100000" custLinFactNeighborY="2472">
        <dgm:presLayoutVars>
          <dgm:bulletEnabled val="1"/>
        </dgm:presLayoutVars>
      </dgm:prSet>
      <dgm:spPr/>
    </dgm:pt>
    <dgm:pt modelId="{B323EDB2-C98F-4772-BDC8-F8D79CF78D81}" type="pres">
      <dgm:prSet presAssocID="{AA67F686-B2C2-478B-BA05-CF3D3F6AF6CD}" presName="sibTrans" presStyleCnt="0"/>
      <dgm:spPr/>
    </dgm:pt>
    <dgm:pt modelId="{E1F5911A-E4D3-48C7-919C-F002123DF9ED}" type="pres">
      <dgm:prSet presAssocID="{47A5A613-6415-451E-AE8D-3A1C36DA43A3}" presName="textNode" presStyleLbl="node1" presStyleIdx="3" presStyleCnt="5" custScaleX="79246" custLinFactX="54937" custLinFactNeighborX="100000" custLinFactNeighborY="-2717">
        <dgm:presLayoutVars>
          <dgm:bulletEnabled val="1"/>
        </dgm:presLayoutVars>
      </dgm:prSet>
      <dgm:spPr/>
    </dgm:pt>
    <dgm:pt modelId="{E0550EDE-4190-40F3-BA75-E9F92976C0AF}" type="pres">
      <dgm:prSet presAssocID="{44111E97-666F-4EB9-B6C4-AE636E98B6F4}" presName="sibTrans" presStyleCnt="0"/>
      <dgm:spPr/>
    </dgm:pt>
    <dgm:pt modelId="{9AB81F60-58F8-496C-BE57-927A8AA24858}" type="pres">
      <dgm:prSet presAssocID="{C94B0E80-D4D2-431A-A29B-069375CCD41C}" presName="textNode" presStyleLbl="node1" presStyleIdx="4" presStyleCnt="5" custScaleX="54859" custLinFactX="-90386" custLinFactNeighborX="-100000" custLinFactNeighborY="2332">
        <dgm:presLayoutVars>
          <dgm:bulletEnabled val="1"/>
        </dgm:presLayoutVars>
      </dgm:prSet>
      <dgm:spPr/>
    </dgm:pt>
  </dgm:ptLst>
  <dgm:cxnLst>
    <dgm:cxn modelId="{AE50B61A-6C98-4E93-993C-3DD96F86F745}" srcId="{59D621CB-2A5D-4073-A39E-5CBCB37E845F}" destId="{47A5A613-6415-451E-AE8D-3A1C36DA43A3}" srcOrd="3" destOrd="0" parTransId="{D44B3FEA-74D2-479F-A86D-2DEA45F362C9}" sibTransId="{44111E97-666F-4EB9-B6C4-AE636E98B6F4}"/>
    <dgm:cxn modelId="{BF85C021-CBCD-49F2-894C-65AE9A8ED290}" srcId="{59D621CB-2A5D-4073-A39E-5CBCB37E845F}" destId="{ADEEAF23-B05C-40F1-B88F-BE8AC8B5CB88}" srcOrd="1" destOrd="0" parTransId="{37C830A4-097B-4CD3-84E9-26C9AB4A3405}" sibTransId="{27E9B69D-8AE1-445D-BB51-E131D4872519}"/>
    <dgm:cxn modelId="{B359BE2B-9249-4B43-A486-4280D4B06F39}" type="presOf" srcId="{ADEEAF23-B05C-40F1-B88F-BE8AC8B5CB88}" destId="{42D3B93B-E133-4525-AF17-357C35F5CAAA}" srcOrd="0" destOrd="0" presId="urn:microsoft.com/office/officeart/2005/8/layout/hProcess9"/>
    <dgm:cxn modelId="{0BF52547-C757-4CCB-9D9E-9113CA229DC9}" type="presOf" srcId="{59D621CB-2A5D-4073-A39E-5CBCB37E845F}" destId="{832E0E2E-C96B-4D7E-BDBD-AEF4CE127691}" srcOrd="0" destOrd="0" presId="urn:microsoft.com/office/officeart/2005/8/layout/hProcess9"/>
    <dgm:cxn modelId="{F5C0E27E-92CA-4D18-B62A-0BC4E46EB521}" srcId="{59D621CB-2A5D-4073-A39E-5CBCB37E845F}" destId="{C94B0E80-D4D2-431A-A29B-069375CCD41C}" srcOrd="4" destOrd="0" parTransId="{E4CF43F8-A737-4CC2-BC84-7A29200FF625}" sibTransId="{CF5CC2D0-EB83-466F-A431-10296B4B4DCC}"/>
    <dgm:cxn modelId="{3CD05E93-305B-4BE6-B4D8-21B2DF62C61B}" type="presOf" srcId="{A14944DC-69BC-41FB-8C48-ED942E755AEF}" destId="{C77859A1-45FA-46D5-8B24-6E1454F5AA74}" srcOrd="0" destOrd="0" presId="urn:microsoft.com/office/officeart/2005/8/layout/hProcess9"/>
    <dgm:cxn modelId="{4B005FC4-E7B9-4DA5-A904-DD63C8DA8D02}" srcId="{59D621CB-2A5D-4073-A39E-5CBCB37E845F}" destId="{3538E4BC-C2F0-44C9-BD37-755E76D2C93E}" srcOrd="2" destOrd="0" parTransId="{F945BC3D-1712-4472-9289-0D68DE00A75E}" sibTransId="{AA67F686-B2C2-478B-BA05-CF3D3F6AF6CD}"/>
    <dgm:cxn modelId="{EC5668C8-2BFC-4B9C-A0E3-F1D6208CC0AD}" srcId="{59D621CB-2A5D-4073-A39E-5CBCB37E845F}" destId="{A14944DC-69BC-41FB-8C48-ED942E755AEF}" srcOrd="0" destOrd="0" parTransId="{5AA1BBF0-CD1D-458A-B6DB-C5AF09654578}" sibTransId="{164CD4CD-95CB-4DB6-87BE-461596EF486E}"/>
    <dgm:cxn modelId="{2E1497CB-4D8C-4766-9D38-B82C43EBA048}" type="presOf" srcId="{47A5A613-6415-451E-AE8D-3A1C36DA43A3}" destId="{E1F5911A-E4D3-48C7-919C-F002123DF9ED}" srcOrd="0" destOrd="0" presId="urn:microsoft.com/office/officeart/2005/8/layout/hProcess9"/>
    <dgm:cxn modelId="{3A51A6E0-A82B-4564-BA9B-9694A8BA52DE}" type="presOf" srcId="{C94B0E80-D4D2-431A-A29B-069375CCD41C}" destId="{9AB81F60-58F8-496C-BE57-927A8AA24858}" srcOrd="0" destOrd="0" presId="urn:microsoft.com/office/officeart/2005/8/layout/hProcess9"/>
    <dgm:cxn modelId="{05D144EE-163B-46CC-B2E7-BC7514E4BF28}" type="presOf" srcId="{3538E4BC-C2F0-44C9-BD37-755E76D2C93E}" destId="{A0C4C1EF-7889-49EA-A44D-0A34CB67E835}" srcOrd="0" destOrd="0" presId="urn:microsoft.com/office/officeart/2005/8/layout/hProcess9"/>
    <dgm:cxn modelId="{D944C0DE-93BB-461B-85CF-70432B311072}" type="presParOf" srcId="{832E0E2E-C96B-4D7E-BDBD-AEF4CE127691}" destId="{319B6EF7-1B40-4F7E-A8E6-DC947D9A5FE1}" srcOrd="0" destOrd="0" presId="urn:microsoft.com/office/officeart/2005/8/layout/hProcess9"/>
    <dgm:cxn modelId="{FF3813F9-7B7D-475D-94A2-267165937327}" type="presParOf" srcId="{832E0E2E-C96B-4D7E-BDBD-AEF4CE127691}" destId="{250DF033-946B-42C2-B65B-28A5B42BD98C}" srcOrd="1" destOrd="0" presId="urn:microsoft.com/office/officeart/2005/8/layout/hProcess9"/>
    <dgm:cxn modelId="{FEE8FD54-2632-4C5E-84C5-D815C698A147}" type="presParOf" srcId="{250DF033-946B-42C2-B65B-28A5B42BD98C}" destId="{C77859A1-45FA-46D5-8B24-6E1454F5AA74}" srcOrd="0" destOrd="0" presId="urn:microsoft.com/office/officeart/2005/8/layout/hProcess9"/>
    <dgm:cxn modelId="{0A291B9A-0F1F-4C00-801D-FAF763E4B317}" type="presParOf" srcId="{250DF033-946B-42C2-B65B-28A5B42BD98C}" destId="{D6BA0DDE-D259-4C3E-807E-B61FE7B81B94}" srcOrd="1" destOrd="0" presId="urn:microsoft.com/office/officeart/2005/8/layout/hProcess9"/>
    <dgm:cxn modelId="{33109A2C-8542-4A05-828C-E1AD3C011F2B}" type="presParOf" srcId="{250DF033-946B-42C2-B65B-28A5B42BD98C}" destId="{42D3B93B-E133-4525-AF17-357C35F5CAAA}" srcOrd="2" destOrd="0" presId="urn:microsoft.com/office/officeart/2005/8/layout/hProcess9"/>
    <dgm:cxn modelId="{77A02505-E1FD-48E8-BCA3-A1DC989F890C}" type="presParOf" srcId="{250DF033-946B-42C2-B65B-28A5B42BD98C}" destId="{9ED9541B-7713-4323-A5E3-D351F19C7239}" srcOrd="3" destOrd="0" presId="urn:microsoft.com/office/officeart/2005/8/layout/hProcess9"/>
    <dgm:cxn modelId="{0B58436F-4B30-4E3D-B044-1EF48890605F}" type="presParOf" srcId="{250DF033-946B-42C2-B65B-28A5B42BD98C}" destId="{A0C4C1EF-7889-49EA-A44D-0A34CB67E835}" srcOrd="4" destOrd="0" presId="urn:microsoft.com/office/officeart/2005/8/layout/hProcess9"/>
    <dgm:cxn modelId="{757A78D4-F515-4789-908E-2CD6D0A14087}" type="presParOf" srcId="{250DF033-946B-42C2-B65B-28A5B42BD98C}" destId="{B323EDB2-C98F-4772-BDC8-F8D79CF78D81}" srcOrd="5" destOrd="0" presId="urn:microsoft.com/office/officeart/2005/8/layout/hProcess9"/>
    <dgm:cxn modelId="{065ADA98-7ED8-47DC-92E1-DE75AFB722C2}" type="presParOf" srcId="{250DF033-946B-42C2-B65B-28A5B42BD98C}" destId="{E1F5911A-E4D3-48C7-919C-F002123DF9ED}" srcOrd="6" destOrd="0" presId="urn:microsoft.com/office/officeart/2005/8/layout/hProcess9"/>
    <dgm:cxn modelId="{38942F8C-B0F8-4569-9360-E0834FFEFF38}" type="presParOf" srcId="{250DF033-946B-42C2-B65B-28A5B42BD98C}" destId="{E0550EDE-4190-40F3-BA75-E9F92976C0AF}" srcOrd="7" destOrd="0" presId="urn:microsoft.com/office/officeart/2005/8/layout/hProcess9"/>
    <dgm:cxn modelId="{323E7CD8-81F0-41E4-8DC8-949B913F99AB}" type="presParOf" srcId="{250DF033-946B-42C2-B65B-28A5B42BD98C}" destId="{9AB81F60-58F8-496C-BE57-927A8AA24858}"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4391DA-8F89-44FE-9C7F-763F1F161C63}">
      <dsp:nvSpPr>
        <dsp:cNvPr id="0" name=""/>
        <dsp:cNvSpPr/>
      </dsp:nvSpPr>
      <dsp:spPr>
        <a:xfrm>
          <a:off x="26494" y="0"/>
          <a:ext cx="2053828" cy="43513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l-GR" sz="1700" b="1" kern="1200" dirty="0"/>
            <a:t>Ιστορικός και κοινωνικός προσδιορισμός των φαινομένων</a:t>
          </a:r>
        </a:p>
      </dsp:txBody>
      <dsp:txXfrm>
        <a:off x="26494" y="1740535"/>
        <a:ext cx="2053828" cy="1740535"/>
      </dsp:txXfrm>
    </dsp:sp>
    <dsp:sp modelId="{A5D014DA-9C67-485F-A98A-E3EEAFBB77C9}">
      <dsp:nvSpPr>
        <dsp:cNvPr id="0" name=""/>
        <dsp:cNvSpPr/>
      </dsp:nvSpPr>
      <dsp:spPr>
        <a:xfrm>
          <a:off x="302416" y="261080"/>
          <a:ext cx="1448995" cy="1448995"/>
        </a:xfrm>
        <a:prstGeom prst="ellipse">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7F5BDF1-5B98-4E46-9760-5B0BBF6198A0}">
      <dsp:nvSpPr>
        <dsp:cNvPr id="0" name=""/>
        <dsp:cNvSpPr/>
      </dsp:nvSpPr>
      <dsp:spPr>
        <a:xfrm>
          <a:off x="2115442" y="0"/>
          <a:ext cx="2053828" cy="43513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l-GR" sz="1700" b="1" kern="1200" dirty="0">
              <a:solidFill>
                <a:schemeClr val="tx1"/>
              </a:solidFill>
            </a:rPr>
            <a:t>Ανάλυση σε </a:t>
          </a:r>
          <a:r>
            <a:rPr lang="el-GR" sz="1700" b="1" kern="1200" dirty="0" err="1">
              <a:solidFill>
                <a:schemeClr val="tx1"/>
              </a:solidFill>
            </a:rPr>
            <a:t>μικρο</a:t>
          </a:r>
          <a:r>
            <a:rPr lang="el-GR" sz="1700" b="1" kern="1200" dirty="0">
              <a:solidFill>
                <a:schemeClr val="tx1"/>
              </a:solidFill>
            </a:rPr>
            <a:t> &amp; </a:t>
          </a:r>
          <a:r>
            <a:rPr lang="el-GR" sz="1700" b="1" kern="1200" dirty="0" err="1">
              <a:solidFill>
                <a:schemeClr val="tx1"/>
              </a:solidFill>
            </a:rPr>
            <a:t>μακρο</a:t>
          </a:r>
          <a:r>
            <a:rPr lang="el-GR" sz="1700" b="1" kern="1200" dirty="0">
              <a:solidFill>
                <a:schemeClr val="tx1"/>
              </a:solidFill>
            </a:rPr>
            <a:t>- κοινωνιολογικό επίπεδο</a:t>
          </a:r>
        </a:p>
      </dsp:txBody>
      <dsp:txXfrm>
        <a:off x="2115442" y="1740535"/>
        <a:ext cx="2053828" cy="1740535"/>
      </dsp:txXfrm>
    </dsp:sp>
    <dsp:sp modelId="{A3003C59-9A5A-49B2-8D38-C56E39B40973}">
      <dsp:nvSpPr>
        <dsp:cNvPr id="0" name=""/>
        <dsp:cNvSpPr/>
      </dsp:nvSpPr>
      <dsp:spPr>
        <a:xfrm>
          <a:off x="2457619" y="287582"/>
          <a:ext cx="1448995" cy="1448995"/>
        </a:xfrm>
        <a:prstGeom prst="ellipse">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0B146DF-43AF-4479-9E8D-4A26B18739FC}">
      <dsp:nvSpPr>
        <dsp:cNvPr id="0" name=""/>
        <dsp:cNvSpPr/>
      </dsp:nvSpPr>
      <dsp:spPr>
        <a:xfrm>
          <a:off x="4230885" y="0"/>
          <a:ext cx="2053828" cy="43513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l-GR" sz="1700" b="1" kern="1200" dirty="0"/>
            <a:t>Διαθεματικότητα-διεπιστημονικότητα</a:t>
          </a:r>
        </a:p>
      </dsp:txBody>
      <dsp:txXfrm>
        <a:off x="4230885" y="1740535"/>
        <a:ext cx="2053828" cy="1740535"/>
      </dsp:txXfrm>
    </dsp:sp>
    <dsp:sp modelId="{3E078CC5-6076-4268-960C-35DF7D585264}">
      <dsp:nvSpPr>
        <dsp:cNvPr id="0" name=""/>
        <dsp:cNvSpPr/>
      </dsp:nvSpPr>
      <dsp:spPr>
        <a:xfrm>
          <a:off x="4533302" y="261080"/>
          <a:ext cx="1448995" cy="1448995"/>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1D0D184-542D-4104-BBCA-A0CA1ECC1BA0}">
      <dsp:nvSpPr>
        <dsp:cNvPr id="0" name=""/>
        <dsp:cNvSpPr/>
      </dsp:nvSpPr>
      <dsp:spPr>
        <a:xfrm>
          <a:off x="6346328" y="0"/>
          <a:ext cx="2053828" cy="43513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l-GR" sz="1700" b="1" kern="1200" dirty="0"/>
            <a:t>Το παράδειγμα-Αναγωγή της καθημερινότητας σε επιστημονική γνώση</a:t>
          </a:r>
        </a:p>
      </dsp:txBody>
      <dsp:txXfrm>
        <a:off x="6346328" y="1740535"/>
        <a:ext cx="2053828" cy="1740535"/>
      </dsp:txXfrm>
    </dsp:sp>
    <dsp:sp modelId="{2E5C63ED-C1E8-4685-A2F2-FF703D43252A}">
      <dsp:nvSpPr>
        <dsp:cNvPr id="0" name=""/>
        <dsp:cNvSpPr/>
      </dsp:nvSpPr>
      <dsp:spPr>
        <a:xfrm>
          <a:off x="6688505" y="357815"/>
          <a:ext cx="1448995" cy="1448995"/>
        </a:xfrm>
        <a:prstGeom prst="ellipse">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889C439-062A-402D-BA6A-D1E9E27D1428}">
      <dsp:nvSpPr>
        <dsp:cNvPr id="0" name=""/>
        <dsp:cNvSpPr/>
      </dsp:nvSpPr>
      <dsp:spPr>
        <a:xfrm>
          <a:off x="8461771" y="0"/>
          <a:ext cx="2053828" cy="43513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l-GR" sz="1700" b="1" kern="1200" dirty="0"/>
            <a:t>Μεθοδολογικές αρχές κοινωνιολογικών θεωριών</a:t>
          </a:r>
        </a:p>
      </dsp:txBody>
      <dsp:txXfrm>
        <a:off x="8461771" y="1740535"/>
        <a:ext cx="2053828" cy="1740535"/>
      </dsp:txXfrm>
    </dsp:sp>
    <dsp:sp modelId="{1D640F50-9B20-43D7-BC63-6270FDEE2184}">
      <dsp:nvSpPr>
        <dsp:cNvPr id="0" name=""/>
        <dsp:cNvSpPr/>
      </dsp:nvSpPr>
      <dsp:spPr>
        <a:xfrm>
          <a:off x="8764188" y="261080"/>
          <a:ext cx="1448995" cy="1448995"/>
        </a:xfrm>
        <a:prstGeom prst="ellipse">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DC09259-B23D-48AE-B98D-C627D454CC21}">
      <dsp:nvSpPr>
        <dsp:cNvPr id="0" name=""/>
        <dsp:cNvSpPr/>
      </dsp:nvSpPr>
      <dsp:spPr>
        <a:xfrm>
          <a:off x="420623" y="3481070"/>
          <a:ext cx="9674352" cy="652700"/>
        </a:xfrm>
        <a:prstGeom prst="leftRight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AE11C6-D2CE-45A3-9E7D-0A5425D7D141}">
      <dsp:nvSpPr>
        <dsp:cNvPr id="0" name=""/>
        <dsp:cNvSpPr/>
      </dsp:nvSpPr>
      <dsp:spPr>
        <a:xfrm>
          <a:off x="1502965" y="0"/>
          <a:ext cx="2175669" cy="2175669"/>
        </a:xfrm>
        <a:prstGeom prst="triangl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l-GR" sz="2600" kern="1200" dirty="0"/>
            <a:t>Α</a:t>
          </a:r>
        </a:p>
        <a:p>
          <a:pPr marL="0" lvl="0" indent="0" algn="ctr" defTabSz="1155700">
            <a:lnSpc>
              <a:spcPct val="90000"/>
            </a:lnSpc>
            <a:spcBef>
              <a:spcPct val="0"/>
            </a:spcBef>
            <a:spcAft>
              <a:spcPct val="35000"/>
            </a:spcAft>
            <a:buNone/>
          </a:pPr>
          <a:endParaRPr lang="el-GR" sz="2600" kern="1200" dirty="0"/>
        </a:p>
      </dsp:txBody>
      <dsp:txXfrm>
        <a:off x="2046882" y="1087835"/>
        <a:ext cx="1087835" cy="1087834"/>
      </dsp:txXfrm>
    </dsp:sp>
    <dsp:sp modelId="{A2B30350-CB37-402A-AA72-9CD49EE635A6}">
      <dsp:nvSpPr>
        <dsp:cNvPr id="0" name=""/>
        <dsp:cNvSpPr/>
      </dsp:nvSpPr>
      <dsp:spPr>
        <a:xfrm>
          <a:off x="415130" y="2175669"/>
          <a:ext cx="2175669" cy="2175669"/>
        </a:xfrm>
        <a:prstGeom prst="triangl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l-GR" sz="2600" kern="1200" dirty="0"/>
            <a:t>Γ</a:t>
          </a:r>
        </a:p>
      </dsp:txBody>
      <dsp:txXfrm>
        <a:off x="959047" y="3263504"/>
        <a:ext cx="1087835" cy="1087834"/>
      </dsp:txXfrm>
    </dsp:sp>
    <dsp:sp modelId="{E609E9B1-64D1-48F0-B263-94514AC6BA2E}">
      <dsp:nvSpPr>
        <dsp:cNvPr id="0" name=""/>
        <dsp:cNvSpPr/>
      </dsp:nvSpPr>
      <dsp:spPr>
        <a:xfrm rot="10800000">
          <a:off x="1502965" y="2175669"/>
          <a:ext cx="2175669" cy="2175669"/>
        </a:xfrm>
        <a:prstGeom prst="triangl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l-GR" sz="2600" kern="1200" dirty="0"/>
            <a:t>Β</a:t>
          </a:r>
        </a:p>
      </dsp:txBody>
      <dsp:txXfrm rot="10800000">
        <a:off x="2046882" y="2175669"/>
        <a:ext cx="1087835" cy="1087834"/>
      </dsp:txXfrm>
    </dsp:sp>
    <dsp:sp modelId="{BD72A114-432A-4472-84E6-D43DC018596F}">
      <dsp:nvSpPr>
        <dsp:cNvPr id="0" name=""/>
        <dsp:cNvSpPr/>
      </dsp:nvSpPr>
      <dsp:spPr>
        <a:xfrm>
          <a:off x="2590800" y="2175669"/>
          <a:ext cx="2175669" cy="2175669"/>
        </a:xfrm>
        <a:prstGeom prst="triangl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endParaRPr lang="el-GR" sz="2600" kern="1200" dirty="0"/>
        </a:p>
        <a:p>
          <a:pPr marL="0" lvl="0" indent="0" algn="ctr" defTabSz="1155700">
            <a:lnSpc>
              <a:spcPct val="90000"/>
            </a:lnSpc>
            <a:spcBef>
              <a:spcPct val="0"/>
            </a:spcBef>
            <a:spcAft>
              <a:spcPct val="35000"/>
            </a:spcAft>
            <a:buNone/>
          </a:pPr>
          <a:r>
            <a:rPr lang="el-GR" sz="2600" kern="1200" dirty="0"/>
            <a:t>Δ</a:t>
          </a:r>
        </a:p>
      </dsp:txBody>
      <dsp:txXfrm>
        <a:off x="3134717" y="3263504"/>
        <a:ext cx="1087835" cy="10878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9B6EF7-1B40-4F7E-A8E6-DC947D9A5FE1}">
      <dsp:nvSpPr>
        <dsp:cNvPr id="0" name=""/>
        <dsp:cNvSpPr/>
      </dsp:nvSpPr>
      <dsp:spPr>
        <a:xfrm>
          <a:off x="0" y="0"/>
          <a:ext cx="9793374" cy="435133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7859A1-45FA-46D5-8B24-6E1454F5AA74}">
      <dsp:nvSpPr>
        <dsp:cNvPr id="0" name=""/>
        <dsp:cNvSpPr/>
      </dsp:nvSpPr>
      <dsp:spPr>
        <a:xfrm>
          <a:off x="2814" y="1305401"/>
          <a:ext cx="2296142"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b="1" kern="1200" dirty="0"/>
            <a:t>Κοινωνικά χαρακτηριστικά</a:t>
          </a:r>
        </a:p>
      </dsp:txBody>
      <dsp:txXfrm>
        <a:off x="87780" y="1390367"/>
        <a:ext cx="2126210" cy="1570603"/>
      </dsp:txXfrm>
    </dsp:sp>
    <dsp:sp modelId="{42D3B93B-E133-4525-AF17-357C35F5CAAA}">
      <dsp:nvSpPr>
        <dsp:cNvPr id="0" name=""/>
        <dsp:cNvSpPr/>
      </dsp:nvSpPr>
      <dsp:spPr>
        <a:xfrm>
          <a:off x="2332687" y="1278893"/>
          <a:ext cx="1959643"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l-GR" sz="2300" b="1" kern="1200" dirty="0"/>
            <a:t>Κοινωνικές θέσεις</a:t>
          </a:r>
        </a:p>
        <a:p>
          <a:pPr marL="0" lvl="0" algn="ctr" defTabSz="889000">
            <a:lnSpc>
              <a:spcPct val="90000"/>
            </a:lnSpc>
            <a:spcBef>
              <a:spcPct val="0"/>
            </a:spcBef>
            <a:spcAft>
              <a:spcPct val="35000"/>
            </a:spcAft>
            <a:buNone/>
          </a:pPr>
          <a:endParaRPr lang="el-GR" sz="2300" b="1" kern="1200" dirty="0"/>
        </a:p>
      </dsp:txBody>
      <dsp:txXfrm>
        <a:off x="2417653" y="1363859"/>
        <a:ext cx="1789711" cy="1570603"/>
      </dsp:txXfrm>
    </dsp:sp>
    <dsp:sp modelId="{A0C4C1EF-7889-49EA-A44D-0A34CB67E835}">
      <dsp:nvSpPr>
        <dsp:cNvPr id="0" name=""/>
        <dsp:cNvSpPr/>
      </dsp:nvSpPr>
      <dsp:spPr>
        <a:xfrm>
          <a:off x="4401177" y="1348427"/>
          <a:ext cx="2122619"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l-GR" sz="2300" b="1" kern="1200" dirty="0"/>
            <a:t>Κοινωνικοί ρόλοι</a:t>
          </a:r>
        </a:p>
        <a:p>
          <a:pPr marL="0" lvl="0" algn="ctr" defTabSz="889000">
            <a:lnSpc>
              <a:spcPct val="90000"/>
            </a:lnSpc>
            <a:spcBef>
              <a:spcPct val="0"/>
            </a:spcBef>
            <a:spcAft>
              <a:spcPct val="35000"/>
            </a:spcAft>
            <a:buNone/>
          </a:pPr>
          <a:endParaRPr lang="el-GR" sz="2300" b="1" kern="1200" dirty="0"/>
        </a:p>
      </dsp:txBody>
      <dsp:txXfrm>
        <a:off x="4486143" y="1433393"/>
        <a:ext cx="1952687" cy="1570603"/>
      </dsp:txXfrm>
    </dsp:sp>
    <dsp:sp modelId="{E1F5911A-E4D3-48C7-919C-F002123DF9ED}">
      <dsp:nvSpPr>
        <dsp:cNvPr id="0" name=""/>
        <dsp:cNvSpPr/>
      </dsp:nvSpPr>
      <dsp:spPr>
        <a:xfrm>
          <a:off x="9236832" y="1258111"/>
          <a:ext cx="2862402" cy="1740535"/>
        </a:xfrm>
        <a:prstGeom prst="round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l-GR" sz="3200" b="1" kern="1200" dirty="0"/>
            <a:t>Κοινωνική συμπεριφορά</a:t>
          </a:r>
        </a:p>
      </dsp:txBody>
      <dsp:txXfrm>
        <a:off x="9321798" y="1343077"/>
        <a:ext cx="2692470" cy="1570603"/>
      </dsp:txXfrm>
    </dsp:sp>
    <dsp:sp modelId="{9AB81F60-58F8-496C-BE57-927A8AA24858}">
      <dsp:nvSpPr>
        <dsp:cNvPr id="0" name=""/>
        <dsp:cNvSpPr/>
      </dsp:nvSpPr>
      <dsp:spPr>
        <a:xfrm>
          <a:off x="6632286" y="1345990"/>
          <a:ext cx="1981532" cy="1740535"/>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l-GR" sz="2300" b="1" kern="1200" dirty="0"/>
            <a:t>Κοινωνικοί κανόνες</a:t>
          </a:r>
        </a:p>
        <a:p>
          <a:pPr marL="0" lvl="0" algn="ctr" defTabSz="1289050">
            <a:lnSpc>
              <a:spcPct val="90000"/>
            </a:lnSpc>
            <a:spcBef>
              <a:spcPct val="0"/>
            </a:spcBef>
            <a:spcAft>
              <a:spcPct val="35000"/>
            </a:spcAft>
            <a:buNone/>
          </a:pPr>
          <a:endParaRPr lang="el-GR" sz="2300" b="1" kern="1200" dirty="0"/>
        </a:p>
      </dsp:txBody>
      <dsp:txXfrm>
        <a:off x="6717252" y="1430956"/>
        <a:ext cx="1811600" cy="1570603"/>
      </dsp:txXfrm>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543458-8CE0-4EBE-80E5-0CB673A1F1BF}" type="datetimeFigureOut">
              <a:rPr lang="el-GR" smtClean="0"/>
              <a:t>15/4/2020</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8CAA70-43EE-4E92-B1DC-200319D7D6CA}" type="slidenum">
              <a:rPr lang="el-GR" smtClean="0"/>
              <a:t>‹#›</a:t>
            </a:fld>
            <a:endParaRPr lang="el-GR"/>
          </a:p>
        </p:txBody>
      </p:sp>
    </p:spTree>
    <p:extLst>
      <p:ext uri="{BB962C8B-B14F-4D97-AF65-F5344CB8AC3E}">
        <p14:creationId xmlns:p14="http://schemas.microsoft.com/office/powerpoint/2010/main" val="2876408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CC209EF-6688-469F-88F3-D8D606FD2493}" type="datetimeFigureOut">
              <a:rPr lang="el-GR" smtClean="0"/>
              <a:t>15/4/2020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D47B21-44B9-4DE8-934A-0DA300EADF8B}" type="slidenum">
              <a:rPr lang="el-GR" smtClean="0"/>
              <a:t>‹#›</a:t>
            </a:fld>
            <a:endParaRPr lang="el-GR"/>
          </a:p>
        </p:txBody>
      </p:sp>
    </p:spTree>
    <p:extLst>
      <p:ext uri="{BB962C8B-B14F-4D97-AF65-F5344CB8AC3E}">
        <p14:creationId xmlns:p14="http://schemas.microsoft.com/office/powerpoint/2010/main" val="1909330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CC209EF-6688-469F-88F3-D8D606FD2493}" type="datetimeFigureOut">
              <a:rPr lang="el-GR" smtClean="0"/>
              <a:t>15/4/2020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D47B21-44B9-4DE8-934A-0DA300EADF8B}" type="slidenum">
              <a:rPr lang="el-GR" smtClean="0"/>
              <a:t>‹#›</a:t>
            </a:fld>
            <a:endParaRPr lang="el-GR"/>
          </a:p>
        </p:txBody>
      </p:sp>
    </p:spTree>
    <p:extLst>
      <p:ext uri="{BB962C8B-B14F-4D97-AF65-F5344CB8AC3E}">
        <p14:creationId xmlns:p14="http://schemas.microsoft.com/office/powerpoint/2010/main" val="599457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CC209EF-6688-469F-88F3-D8D606FD2493}" type="datetimeFigureOut">
              <a:rPr lang="el-GR" smtClean="0"/>
              <a:t>15/4/2020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D47B21-44B9-4DE8-934A-0DA300EADF8B}" type="slidenum">
              <a:rPr lang="el-GR" smtClean="0"/>
              <a:t>‹#›</a:t>
            </a:fld>
            <a:endParaRPr lang="el-GR"/>
          </a:p>
        </p:txBody>
      </p:sp>
    </p:spTree>
    <p:extLst>
      <p:ext uri="{BB962C8B-B14F-4D97-AF65-F5344CB8AC3E}">
        <p14:creationId xmlns:p14="http://schemas.microsoft.com/office/powerpoint/2010/main" val="1404451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CC209EF-6688-469F-88F3-D8D606FD2493}" type="datetimeFigureOut">
              <a:rPr lang="el-GR" smtClean="0"/>
              <a:t>15/4/2020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D47B21-44B9-4DE8-934A-0DA300EADF8B}" type="slidenum">
              <a:rPr lang="el-GR" smtClean="0"/>
              <a:t>‹#›</a:t>
            </a:fld>
            <a:endParaRPr lang="el-GR"/>
          </a:p>
        </p:txBody>
      </p:sp>
    </p:spTree>
    <p:extLst>
      <p:ext uri="{BB962C8B-B14F-4D97-AF65-F5344CB8AC3E}">
        <p14:creationId xmlns:p14="http://schemas.microsoft.com/office/powerpoint/2010/main" val="1267378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CC209EF-6688-469F-88F3-D8D606FD2493}" type="datetimeFigureOut">
              <a:rPr lang="el-GR" smtClean="0"/>
              <a:t>15/4/2020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D47B21-44B9-4DE8-934A-0DA300EADF8B}" type="slidenum">
              <a:rPr lang="el-GR" smtClean="0"/>
              <a:t>‹#›</a:t>
            </a:fld>
            <a:endParaRPr lang="el-GR"/>
          </a:p>
        </p:txBody>
      </p:sp>
    </p:spTree>
    <p:extLst>
      <p:ext uri="{BB962C8B-B14F-4D97-AF65-F5344CB8AC3E}">
        <p14:creationId xmlns:p14="http://schemas.microsoft.com/office/powerpoint/2010/main" val="1063687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CC209EF-6688-469F-88F3-D8D606FD2493}" type="datetimeFigureOut">
              <a:rPr lang="el-GR" smtClean="0"/>
              <a:t>15/4/2020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CD47B21-44B9-4DE8-934A-0DA300EADF8B}" type="slidenum">
              <a:rPr lang="el-GR" smtClean="0"/>
              <a:t>‹#›</a:t>
            </a:fld>
            <a:endParaRPr lang="el-GR"/>
          </a:p>
        </p:txBody>
      </p:sp>
    </p:spTree>
    <p:extLst>
      <p:ext uri="{BB962C8B-B14F-4D97-AF65-F5344CB8AC3E}">
        <p14:creationId xmlns:p14="http://schemas.microsoft.com/office/powerpoint/2010/main" val="1785522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CC209EF-6688-469F-88F3-D8D606FD2493}" type="datetimeFigureOut">
              <a:rPr lang="el-GR" smtClean="0"/>
              <a:t>15/4/2020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CD47B21-44B9-4DE8-934A-0DA300EADF8B}" type="slidenum">
              <a:rPr lang="el-GR" smtClean="0"/>
              <a:t>‹#›</a:t>
            </a:fld>
            <a:endParaRPr lang="el-GR"/>
          </a:p>
        </p:txBody>
      </p:sp>
    </p:spTree>
    <p:extLst>
      <p:ext uri="{BB962C8B-B14F-4D97-AF65-F5344CB8AC3E}">
        <p14:creationId xmlns:p14="http://schemas.microsoft.com/office/powerpoint/2010/main" val="2305356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CC209EF-6688-469F-88F3-D8D606FD2493}" type="datetimeFigureOut">
              <a:rPr lang="el-GR" smtClean="0"/>
              <a:t>15/4/2020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CD47B21-44B9-4DE8-934A-0DA300EADF8B}" type="slidenum">
              <a:rPr lang="el-GR" smtClean="0"/>
              <a:t>‹#›</a:t>
            </a:fld>
            <a:endParaRPr lang="el-GR"/>
          </a:p>
        </p:txBody>
      </p:sp>
    </p:spTree>
    <p:extLst>
      <p:ext uri="{BB962C8B-B14F-4D97-AF65-F5344CB8AC3E}">
        <p14:creationId xmlns:p14="http://schemas.microsoft.com/office/powerpoint/2010/main" val="4235528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C209EF-6688-469F-88F3-D8D606FD2493}" type="datetimeFigureOut">
              <a:rPr lang="el-GR" smtClean="0"/>
              <a:t>15/4/2020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8CD47B21-44B9-4DE8-934A-0DA300EADF8B}" type="slidenum">
              <a:rPr lang="el-GR" smtClean="0"/>
              <a:t>‹#›</a:t>
            </a:fld>
            <a:endParaRPr lang="el-GR"/>
          </a:p>
        </p:txBody>
      </p:sp>
    </p:spTree>
    <p:extLst>
      <p:ext uri="{BB962C8B-B14F-4D97-AF65-F5344CB8AC3E}">
        <p14:creationId xmlns:p14="http://schemas.microsoft.com/office/powerpoint/2010/main" val="3263730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CC209EF-6688-469F-88F3-D8D606FD2493}" type="datetimeFigureOut">
              <a:rPr lang="el-GR" smtClean="0"/>
              <a:t>15/4/2020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CD47B21-44B9-4DE8-934A-0DA300EADF8B}" type="slidenum">
              <a:rPr lang="el-GR" smtClean="0"/>
              <a:t>‹#›</a:t>
            </a:fld>
            <a:endParaRPr lang="el-GR"/>
          </a:p>
        </p:txBody>
      </p:sp>
    </p:spTree>
    <p:extLst>
      <p:ext uri="{BB962C8B-B14F-4D97-AF65-F5344CB8AC3E}">
        <p14:creationId xmlns:p14="http://schemas.microsoft.com/office/powerpoint/2010/main" val="2161135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CC209EF-6688-469F-88F3-D8D606FD2493}" type="datetimeFigureOut">
              <a:rPr lang="el-GR" smtClean="0"/>
              <a:t>15/4/2020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CD47B21-44B9-4DE8-934A-0DA300EADF8B}" type="slidenum">
              <a:rPr lang="el-GR" smtClean="0"/>
              <a:t>‹#›</a:t>
            </a:fld>
            <a:endParaRPr lang="el-GR"/>
          </a:p>
        </p:txBody>
      </p:sp>
    </p:spTree>
    <p:extLst>
      <p:ext uri="{BB962C8B-B14F-4D97-AF65-F5344CB8AC3E}">
        <p14:creationId xmlns:p14="http://schemas.microsoft.com/office/powerpoint/2010/main" val="2939649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C209EF-6688-469F-88F3-D8D606FD2493}" type="datetimeFigureOut">
              <a:rPr lang="el-GR" smtClean="0"/>
              <a:t>15/4/2020</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D47B21-44B9-4DE8-934A-0DA300EADF8B}" type="slidenum">
              <a:rPr lang="el-GR" smtClean="0"/>
              <a:t>‹#›</a:t>
            </a:fld>
            <a:endParaRPr lang="el-GR"/>
          </a:p>
        </p:txBody>
      </p:sp>
    </p:spTree>
    <p:extLst>
      <p:ext uri="{BB962C8B-B14F-4D97-AF65-F5344CB8AC3E}">
        <p14:creationId xmlns:p14="http://schemas.microsoft.com/office/powerpoint/2010/main" val="108038403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A4273E-ADDF-49D2-87DE-8565F204B063}"/>
              </a:ext>
            </a:extLst>
          </p:cNvPr>
          <p:cNvSpPr>
            <a:spLocks noGrp="1"/>
          </p:cNvSpPr>
          <p:nvPr>
            <p:ph type="title"/>
          </p:nvPr>
        </p:nvSpPr>
        <p:spPr>
          <a:xfrm>
            <a:off x="495232" y="583097"/>
            <a:ext cx="9563169" cy="1245701"/>
          </a:xfrm>
        </p:spPr>
        <p:txBody>
          <a:bodyPr>
            <a:normAutofit fontScale="90000"/>
          </a:bodyPr>
          <a:lstStyle/>
          <a:p>
            <a:br>
              <a:rPr lang="el-GR" sz="4000" b="1" dirty="0">
                <a:solidFill>
                  <a:schemeClr val="accent2">
                    <a:lumMod val="75000"/>
                  </a:schemeClr>
                </a:solidFill>
              </a:rPr>
            </a:br>
            <a:br>
              <a:rPr lang="el-GR" sz="4000" b="1" dirty="0">
                <a:solidFill>
                  <a:schemeClr val="accent2">
                    <a:lumMod val="75000"/>
                  </a:schemeClr>
                </a:solidFill>
              </a:rPr>
            </a:br>
            <a:br>
              <a:rPr lang="el-GR" sz="4000" b="1" dirty="0">
                <a:solidFill>
                  <a:schemeClr val="accent2">
                    <a:lumMod val="75000"/>
                  </a:schemeClr>
                </a:solidFill>
              </a:rPr>
            </a:br>
            <a:r>
              <a:rPr lang="el-GR" sz="4000" b="1" dirty="0">
                <a:solidFill>
                  <a:schemeClr val="accent2">
                    <a:lumMod val="75000"/>
                  </a:schemeClr>
                </a:solidFill>
              </a:rPr>
              <a:t>Κοινωνιολογία Γ΄ΓΕΛ</a:t>
            </a:r>
            <a:br>
              <a:rPr lang="el-GR" sz="3600" b="1" dirty="0">
                <a:solidFill>
                  <a:srgbClr val="FFC000"/>
                </a:solidFill>
              </a:rPr>
            </a:br>
            <a:br>
              <a:rPr lang="el-GR" sz="3600" b="1" dirty="0">
                <a:solidFill>
                  <a:srgbClr val="FFC000"/>
                </a:solidFill>
              </a:rPr>
            </a:br>
            <a:r>
              <a:rPr lang="el-GR" sz="3600" b="1" dirty="0">
                <a:solidFill>
                  <a:srgbClr val="FFC000"/>
                </a:solidFill>
              </a:rPr>
              <a:t>3</a:t>
            </a:r>
            <a:r>
              <a:rPr lang="el-GR" sz="3600" b="1" baseline="30000" dirty="0">
                <a:solidFill>
                  <a:srgbClr val="FFC000"/>
                </a:solidFill>
              </a:rPr>
              <a:t>ο</a:t>
            </a:r>
            <a:r>
              <a:rPr lang="el-GR" sz="3600" b="1" dirty="0">
                <a:solidFill>
                  <a:srgbClr val="FFC000"/>
                </a:solidFill>
              </a:rPr>
              <a:t> κεφ. Κοινωνικοποίηση &amp; Κοινωνικός Έλεγχος</a:t>
            </a:r>
          </a:p>
        </p:txBody>
      </p:sp>
      <p:pic>
        <p:nvPicPr>
          <p:cNvPr id="5" name="Θέση περιεχομένου 4">
            <a:extLst>
              <a:ext uri="{FF2B5EF4-FFF2-40B4-BE49-F238E27FC236}">
                <a16:creationId xmlns:a16="http://schemas.microsoft.com/office/drawing/2014/main" id="{7D23515E-B593-4B36-912B-67F174B24095}"/>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1919" r="1919"/>
          <a:stretch>
            <a:fillRect/>
          </a:stretch>
        </p:blipFill>
        <p:spPr>
          <a:xfrm>
            <a:off x="707266" y="2184860"/>
            <a:ext cx="5431581" cy="4288825"/>
          </a:xfrm>
        </p:spPr>
      </p:pic>
      <p:sp>
        <p:nvSpPr>
          <p:cNvPr id="6" name="Θέση κειμένου 5">
            <a:extLst>
              <a:ext uri="{FF2B5EF4-FFF2-40B4-BE49-F238E27FC236}">
                <a16:creationId xmlns:a16="http://schemas.microsoft.com/office/drawing/2014/main" id="{6710233E-994A-43C5-9857-02D319F7413E}"/>
              </a:ext>
            </a:extLst>
          </p:cNvPr>
          <p:cNvSpPr>
            <a:spLocks noGrp="1"/>
          </p:cNvSpPr>
          <p:nvPr>
            <p:ph type="body" sz="half" idx="2"/>
          </p:nvPr>
        </p:nvSpPr>
        <p:spPr>
          <a:xfrm>
            <a:off x="7765773" y="5724938"/>
            <a:ext cx="3790123" cy="748747"/>
          </a:xfrm>
        </p:spPr>
        <p:txBody>
          <a:bodyPr>
            <a:normAutofit/>
          </a:bodyPr>
          <a:lstStyle/>
          <a:p>
            <a:endParaRPr lang="el-GR" dirty="0"/>
          </a:p>
          <a:p>
            <a:r>
              <a:rPr lang="el-GR" sz="1800" b="1" dirty="0">
                <a:solidFill>
                  <a:srgbClr val="FFC000"/>
                </a:solidFill>
              </a:rPr>
              <a:t>Ν. Μιμιλίδου, Συντονίστρια κλ. ΠΕ78</a:t>
            </a:r>
          </a:p>
        </p:txBody>
      </p:sp>
    </p:spTree>
    <p:extLst>
      <p:ext uri="{BB962C8B-B14F-4D97-AF65-F5344CB8AC3E}">
        <p14:creationId xmlns:p14="http://schemas.microsoft.com/office/powerpoint/2010/main" val="2558579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1E8B16-0EEB-489F-A832-90210D9EBE63}"/>
              </a:ext>
            </a:extLst>
          </p:cNvPr>
          <p:cNvSpPr>
            <a:spLocks noGrp="1"/>
          </p:cNvSpPr>
          <p:nvPr>
            <p:ph type="title"/>
          </p:nvPr>
        </p:nvSpPr>
        <p:spPr>
          <a:xfrm>
            <a:off x="838200" y="365126"/>
            <a:ext cx="10515600" cy="704020"/>
          </a:xfrm>
        </p:spPr>
        <p:txBody>
          <a:bodyPr>
            <a:normAutofit fontScale="90000"/>
          </a:bodyPr>
          <a:lstStyle/>
          <a:p>
            <a:r>
              <a:rPr lang="el-GR" b="1" dirty="0">
                <a:solidFill>
                  <a:srgbClr val="FFC000"/>
                </a:solidFill>
              </a:rPr>
              <a:t>2. Περιεχόμενο και σχεδιάγραμμα της ενότητας</a:t>
            </a:r>
            <a:br>
              <a:rPr lang="el-GR" dirty="0"/>
            </a:br>
            <a:endParaRPr lang="el-GR" dirty="0"/>
          </a:p>
        </p:txBody>
      </p:sp>
      <p:sp>
        <p:nvSpPr>
          <p:cNvPr id="3" name="Θέση περιεχομένου 2">
            <a:extLst>
              <a:ext uri="{FF2B5EF4-FFF2-40B4-BE49-F238E27FC236}">
                <a16:creationId xmlns:a16="http://schemas.microsoft.com/office/drawing/2014/main" id="{9ACF4BD8-5D5D-4795-9B5F-50BBC0C61D29}"/>
              </a:ext>
            </a:extLst>
          </p:cNvPr>
          <p:cNvSpPr>
            <a:spLocks noGrp="1"/>
          </p:cNvSpPr>
          <p:nvPr>
            <p:ph idx="1"/>
          </p:nvPr>
        </p:nvSpPr>
        <p:spPr>
          <a:xfrm>
            <a:off x="845127" y="1069146"/>
            <a:ext cx="10515600" cy="5586835"/>
          </a:xfrm>
        </p:spPr>
        <p:txBody>
          <a:bodyPr>
            <a:normAutofit/>
          </a:bodyPr>
          <a:lstStyle/>
          <a:p>
            <a:pPr marL="0" indent="0">
              <a:buNone/>
            </a:pPr>
            <a:endParaRPr lang="el-GR" dirty="0"/>
          </a:p>
          <a:p>
            <a:pPr>
              <a:buFont typeface="Wingdings" panose="05000000000000000000" pitchFamily="2" charset="2"/>
              <a:buChar char="Ø"/>
            </a:pPr>
            <a:r>
              <a:rPr lang="el-GR" dirty="0"/>
              <a:t>Με το παράθεμα «Το </a:t>
            </a:r>
            <a:r>
              <a:rPr lang="el-GR" dirty="0" err="1"/>
              <a:t>αγριόπαιδο</a:t>
            </a:r>
            <a:r>
              <a:rPr lang="el-GR" dirty="0"/>
              <a:t> του </a:t>
            </a:r>
            <a:r>
              <a:rPr lang="el-GR" dirty="0" err="1"/>
              <a:t>Αβερόν</a:t>
            </a:r>
            <a:r>
              <a:rPr lang="el-GR" dirty="0"/>
              <a:t>» δίνεται η πρώτη αφορμή για την κατανόηση της έννοιας της κοινωνικοποίησης.</a:t>
            </a:r>
          </a:p>
          <a:p>
            <a:pPr>
              <a:buFont typeface="Wingdings" panose="05000000000000000000" pitchFamily="2" charset="2"/>
              <a:buChar char="Ø"/>
            </a:pPr>
            <a:r>
              <a:rPr lang="el-GR" b="1" dirty="0">
                <a:solidFill>
                  <a:srgbClr val="FFC000"/>
                </a:solidFill>
              </a:rPr>
              <a:t>Τι μαθαίνουμε με την επαφή μας με τους άλλους: </a:t>
            </a:r>
          </a:p>
          <a:p>
            <a:r>
              <a:rPr lang="el-GR" dirty="0"/>
              <a:t>α. τις μικρότερες ομάδες (π.χ. οικογένεια) = πρότυπα συμπεριφοράς, αντιλήψεις, γλώσσα, </a:t>
            </a:r>
          </a:p>
          <a:p>
            <a:r>
              <a:rPr lang="el-GR" dirty="0"/>
              <a:t>β. τις μεγαλύτερες (π.χ. σχολείο) = αξίες, συμβολισμοί, έννοιες.   </a:t>
            </a:r>
          </a:p>
          <a:p>
            <a:pPr>
              <a:buFont typeface="Wingdings" panose="05000000000000000000" pitchFamily="2" charset="2"/>
              <a:buChar char="Ø"/>
            </a:pPr>
            <a:r>
              <a:rPr lang="el-GR" b="1" dirty="0">
                <a:solidFill>
                  <a:srgbClr val="FFC000"/>
                </a:solidFill>
              </a:rPr>
              <a:t>Ορισμός κοινωνικοποίησης: </a:t>
            </a:r>
          </a:p>
          <a:p>
            <a:r>
              <a:rPr lang="el-GR" dirty="0"/>
              <a:t>η εσωτερίκευση των διαφορετικών στοιχείων του πολιτισμού από το άτομο.</a:t>
            </a:r>
          </a:p>
          <a:p>
            <a:pPr marL="0" indent="0">
              <a:buNone/>
            </a:pPr>
            <a:endParaRPr lang="el-GR" b="1" dirty="0"/>
          </a:p>
          <a:p>
            <a:endParaRPr lang="el-GR" dirty="0"/>
          </a:p>
        </p:txBody>
      </p:sp>
    </p:spTree>
    <p:extLst>
      <p:ext uri="{BB962C8B-B14F-4D97-AF65-F5344CB8AC3E}">
        <p14:creationId xmlns:p14="http://schemas.microsoft.com/office/powerpoint/2010/main" val="462016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6A05A1E-9E60-4A54-8F96-21BEE7BAF483}"/>
              </a:ext>
            </a:extLst>
          </p:cNvPr>
          <p:cNvSpPr>
            <a:spLocks noGrp="1"/>
          </p:cNvSpPr>
          <p:nvPr>
            <p:ph idx="1"/>
          </p:nvPr>
        </p:nvSpPr>
        <p:spPr>
          <a:xfrm>
            <a:off x="838200" y="1046922"/>
            <a:ext cx="10515600" cy="5130041"/>
          </a:xfrm>
        </p:spPr>
        <p:txBody>
          <a:bodyPr/>
          <a:lstStyle/>
          <a:p>
            <a:pPr>
              <a:buFont typeface="Wingdings" panose="05000000000000000000" pitchFamily="2" charset="2"/>
              <a:buChar char="Ø"/>
            </a:pPr>
            <a:r>
              <a:rPr lang="el-GR" b="1" dirty="0">
                <a:solidFill>
                  <a:srgbClr val="FFC000"/>
                </a:solidFill>
              </a:rPr>
              <a:t>Οι μηχανισμοί της κοινωνικοποίησης: </a:t>
            </a:r>
          </a:p>
          <a:p>
            <a:r>
              <a:rPr lang="el-GR" dirty="0"/>
              <a:t>α. μάθηση, β. </a:t>
            </a:r>
            <a:r>
              <a:rPr lang="el-GR" dirty="0" err="1"/>
              <a:t>ταύτιση,γ</a:t>
            </a:r>
            <a:r>
              <a:rPr lang="el-GR" dirty="0"/>
              <a:t>. εσωτερίκευση. </a:t>
            </a:r>
          </a:p>
          <a:p>
            <a:pPr marL="0" indent="0">
              <a:buNone/>
            </a:pPr>
            <a:endParaRPr lang="el-GR" b="1" dirty="0">
              <a:solidFill>
                <a:srgbClr val="FFC000"/>
              </a:solidFill>
            </a:endParaRPr>
          </a:p>
          <a:p>
            <a:pPr>
              <a:buFont typeface="Wingdings" panose="05000000000000000000" pitchFamily="2" charset="2"/>
              <a:buChar char="Ø"/>
            </a:pPr>
            <a:r>
              <a:rPr lang="el-GR" b="1" dirty="0">
                <a:solidFill>
                  <a:srgbClr val="FFC000"/>
                </a:solidFill>
              </a:rPr>
              <a:t>Η υιοθέτηση προτύπων δεν είναι μια παθητική διαδικασία, </a:t>
            </a:r>
          </a:p>
          <a:p>
            <a:pPr>
              <a:buFont typeface="Courier New" panose="02070309020205020404" pitchFamily="49" charset="0"/>
              <a:buChar char="o"/>
            </a:pPr>
            <a:r>
              <a:rPr lang="el-GR" b="1" dirty="0"/>
              <a:t>είναι μια </a:t>
            </a:r>
            <a:r>
              <a:rPr lang="el-GR" b="1" dirty="0">
                <a:solidFill>
                  <a:srgbClr val="FFC000"/>
                </a:solidFill>
              </a:rPr>
              <a:t>αμφίδρομη</a:t>
            </a:r>
            <a:r>
              <a:rPr lang="el-GR" b="1" dirty="0"/>
              <a:t> διαδικασία (πομπός-δέκτης) </a:t>
            </a:r>
          </a:p>
          <a:p>
            <a:pPr>
              <a:buFont typeface="Courier New" panose="02070309020205020404" pitchFamily="49" charset="0"/>
              <a:buChar char="o"/>
            </a:pPr>
            <a:r>
              <a:rPr lang="el-GR" b="1" dirty="0"/>
              <a:t>είναι μια </a:t>
            </a:r>
            <a:r>
              <a:rPr lang="el-GR" b="1" dirty="0">
                <a:solidFill>
                  <a:srgbClr val="FFC000"/>
                </a:solidFill>
              </a:rPr>
              <a:t>συνεχής διαδικασία αλληλεπίδρασης </a:t>
            </a:r>
            <a:r>
              <a:rPr lang="el-GR" b="1" dirty="0"/>
              <a:t>μεταξύ ατόμου και κοινωνίας</a:t>
            </a:r>
          </a:p>
          <a:p>
            <a:pPr>
              <a:buFont typeface="Courier New" panose="02070309020205020404" pitchFamily="49" charset="0"/>
              <a:buChar char="o"/>
            </a:pPr>
            <a:r>
              <a:rPr lang="el-GR" b="1" dirty="0"/>
              <a:t>είναι μια </a:t>
            </a:r>
            <a:r>
              <a:rPr lang="el-GR" b="1" dirty="0">
                <a:solidFill>
                  <a:srgbClr val="FFC000"/>
                </a:solidFill>
              </a:rPr>
              <a:t>διαδικασία οικοδόμησης συλλογικής ταυτότητας</a:t>
            </a:r>
          </a:p>
          <a:p>
            <a:endParaRPr lang="el-GR" dirty="0"/>
          </a:p>
        </p:txBody>
      </p:sp>
    </p:spTree>
    <p:extLst>
      <p:ext uri="{BB962C8B-B14F-4D97-AF65-F5344CB8AC3E}">
        <p14:creationId xmlns:p14="http://schemas.microsoft.com/office/powerpoint/2010/main" val="3941437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E05E25-BBF3-4C27-AB35-39012BF31ACD}"/>
              </a:ext>
            </a:extLst>
          </p:cNvPr>
          <p:cNvSpPr>
            <a:spLocks noGrp="1"/>
          </p:cNvSpPr>
          <p:nvPr>
            <p:ph type="title"/>
          </p:nvPr>
        </p:nvSpPr>
        <p:spPr/>
        <p:txBody>
          <a:bodyPr/>
          <a:lstStyle/>
          <a:p>
            <a:r>
              <a:rPr lang="el-GR" b="1" dirty="0">
                <a:solidFill>
                  <a:srgbClr val="FFC000"/>
                </a:solidFill>
              </a:rPr>
              <a:t>Στο Τ.Ε.Ε.Μ.:</a:t>
            </a:r>
            <a:br>
              <a:rPr lang="el-GR" dirty="0"/>
            </a:br>
            <a:endParaRPr lang="el-GR" dirty="0"/>
          </a:p>
        </p:txBody>
      </p:sp>
      <p:sp>
        <p:nvSpPr>
          <p:cNvPr id="3" name="Θέση περιεχομένου 2">
            <a:extLst>
              <a:ext uri="{FF2B5EF4-FFF2-40B4-BE49-F238E27FC236}">
                <a16:creationId xmlns:a16="http://schemas.microsoft.com/office/drawing/2014/main" id="{7D92F041-4C1E-45D3-86AA-71B54C691A80}"/>
              </a:ext>
            </a:extLst>
          </p:cNvPr>
          <p:cNvSpPr>
            <a:spLocks noGrp="1"/>
          </p:cNvSpPr>
          <p:nvPr>
            <p:ph idx="1"/>
          </p:nvPr>
        </p:nvSpPr>
        <p:spPr>
          <a:xfrm>
            <a:off x="845127" y="1297172"/>
            <a:ext cx="10515600" cy="5560828"/>
          </a:xfrm>
        </p:spPr>
        <p:txBody>
          <a:bodyPr>
            <a:normAutofit fontScale="92500" lnSpcReduction="10000"/>
          </a:bodyPr>
          <a:lstStyle/>
          <a:p>
            <a:pPr algn="just"/>
            <a:r>
              <a:rPr lang="el-GR" dirty="0"/>
              <a:t>Από το Τ.Ε.Ε.Μ. στη συγκεκριμένη ενότητα μπορεί να χρησιμοποιηθεί η άσκηση 3.3.1: Συμπλήρωση κενών λέξεων (ορισμός κοινωνικοποίησης).</a:t>
            </a:r>
          </a:p>
          <a:p>
            <a:pPr algn="just"/>
            <a:r>
              <a:rPr lang="el-GR" dirty="0"/>
              <a:t>Μέθοδοι και τεχνικές διδασκαλίας και έρευνας </a:t>
            </a:r>
            <a:r>
              <a:rPr lang="en-US" dirty="0"/>
              <a:t>: </a:t>
            </a:r>
            <a:r>
              <a:rPr lang="el-GR" dirty="0"/>
              <a:t>Προτείνεται το σχέδιο εργασίας (3.1.) «Δεξιότητες-λήψη αποφάσεων», με το οποίο οι μαθητές μπορεί να ασκηθούν στο τι σημαίνει παθητική, επιθετική και αποφασιστική συμπεριφορά.</a:t>
            </a:r>
          </a:p>
          <a:p>
            <a:pPr marL="0" indent="0" algn="just">
              <a:buNone/>
            </a:pPr>
            <a:r>
              <a:rPr lang="el-GR" dirty="0"/>
              <a:t>•Παρουσιάζεται η </a:t>
            </a:r>
            <a:r>
              <a:rPr lang="el-GR" b="1" dirty="0">
                <a:solidFill>
                  <a:srgbClr val="92D050"/>
                </a:solidFill>
              </a:rPr>
              <a:t>συγκριτική μέθοδος </a:t>
            </a:r>
            <a:r>
              <a:rPr lang="el-GR" dirty="0"/>
              <a:t>(3.2.) με εργασία που αναφέρεται στο θέμα: «Η παρέα- Τι συνδέει την παρέα άλλοτε και σήμερα». Με την εργασία αυτή οι μαθητές κατανοούν τις διαφορές στη διαδικασία της κοινωνικοποίησης μέσα στο χρόνο. Τι συνέδεε την παρέα των γονιών τους, τι συνδέει την παρέα σήμερα; Οι διαφορετικοί συμβολισμοί, η διαφορετικότητα στην αξιοποίηση του ελεύθερου χρόνου</a:t>
            </a:r>
            <a:r>
              <a:rPr lang="el-GR" b="1" dirty="0">
                <a:solidFill>
                  <a:srgbClr val="92D050"/>
                </a:solidFill>
              </a:rPr>
              <a:t>, η τυποποίηση μιας σειράς δραστηριοτήτων της νέας γενιάς</a:t>
            </a:r>
            <a:r>
              <a:rPr lang="el-GR" b="1" dirty="0"/>
              <a:t> (?) </a:t>
            </a:r>
            <a:r>
              <a:rPr lang="el-GR" dirty="0"/>
              <a:t>που άλλοτε δεν υπήρχαν μπορεί να αποκαλύψει δύο στοιχεία: τη διαχρονική αναγκαιότητα της φιλίας και της συνύπαρξης των νέων, αλλά και τις έντονες διαφορές σε πρακτικές (ντύσιμο, κινητά, διαδίκτυο κ.ά.) ή συμπεριφορές</a:t>
            </a:r>
          </a:p>
        </p:txBody>
      </p:sp>
    </p:spTree>
    <p:extLst>
      <p:ext uri="{BB962C8B-B14F-4D97-AF65-F5344CB8AC3E}">
        <p14:creationId xmlns:p14="http://schemas.microsoft.com/office/powerpoint/2010/main" val="2450656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9844FE-8C4B-4C09-A594-55D866149C64}"/>
              </a:ext>
            </a:extLst>
          </p:cNvPr>
          <p:cNvSpPr>
            <a:spLocks noGrp="1"/>
          </p:cNvSpPr>
          <p:nvPr>
            <p:ph type="title"/>
          </p:nvPr>
        </p:nvSpPr>
        <p:spPr/>
        <p:txBody>
          <a:bodyPr/>
          <a:lstStyle/>
          <a:p>
            <a:r>
              <a:rPr lang="el-GR" b="1" dirty="0">
                <a:solidFill>
                  <a:srgbClr val="FFC000"/>
                </a:solidFill>
              </a:rPr>
              <a:t>Αξιολόγηση μαθητών</a:t>
            </a:r>
            <a:r>
              <a:rPr lang="en-US" b="1" dirty="0">
                <a:solidFill>
                  <a:srgbClr val="FFC000"/>
                </a:solidFill>
              </a:rPr>
              <a:t> </a:t>
            </a:r>
            <a:r>
              <a:rPr lang="el-GR" b="1" dirty="0">
                <a:solidFill>
                  <a:srgbClr val="FFC000"/>
                </a:solidFill>
              </a:rPr>
              <a:t>από το ΤΕΕΜ</a:t>
            </a:r>
          </a:p>
        </p:txBody>
      </p:sp>
      <p:sp>
        <p:nvSpPr>
          <p:cNvPr id="3" name="Θέση περιεχομένου 2">
            <a:extLst>
              <a:ext uri="{FF2B5EF4-FFF2-40B4-BE49-F238E27FC236}">
                <a16:creationId xmlns:a16="http://schemas.microsoft.com/office/drawing/2014/main" id="{9BB94F18-140D-4A24-952B-C3640111F9A4}"/>
              </a:ext>
            </a:extLst>
          </p:cNvPr>
          <p:cNvSpPr>
            <a:spLocks noGrp="1"/>
          </p:cNvSpPr>
          <p:nvPr>
            <p:ph idx="1"/>
          </p:nvPr>
        </p:nvSpPr>
        <p:spPr>
          <a:xfrm>
            <a:off x="845127" y="1424764"/>
            <a:ext cx="10515600" cy="5067476"/>
          </a:xfrm>
        </p:spPr>
        <p:txBody>
          <a:bodyPr>
            <a:normAutofit/>
          </a:bodyPr>
          <a:lstStyle/>
          <a:p>
            <a:r>
              <a:rPr lang="el-GR" dirty="0"/>
              <a:t>3.3.2. Ανάγνωση κειμένου και προβληματισμός σχετικά με τη διαχείριση κρίσης στην τάξη.</a:t>
            </a:r>
          </a:p>
          <a:p>
            <a:r>
              <a:rPr lang="el-GR" dirty="0"/>
              <a:t>3.3.3. Συμπλήρωση πίνακα (φορείς κοινωνικοποίησης).</a:t>
            </a:r>
          </a:p>
          <a:p>
            <a:r>
              <a:rPr lang="el-GR" dirty="0"/>
              <a:t>3.3.4. Ερώτηση αντιστοίχισης (κοινωνικός έλεγχος).</a:t>
            </a:r>
          </a:p>
          <a:p>
            <a:r>
              <a:rPr lang="el-GR" dirty="0"/>
              <a:t>3.3.5. Να διαβάσουν οι μαθητές το απόσπασμα κειμένου (</a:t>
            </a:r>
            <a:r>
              <a:rPr lang="el-GR" dirty="0" err="1"/>
              <a:t>Φραγκουδάκη</a:t>
            </a:r>
            <a:r>
              <a:rPr lang="el-GR" dirty="0"/>
              <a:t> Α΄.) και να συμπληρώσουν τα στοιχεία του πίνακα που ακολουθεί (εκμάθηση γλωσσικού κώδικα και κοινωνικοί κανόνες).</a:t>
            </a:r>
          </a:p>
          <a:p>
            <a:r>
              <a:rPr lang="el-GR" dirty="0"/>
              <a:t>3.4. Παράδειγμα  εφαρμογής.  Εντοπισμός  φορέων κοινωνικοποίησης από το απόσπασμα κειμένου (</a:t>
            </a:r>
            <a:r>
              <a:rPr lang="en-US" dirty="0"/>
              <a:t>Rocher</a:t>
            </a:r>
            <a:r>
              <a:rPr lang="el-GR" dirty="0"/>
              <a:t>). </a:t>
            </a:r>
          </a:p>
          <a:p>
            <a:endParaRPr lang="el-GR" dirty="0"/>
          </a:p>
        </p:txBody>
      </p:sp>
    </p:spTree>
    <p:extLst>
      <p:ext uri="{BB962C8B-B14F-4D97-AF65-F5344CB8AC3E}">
        <p14:creationId xmlns:p14="http://schemas.microsoft.com/office/powerpoint/2010/main" val="1717583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BBDE0E-1C14-4606-AE53-EA1D87CC583E}"/>
              </a:ext>
            </a:extLst>
          </p:cNvPr>
          <p:cNvSpPr>
            <a:spLocks noGrp="1"/>
          </p:cNvSpPr>
          <p:nvPr>
            <p:ph type="title"/>
          </p:nvPr>
        </p:nvSpPr>
        <p:spPr/>
        <p:txBody>
          <a:bodyPr/>
          <a:lstStyle/>
          <a:p>
            <a:r>
              <a:rPr lang="el-GR" b="1" dirty="0">
                <a:solidFill>
                  <a:srgbClr val="FFC000"/>
                </a:solidFill>
              </a:rPr>
              <a:t>2</a:t>
            </a:r>
            <a:r>
              <a:rPr lang="el-GR" b="1" baseline="30000" dirty="0">
                <a:solidFill>
                  <a:srgbClr val="FFC000"/>
                </a:solidFill>
              </a:rPr>
              <a:t>η</a:t>
            </a:r>
            <a:r>
              <a:rPr lang="el-GR" b="1" dirty="0">
                <a:solidFill>
                  <a:srgbClr val="FFC000"/>
                </a:solidFill>
              </a:rPr>
              <a:t> ενότητα</a:t>
            </a:r>
            <a:r>
              <a:rPr lang="en-US" b="1" dirty="0">
                <a:solidFill>
                  <a:srgbClr val="FFC000"/>
                </a:solidFill>
              </a:rPr>
              <a:t>:</a:t>
            </a:r>
            <a:r>
              <a:rPr lang="el-GR" b="1" dirty="0">
                <a:solidFill>
                  <a:srgbClr val="FFC000"/>
                </a:solidFill>
              </a:rPr>
              <a:t> Ανάπτυξη του κοινωνικού εαυτού-οι διαφορετικές προσεγγίσεις</a:t>
            </a:r>
          </a:p>
        </p:txBody>
      </p:sp>
      <p:sp>
        <p:nvSpPr>
          <p:cNvPr id="3" name="Θέση περιεχομένου 2">
            <a:extLst>
              <a:ext uri="{FF2B5EF4-FFF2-40B4-BE49-F238E27FC236}">
                <a16:creationId xmlns:a16="http://schemas.microsoft.com/office/drawing/2014/main" id="{0761B290-382F-411F-B030-F294C28B8B95}"/>
              </a:ext>
            </a:extLst>
          </p:cNvPr>
          <p:cNvSpPr>
            <a:spLocks noGrp="1"/>
          </p:cNvSpPr>
          <p:nvPr>
            <p:ph idx="1"/>
          </p:nvPr>
        </p:nvSpPr>
        <p:spPr>
          <a:xfrm>
            <a:off x="838200" y="1825625"/>
            <a:ext cx="10515600" cy="4667250"/>
          </a:xfrm>
        </p:spPr>
        <p:txBody>
          <a:bodyPr>
            <a:normAutofit fontScale="85000" lnSpcReduction="20000"/>
          </a:bodyPr>
          <a:lstStyle/>
          <a:p>
            <a:r>
              <a:rPr lang="el-GR" sz="3600" b="1" dirty="0">
                <a:solidFill>
                  <a:srgbClr val="FFC000"/>
                </a:solidFill>
              </a:rPr>
              <a:t>Στόχοι</a:t>
            </a:r>
            <a:r>
              <a:rPr lang="en-US" sz="3600" b="1" dirty="0">
                <a:solidFill>
                  <a:srgbClr val="FFC000"/>
                </a:solidFill>
              </a:rPr>
              <a:t>:</a:t>
            </a:r>
            <a:r>
              <a:rPr lang="el-GR" sz="3600" b="1" dirty="0">
                <a:solidFill>
                  <a:srgbClr val="FFC000"/>
                </a:solidFill>
              </a:rPr>
              <a:t> </a:t>
            </a:r>
          </a:p>
          <a:p>
            <a:r>
              <a:rPr lang="el-GR" dirty="0"/>
              <a:t>Να κατανοήσουν οι μαθητές/</a:t>
            </a:r>
            <a:r>
              <a:rPr lang="el-GR" dirty="0" err="1"/>
              <a:t>τριες</a:t>
            </a:r>
            <a:r>
              <a:rPr lang="el-GR" dirty="0"/>
              <a:t> το βασικό ερώτημα που απασχόλησε τις διάφορες επιστημονικές προσεγγίσεις, </a:t>
            </a:r>
            <a:r>
              <a:rPr lang="el-GR" dirty="0">
                <a:solidFill>
                  <a:srgbClr val="FFC000"/>
                </a:solidFill>
              </a:rPr>
              <a:t>του πώς </a:t>
            </a:r>
            <a:r>
              <a:rPr lang="el-GR" dirty="0" err="1">
                <a:solidFill>
                  <a:srgbClr val="FFC000"/>
                </a:solidFill>
              </a:rPr>
              <a:t>δλδ</a:t>
            </a:r>
            <a:r>
              <a:rPr lang="el-GR" dirty="0">
                <a:solidFill>
                  <a:srgbClr val="FFC000"/>
                </a:solidFill>
              </a:rPr>
              <a:t>. αναπτύσσεται το παιδί </a:t>
            </a:r>
            <a:r>
              <a:rPr lang="el-GR" dirty="0"/>
              <a:t>από τη γέννησή του και μετά</a:t>
            </a:r>
          </a:p>
          <a:p>
            <a:r>
              <a:rPr lang="el-GR" dirty="0"/>
              <a:t>Να κατανοήσουν τον τρόπο με τον οποίο επιδρά το κοινωνικό περιβάλλον στην </a:t>
            </a:r>
            <a:r>
              <a:rPr lang="el-GR" dirty="0">
                <a:solidFill>
                  <a:srgbClr val="FFC000"/>
                </a:solidFill>
              </a:rPr>
              <a:t>εξέλιξη του «κοινωνικού εαυτού» και στην </a:t>
            </a:r>
            <a:r>
              <a:rPr lang="el-GR" dirty="0" err="1">
                <a:solidFill>
                  <a:srgbClr val="FFC000"/>
                </a:solidFill>
              </a:rPr>
              <a:t>αυτοεικόνα</a:t>
            </a:r>
            <a:r>
              <a:rPr lang="el-GR" dirty="0">
                <a:solidFill>
                  <a:srgbClr val="FFC000"/>
                </a:solidFill>
              </a:rPr>
              <a:t> </a:t>
            </a:r>
            <a:r>
              <a:rPr lang="el-GR" dirty="0"/>
              <a:t>του ατόμου</a:t>
            </a:r>
          </a:p>
          <a:p>
            <a:r>
              <a:rPr lang="el-GR" dirty="0"/>
              <a:t>Να μπορούν να διακρίνουν τις </a:t>
            </a:r>
            <a:r>
              <a:rPr lang="el-GR" dirty="0">
                <a:solidFill>
                  <a:srgbClr val="FFC000"/>
                </a:solidFill>
              </a:rPr>
              <a:t>βασικές διαφορές ψυχαναλυτικών και κοινωνιολογικών προσεγγίσεων</a:t>
            </a:r>
          </a:p>
          <a:p>
            <a:r>
              <a:rPr lang="el-GR" dirty="0"/>
              <a:t> Να αντιληφθούν ότι «σε τελευταία ανάλυση» όλες οι προσεγγίσεις- άλλοτε περισσότερο και άλλοτε λιγότερο- δίνουν </a:t>
            </a:r>
            <a:r>
              <a:rPr lang="el-GR" dirty="0">
                <a:solidFill>
                  <a:srgbClr val="FFC000"/>
                </a:solidFill>
              </a:rPr>
              <a:t>έμφαση στα κοινωνικά στοιχεία</a:t>
            </a:r>
            <a:r>
              <a:rPr lang="el-GR" dirty="0"/>
              <a:t> που συνθέτουν την προσωπικότητα του ατόμου</a:t>
            </a:r>
          </a:p>
          <a:p>
            <a:r>
              <a:rPr lang="el-GR" dirty="0"/>
              <a:t>Να διαπιστώσουν ότι οι σύγχρονες απόψεις για την κοινωνικοποίηση συμφωνούν στο ότι κάθε άτομο από τη γέννησή του δέχεται </a:t>
            </a:r>
            <a:r>
              <a:rPr lang="el-GR" dirty="0">
                <a:solidFill>
                  <a:srgbClr val="FFC000"/>
                </a:solidFill>
              </a:rPr>
              <a:t>επιδράσεις από το κοινωνικό του περιβάλλον</a:t>
            </a:r>
            <a:r>
              <a:rPr lang="el-GR" dirty="0"/>
              <a:t> οι οποίες διαμορφώνουν σημαντικά την προσωπικότητά του</a:t>
            </a:r>
          </a:p>
        </p:txBody>
      </p:sp>
    </p:spTree>
    <p:extLst>
      <p:ext uri="{BB962C8B-B14F-4D97-AF65-F5344CB8AC3E}">
        <p14:creationId xmlns:p14="http://schemas.microsoft.com/office/powerpoint/2010/main" val="3269198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AEA276-C0BB-4FE4-9804-23C201065666}"/>
              </a:ext>
            </a:extLst>
          </p:cNvPr>
          <p:cNvSpPr>
            <a:spLocks noGrp="1"/>
          </p:cNvSpPr>
          <p:nvPr>
            <p:ph type="title"/>
          </p:nvPr>
        </p:nvSpPr>
        <p:spPr>
          <a:xfrm>
            <a:off x="838200" y="618343"/>
            <a:ext cx="10515600" cy="1325563"/>
          </a:xfrm>
        </p:spPr>
        <p:txBody>
          <a:bodyPr>
            <a:normAutofit fontScale="90000"/>
          </a:bodyPr>
          <a:lstStyle/>
          <a:p>
            <a:r>
              <a:rPr lang="el-GR" b="1" dirty="0">
                <a:solidFill>
                  <a:srgbClr val="FFC000"/>
                </a:solidFill>
              </a:rPr>
              <a:t>Ψυχαναλυτική προσέγγιση </a:t>
            </a:r>
            <a:r>
              <a:rPr lang="en-US" b="1" dirty="0">
                <a:solidFill>
                  <a:srgbClr val="FFC000"/>
                </a:solidFill>
              </a:rPr>
              <a:t>(Freud-</a:t>
            </a:r>
            <a:r>
              <a:rPr lang="el-GR" b="1" dirty="0">
                <a:solidFill>
                  <a:srgbClr val="FFC000"/>
                </a:solidFill>
              </a:rPr>
              <a:t>θεωρία της ανάπτυξης της προσωπικότητας</a:t>
            </a:r>
            <a:r>
              <a:rPr lang="en-US" b="1" dirty="0">
                <a:solidFill>
                  <a:srgbClr val="FFC000"/>
                </a:solidFill>
              </a:rPr>
              <a:t>)</a:t>
            </a:r>
            <a:br>
              <a:rPr lang="el-GR" b="1" dirty="0">
                <a:solidFill>
                  <a:srgbClr val="FFC000"/>
                </a:solidFill>
              </a:rPr>
            </a:br>
            <a:endParaRPr lang="el-GR" b="1" dirty="0">
              <a:solidFill>
                <a:srgbClr val="FFC000"/>
              </a:solidFill>
            </a:endParaRPr>
          </a:p>
        </p:txBody>
      </p:sp>
      <p:sp>
        <p:nvSpPr>
          <p:cNvPr id="3" name="Θέση περιεχομένου 2">
            <a:extLst>
              <a:ext uri="{FF2B5EF4-FFF2-40B4-BE49-F238E27FC236}">
                <a16:creationId xmlns:a16="http://schemas.microsoft.com/office/drawing/2014/main" id="{633EF390-B796-4F9A-97E7-FDFAAF5C3524}"/>
              </a:ext>
            </a:extLst>
          </p:cNvPr>
          <p:cNvSpPr>
            <a:spLocks noGrp="1"/>
          </p:cNvSpPr>
          <p:nvPr>
            <p:ph idx="1"/>
          </p:nvPr>
        </p:nvSpPr>
        <p:spPr>
          <a:xfrm>
            <a:off x="838200" y="2141537"/>
            <a:ext cx="10515600" cy="4351338"/>
          </a:xfrm>
        </p:spPr>
        <p:txBody>
          <a:bodyPr>
            <a:normAutofit fontScale="92500" lnSpcReduction="20000"/>
          </a:bodyPr>
          <a:lstStyle/>
          <a:p>
            <a:pPr marL="0" indent="0">
              <a:buNone/>
            </a:pPr>
            <a:r>
              <a:rPr lang="el-GR" dirty="0">
                <a:solidFill>
                  <a:srgbClr val="FFC000"/>
                </a:solidFill>
              </a:rPr>
              <a:t>Α. </a:t>
            </a:r>
            <a:r>
              <a:rPr lang="el-GR" dirty="0" err="1">
                <a:solidFill>
                  <a:srgbClr val="FFC000"/>
                </a:solidFill>
              </a:rPr>
              <a:t>ψυχο</a:t>
            </a:r>
            <a:r>
              <a:rPr lang="el-GR" dirty="0">
                <a:solidFill>
                  <a:srgbClr val="FFC000"/>
                </a:solidFill>
              </a:rPr>
              <a:t>-σεξουαλικά στάδια ανάπτυξης</a:t>
            </a:r>
            <a:r>
              <a:rPr lang="en-US" dirty="0"/>
              <a:t>. </a:t>
            </a:r>
            <a:r>
              <a:rPr lang="el-GR" dirty="0"/>
              <a:t>Η φυσιολογική ανάπτυξη του ατόμου προϋποθέτει την καταστολή των επιθετικών και σεξουαλικών ορμών του ατόμου και την ταύτισή του με τα κοινωνικώς αποδεκτά πρότυπα του πατέρα ή της μητέρας, καθώς και την ανάπτυξη της κοινωνικής του συνείδησης</a:t>
            </a:r>
          </a:p>
          <a:p>
            <a:pPr marL="0" indent="0">
              <a:buNone/>
            </a:pPr>
            <a:r>
              <a:rPr lang="el-GR" dirty="0">
                <a:solidFill>
                  <a:srgbClr val="FFC000"/>
                </a:solidFill>
              </a:rPr>
              <a:t>Β. ψυχική οργάνωση της προσωπικό</a:t>
            </a:r>
            <a:r>
              <a:rPr lang="el-GR" dirty="0"/>
              <a:t>τητας</a:t>
            </a:r>
          </a:p>
          <a:p>
            <a:pPr>
              <a:buFont typeface="Courier New" panose="02070309020205020404" pitchFamily="49" charset="0"/>
              <a:buChar char="o"/>
            </a:pPr>
            <a:r>
              <a:rPr lang="en-US" b="1" dirty="0">
                <a:solidFill>
                  <a:srgbClr val="FFC000"/>
                </a:solidFill>
              </a:rPr>
              <a:t>Id</a:t>
            </a:r>
            <a:r>
              <a:rPr lang="el-GR" dirty="0"/>
              <a:t> (ένστικτα και ροπές-άμεση ικανοποίηση- «ασυνείδητο»)</a:t>
            </a:r>
            <a:endParaRPr lang="en-US" dirty="0"/>
          </a:p>
          <a:p>
            <a:pPr>
              <a:buFont typeface="Courier New" panose="02070309020205020404" pitchFamily="49" charset="0"/>
              <a:buChar char="o"/>
            </a:pPr>
            <a:r>
              <a:rPr lang="en-US" b="1" dirty="0">
                <a:solidFill>
                  <a:srgbClr val="FFC000"/>
                </a:solidFill>
              </a:rPr>
              <a:t>Ego</a:t>
            </a:r>
            <a:r>
              <a:rPr lang="el-GR" dirty="0"/>
              <a:t> (η συνειδητή πλευρά της προσωπικότητας-ρυθμίζεται τόσο από τις παρορμήσεις του </a:t>
            </a:r>
            <a:r>
              <a:rPr lang="en-US" dirty="0"/>
              <a:t>id</a:t>
            </a:r>
            <a:r>
              <a:rPr lang="el-GR" dirty="0"/>
              <a:t> όσο και από τους περιορισμούς που επιβάλλει η κοινωνία, </a:t>
            </a:r>
            <a:r>
              <a:rPr lang="el-GR" dirty="0" err="1"/>
              <a:t>δλδ</a:t>
            </a:r>
            <a:r>
              <a:rPr lang="el-GR" dirty="0"/>
              <a:t>. το </a:t>
            </a:r>
            <a:r>
              <a:rPr lang="en-US" dirty="0"/>
              <a:t>superego</a:t>
            </a:r>
          </a:p>
          <a:p>
            <a:pPr>
              <a:buFont typeface="Courier New" panose="02070309020205020404" pitchFamily="49" charset="0"/>
              <a:buChar char="o"/>
            </a:pPr>
            <a:r>
              <a:rPr lang="en-US" b="1" dirty="0">
                <a:solidFill>
                  <a:srgbClr val="FFC000"/>
                </a:solidFill>
              </a:rPr>
              <a:t>Superego</a:t>
            </a:r>
            <a:r>
              <a:rPr lang="en-US" dirty="0"/>
              <a:t> </a:t>
            </a:r>
            <a:r>
              <a:rPr lang="el-GR" dirty="0"/>
              <a:t>(το σύνολο των κανόνων συμπεριφοράς που η κοινωνία επιβάλλει στα μέλη της)</a:t>
            </a:r>
          </a:p>
        </p:txBody>
      </p:sp>
    </p:spTree>
    <p:extLst>
      <p:ext uri="{BB962C8B-B14F-4D97-AF65-F5344CB8AC3E}">
        <p14:creationId xmlns:p14="http://schemas.microsoft.com/office/powerpoint/2010/main" val="6385583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4B1880-E07A-4BE0-994A-DA1182A1049E}"/>
              </a:ext>
            </a:extLst>
          </p:cNvPr>
          <p:cNvSpPr>
            <a:spLocks noGrp="1"/>
          </p:cNvSpPr>
          <p:nvPr>
            <p:ph type="title"/>
          </p:nvPr>
        </p:nvSpPr>
        <p:spPr/>
        <p:txBody>
          <a:bodyPr>
            <a:normAutofit/>
          </a:bodyPr>
          <a:lstStyle/>
          <a:p>
            <a:r>
              <a:rPr lang="el-GR" b="1" dirty="0">
                <a:solidFill>
                  <a:srgbClr val="FFC000"/>
                </a:solidFill>
              </a:rPr>
              <a:t>Κοινωνιολογική προσέγγιση</a:t>
            </a:r>
            <a:r>
              <a:rPr lang="en-US" b="1" dirty="0">
                <a:solidFill>
                  <a:srgbClr val="FFC000"/>
                </a:solidFill>
              </a:rPr>
              <a:t> (Mead-</a:t>
            </a:r>
            <a:r>
              <a:rPr lang="el-GR" b="1" dirty="0">
                <a:solidFill>
                  <a:srgbClr val="FFC000"/>
                </a:solidFill>
              </a:rPr>
              <a:t>θεωρία κοινωνικής (συμβολικής) αλληλεπίδρασης</a:t>
            </a:r>
          </a:p>
        </p:txBody>
      </p:sp>
      <p:sp>
        <p:nvSpPr>
          <p:cNvPr id="3" name="Θέση περιεχομένου 2">
            <a:extLst>
              <a:ext uri="{FF2B5EF4-FFF2-40B4-BE49-F238E27FC236}">
                <a16:creationId xmlns:a16="http://schemas.microsoft.com/office/drawing/2014/main" id="{5D112280-83E6-4E4D-8188-E30690FAE791}"/>
              </a:ext>
            </a:extLst>
          </p:cNvPr>
          <p:cNvSpPr>
            <a:spLocks noGrp="1"/>
          </p:cNvSpPr>
          <p:nvPr>
            <p:ph idx="1"/>
          </p:nvPr>
        </p:nvSpPr>
        <p:spPr/>
        <p:txBody>
          <a:bodyPr>
            <a:normAutofit fontScale="92500"/>
          </a:bodyPr>
          <a:lstStyle/>
          <a:p>
            <a:r>
              <a:rPr lang="el-GR" dirty="0">
                <a:solidFill>
                  <a:srgbClr val="FFC000"/>
                </a:solidFill>
              </a:rPr>
              <a:t>Κοινωνική αλληλεπίδραση</a:t>
            </a:r>
            <a:r>
              <a:rPr lang="el-GR" dirty="0"/>
              <a:t> μέσω της στενής σχέσης που αναπτύσσεται ανάμεσα στο παιδί και άλλα άτομα και </a:t>
            </a:r>
            <a:r>
              <a:rPr lang="el-GR" dirty="0" err="1"/>
              <a:t>διαμορ΄φωνει</a:t>
            </a:r>
            <a:r>
              <a:rPr lang="el-GR" dirty="0"/>
              <a:t> κώδικες επικοινωνίας μέσω του οποίου παράγονται νοήματα και συμβολισμοί</a:t>
            </a:r>
          </a:p>
          <a:p>
            <a:pPr marL="0" indent="0">
              <a:buNone/>
            </a:pPr>
            <a:r>
              <a:rPr lang="el-GR" dirty="0">
                <a:solidFill>
                  <a:srgbClr val="FFC000"/>
                </a:solidFill>
              </a:rPr>
              <a:t>Στάδια κοινωνικής ανάπτυξης του παιδιού</a:t>
            </a:r>
            <a:r>
              <a:rPr lang="en-US" dirty="0">
                <a:solidFill>
                  <a:srgbClr val="FFC000"/>
                </a:solidFill>
              </a:rPr>
              <a:t>:</a:t>
            </a:r>
            <a:endParaRPr lang="el-GR" dirty="0">
              <a:solidFill>
                <a:srgbClr val="FFC000"/>
              </a:solidFill>
            </a:endParaRPr>
          </a:p>
          <a:p>
            <a:pPr>
              <a:buFont typeface="Courier New" panose="02070309020205020404" pitchFamily="49" charset="0"/>
              <a:buChar char="o"/>
            </a:pPr>
            <a:r>
              <a:rPr lang="el-GR" dirty="0"/>
              <a:t>Προπαρασκευαστικό (ασυντόνιστη τυχαία συμπεριφορά-μίμηση)</a:t>
            </a:r>
          </a:p>
          <a:p>
            <a:pPr>
              <a:buFont typeface="Courier New" panose="02070309020205020404" pitchFamily="49" charset="0"/>
              <a:buChar char="o"/>
            </a:pPr>
            <a:r>
              <a:rPr lang="el-GR" dirty="0"/>
              <a:t>Στάδιο ατομικού παιχνιδιού (υιοθέτηση διαφορετικών ρόλων- «σημαντικοί άλλοι»</a:t>
            </a:r>
          </a:p>
          <a:p>
            <a:pPr>
              <a:buFont typeface="Courier New" panose="02070309020205020404" pitchFamily="49" charset="0"/>
              <a:buChar char="o"/>
            </a:pPr>
            <a:r>
              <a:rPr lang="el-GR" dirty="0"/>
              <a:t>Στάδιο ομαδικού παιχνιδιού (μετάβαση από ΄τους απλούς ρόλους σε πιο σύνθετους οργανωμένους κοινωνικούς ρόλους- «γενικευμένο άλλο»)</a:t>
            </a:r>
          </a:p>
          <a:p>
            <a:pPr marL="0" indent="0">
              <a:buNone/>
            </a:pPr>
            <a:r>
              <a:rPr lang="el-GR" b="1" dirty="0">
                <a:solidFill>
                  <a:srgbClr val="FFC000"/>
                </a:solidFill>
              </a:rPr>
              <a:t>Διχοτόμηση του εαυτού στο «εμέ» (κοινωνικό) και το «εγώ» (ψυχικό)</a:t>
            </a:r>
          </a:p>
        </p:txBody>
      </p:sp>
    </p:spTree>
    <p:extLst>
      <p:ext uri="{BB962C8B-B14F-4D97-AF65-F5344CB8AC3E}">
        <p14:creationId xmlns:p14="http://schemas.microsoft.com/office/powerpoint/2010/main" val="866933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52E2C5-7B0A-4EBB-A315-53BF74DCEC93}"/>
              </a:ext>
            </a:extLst>
          </p:cNvPr>
          <p:cNvSpPr>
            <a:spLocks noGrp="1"/>
          </p:cNvSpPr>
          <p:nvPr>
            <p:ph type="title"/>
          </p:nvPr>
        </p:nvSpPr>
        <p:spPr/>
        <p:txBody>
          <a:bodyPr/>
          <a:lstStyle/>
          <a:p>
            <a:r>
              <a:rPr lang="el-GR" b="1" dirty="0" err="1">
                <a:solidFill>
                  <a:srgbClr val="FFC000"/>
                </a:solidFill>
              </a:rPr>
              <a:t>Λειτουργιστική</a:t>
            </a:r>
            <a:r>
              <a:rPr lang="el-GR" b="1" dirty="0">
                <a:solidFill>
                  <a:srgbClr val="FFC000"/>
                </a:solidFill>
              </a:rPr>
              <a:t> &amp; Μαρξιστική προσέγγιση της κοινωνικοποίησης</a:t>
            </a:r>
          </a:p>
        </p:txBody>
      </p:sp>
      <p:sp>
        <p:nvSpPr>
          <p:cNvPr id="3" name="Θέση περιεχομένου 2">
            <a:extLst>
              <a:ext uri="{FF2B5EF4-FFF2-40B4-BE49-F238E27FC236}">
                <a16:creationId xmlns:a16="http://schemas.microsoft.com/office/drawing/2014/main" id="{22DA7482-B8DD-406B-8228-9A2FEFB3888D}"/>
              </a:ext>
            </a:extLst>
          </p:cNvPr>
          <p:cNvSpPr>
            <a:spLocks noGrp="1"/>
          </p:cNvSpPr>
          <p:nvPr>
            <p:ph idx="1"/>
          </p:nvPr>
        </p:nvSpPr>
        <p:spPr>
          <a:xfrm>
            <a:off x="838199" y="1825625"/>
            <a:ext cx="10837985" cy="4351338"/>
          </a:xfrm>
        </p:spPr>
        <p:txBody>
          <a:bodyPr>
            <a:normAutofit fontScale="92500" lnSpcReduction="10000"/>
          </a:bodyPr>
          <a:lstStyle/>
          <a:p>
            <a:pPr marL="0" indent="0">
              <a:buNone/>
            </a:pPr>
            <a:r>
              <a:rPr lang="el-GR" dirty="0"/>
              <a:t>Και οι δύο προσεγγίσεις </a:t>
            </a:r>
            <a:r>
              <a:rPr lang="el-GR" dirty="0">
                <a:solidFill>
                  <a:srgbClr val="FFC000"/>
                </a:solidFill>
              </a:rPr>
              <a:t>δεν</a:t>
            </a:r>
            <a:r>
              <a:rPr lang="el-GR" dirty="0"/>
              <a:t> συμπεριλαμβάνουν τις έμφυτες παρορμήσεις και τα ένστικτα</a:t>
            </a:r>
          </a:p>
          <a:p>
            <a:pPr>
              <a:buFont typeface="Wingdings" panose="05000000000000000000" pitchFamily="2" charset="2"/>
              <a:buChar char="Ø"/>
            </a:pPr>
            <a:r>
              <a:rPr lang="el-GR" dirty="0" err="1">
                <a:solidFill>
                  <a:srgbClr val="FFC000"/>
                </a:solidFill>
              </a:rPr>
              <a:t>Λειτουργιστές</a:t>
            </a:r>
            <a:r>
              <a:rPr lang="en-US" dirty="0">
                <a:solidFill>
                  <a:srgbClr val="FFC000"/>
                </a:solidFill>
              </a:rPr>
              <a:t>:</a:t>
            </a:r>
            <a:r>
              <a:rPr lang="el-GR" dirty="0">
                <a:solidFill>
                  <a:srgbClr val="FFC000"/>
                </a:solidFill>
              </a:rPr>
              <a:t> η κοινωνικοποίηση αποσκοπεί</a:t>
            </a:r>
          </a:p>
          <a:p>
            <a:pPr>
              <a:buFont typeface="Courier New" panose="02070309020205020404" pitchFamily="49" charset="0"/>
              <a:buChar char="o"/>
            </a:pPr>
            <a:r>
              <a:rPr lang="el-GR" sz="2200" dirty="0"/>
              <a:t>Στην ανάπτυξη της προσωπικότητας</a:t>
            </a:r>
          </a:p>
          <a:p>
            <a:pPr>
              <a:buFont typeface="Courier New" panose="02070309020205020404" pitchFamily="49" charset="0"/>
              <a:buChar char="o"/>
            </a:pPr>
            <a:r>
              <a:rPr lang="el-GR" sz="2200" dirty="0"/>
              <a:t>Στην αποδοχή των προτύπων συμπεριφοράς από όλα τα μέλη της κοινωνίας</a:t>
            </a:r>
          </a:p>
          <a:p>
            <a:pPr>
              <a:buFont typeface="Courier New" panose="02070309020205020404" pitchFamily="49" charset="0"/>
              <a:buChar char="o"/>
            </a:pPr>
            <a:r>
              <a:rPr lang="el-GR" sz="2200" dirty="0"/>
              <a:t>Στην ένταξη των ατόμων στους κοινωνικούς θεσμούς</a:t>
            </a:r>
          </a:p>
          <a:p>
            <a:pPr>
              <a:buFont typeface="Courier New" panose="02070309020205020404" pitchFamily="49" charset="0"/>
              <a:buChar char="o"/>
            </a:pPr>
            <a:r>
              <a:rPr lang="el-GR" sz="2200" dirty="0"/>
              <a:t>Στη διατήρηση και τη διασφάλιση της κοινωνικής συνοχής</a:t>
            </a:r>
            <a:endParaRPr lang="el-GR" dirty="0"/>
          </a:p>
          <a:p>
            <a:pPr>
              <a:buFont typeface="Wingdings" panose="05000000000000000000" pitchFamily="2" charset="2"/>
              <a:buChar char="Ø"/>
            </a:pPr>
            <a:r>
              <a:rPr lang="el-GR" dirty="0">
                <a:solidFill>
                  <a:srgbClr val="FFC000"/>
                </a:solidFill>
              </a:rPr>
              <a:t>Μαρξιστές</a:t>
            </a:r>
            <a:r>
              <a:rPr lang="en-US" dirty="0">
                <a:solidFill>
                  <a:srgbClr val="FFC000"/>
                </a:solidFill>
              </a:rPr>
              <a:t>:</a:t>
            </a:r>
            <a:r>
              <a:rPr lang="el-GR" dirty="0">
                <a:solidFill>
                  <a:srgbClr val="FFC000"/>
                </a:solidFill>
              </a:rPr>
              <a:t> η κοινωνικοποίηση αποσκοπεί</a:t>
            </a:r>
          </a:p>
          <a:p>
            <a:pPr>
              <a:buFont typeface="Courier New" panose="02070309020205020404" pitchFamily="49" charset="0"/>
              <a:buChar char="o"/>
            </a:pPr>
            <a:r>
              <a:rPr lang="el-GR" sz="2400" dirty="0"/>
              <a:t>Στην αναπαραγωγή της κοινωνικής πραγματικότητας</a:t>
            </a:r>
          </a:p>
          <a:p>
            <a:pPr>
              <a:buFont typeface="Courier New" panose="02070309020205020404" pitchFamily="49" charset="0"/>
              <a:buChar char="o"/>
            </a:pPr>
            <a:r>
              <a:rPr lang="el-GR" sz="2400" dirty="0"/>
              <a:t>Στην αναπαραγωγή των υφιστάμενων σχέσεων εξουσίας &amp; κυριαρχίας</a:t>
            </a:r>
          </a:p>
          <a:p>
            <a:pPr>
              <a:buFont typeface="Courier New" panose="02070309020205020404" pitchFamily="49" charset="0"/>
              <a:buChar char="o"/>
            </a:pPr>
            <a:r>
              <a:rPr lang="el-GR" sz="2400" dirty="0"/>
              <a:t>Στην αποδοχή των υφιστάμενων κοινωνικών σχέσεων ως «φυσικών»</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3442613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34CD44-8BB6-4FC4-A075-6F5FD8E00824}"/>
              </a:ext>
            </a:extLst>
          </p:cNvPr>
          <p:cNvSpPr>
            <a:spLocks noGrp="1"/>
          </p:cNvSpPr>
          <p:nvPr>
            <p:ph type="title"/>
          </p:nvPr>
        </p:nvSpPr>
        <p:spPr/>
        <p:txBody>
          <a:bodyPr/>
          <a:lstStyle/>
          <a:p>
            <a:r>
              <a:rPr lang="el-GR" b="1" dirty="0">
                <a:solidFill>
                  <a:srgbClr val="FFC000"/>
                </a:solidFill>
              </a:rPr>
              <a:t>3</a:t>
            </a:r>
            <a:r>
              <a:rPr lang="el-GR" b="1" baseline="30000" dirty="0">
                <a:solidFill>
                  <a:srgbClr val="FFC000"/>
                </a:solidFill>
              </a:rPr>
              <a:t>η</a:t>
            </a:r>
            <a:r>
              <a:rPr lang="el-GR" b="1" dirty="0">
                <a:solidFill>
                  <a:srgbClr val="FFC000"/>
                </a:solidFill>
              </a:rPr>
              <a:t> ενότητα</a:t>
            </a:r>
            <a:r>
              <a:rPr lang="en-US" b="1" dirty="0">
                <a:solidFill>
                  <a:srgbClr val="FFC000"/>
                </a:solidFill>
              </a:rPr>
              <a:t>:</a:t>
            </a:r>
            <a:r>
              <a:rPr lang="el-GR" b="1" dirty="0">
                <a:solidFill>
                  <a:srgbClr val="FFC000"/>
                </a:solidFill>
              </a:rPr>
              <a:t> Φορείς κοινωνικοποίησης</a:t>
            </a:r>
            <a:endParaRPr lang="el-GR" dirty="0"/>
          </a:p>
        </p:txBody>
      </p:sp>
      <p:sp>
        <p:nvSpPr>
          <p:cNvPr id="3" name="Θέση περιεχομένου 2">
            <a:extLst>
              <a:ext uri="{FF2B5EF4-FFF2-40B4-BE49-F238E27FC236}">
                <a16:creationId xmlns:a16="http://schemas.microsoft.com/office/drawing/2014/main" id="{4682134B-7325-4374-B1C2-B77433F34574}"/>
              </a:ext>
            </a:extLst>
          </p:cNvPr>
          <p:cNvSpPr>
            <a:spLocks noGrp="1"/>
          </p:cNvSpPr>
          <p:nvPr>
            <p:ph idx="1"/>
          </p:nvPr>
        </p:nvSpPr>
        <p:spPr/>
        <p:txBody>
          <a:bodyPr>
            <a:normAutofit lnSpcReduction="10000"/>
          </a:bodyPr>
          <a:lstStyle/>
          <a:p>
            <a:pPr marL="0" indent="0">
              <a:buNone/>
            </a:pPr>
            <a:r>
              <a:rPr lang="el-GR" b="1" dirty="0">
                <a:solidFill>
                  <a:srgbClr val="FFC000"/>
                </a:solidFill>
              </a:rPr>
              <a:t>Στόχοι</a:t>
            </a:r>
            <a:r>
              <a:rPr lang="en-US" b="1" dirty="0">
                <a:solidFill>
                  <a:srgbClr val="FFC000"/>
                </a:solidFill>
              </a:rPr>
              <a:t>:</a:t>
            </a:r>
            <a:endParaRPr lang="el-GR" b="1" dirty="0">
              <a:solidFill>
                <a:srgbClr val="FFC000"/>
              </a:solidFill>
            </a:endParaRPr>
          </a:p>
          <a:p>
            <a:r>
              <a:rPr lang="el-GR" dirty="0">
                <a:solidFill>
                  <a:srgbClr val="FFC000"/>
                </a:solidFill>
              </a:rPr>
              <a:t>Να αναγνωρίζουν τους φορείς </a:t>
            </a:r>
            <a:r>
              <a:rPr lang="el-GR" dirty="0"/>
              <a:t>κοινωνικοποίησης και τις επιδράσεις τους στα άτομα</a:t>
            </a:r>
          </a:p>
          <a:p>
            <a:r>
              <a:rPr lang="el-GR" dirty="0">
                <a:solidFill>
                  <a:srgbClr val="FFC000"/>
                </a:solidFill>
              </a:rPr>
              <a:t>Να εξετάζουν το είδος και τη μορφή </a:t>
            </a:r>
            <a:r>
              <a:rPr lang="el-GR" dirty="0"/>
              <a:t>της κοινωνικοποίησης που δέχονται τα άτομα στα πλαίσια των θεσμών στους οποίους συμμετέχουν</a:t>
            </a:r>
          </a:p>
          <a:p>
            <a:r>
              <a:rPr lang="el-GR" dirty="0">
                <a:solidFill>
                  <a:srgbClr val="FFC000"/>
                </a:solidFill>
              </a:rPr>
              <a:t>Να προβληματιστούν για τις επιδράσεις </a:t>
            </a:r>
            <a:r>
              <a:rPr lang="el-GR" dirty="0"/>
              <a:t>των φορέων κοινωνικοποίησης στα άτομα (π.χ. ΜΜΕ)</a:t>
            </a:r>
          </a:p>
          <a:p>
            <a:r>
              <a:rPr lang="el-GR" dirty="0">
                <a:solidFill>
                  <a:srgbClr val="FFC000"/>
                </a:solidFill>
              </a:rPr>
              <a:t>Να εξετάσουν την διαχρονική εξέλιξη της επίδρασης </a:t>
            </a:r>
            <a:r>
              <a:rPr lang="el-GR" dirty="0"/>
              <a:t>των φορέων κοινωνικοποίησης στα άτομα</a:t>
            </a:r>
          </a:p>
        </p:txBody>
      </p:sp>
    </p:spTree>
    <p:extLst>
      <p:ext uri="{BB962C8B-B14F-4D97-AF65-F5344CB8AC3E}">
        <p14:creationId xmlns:p14="http://schemas.microsoft.com/office/powerpoint/2010/main" val="329847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F574540-1A74-46FF-A055-12E362C8EA7D}"/>
              </a:ext>
            </a:extLst>
          </p:cNvPr>
          <p:cNvSpPr>
            <a:spLocks noGrp="1"/>
          </p:cNvSpPr>
          <p:nvPr>
            <p:ph idx="1"/>
          </p:nvPr>
        </p:nvSpPr>
        <p:spPr>
          <a:xfrm>
            <a:off x="838200" y="1125415"/>
            <a:ext cx="10515600" cy="5486400"/>
          </a:xfrm>
        </p:spPr>
        <p:txBody>
          <a:bodyPr>
            <a:normAutofit fontScale="92500" lnSpcReduction="10000"/>
          </a:bodyPr>
          <a:lstStyle/>
          <a:p>
            <a:pPr>
              <a:buFont typeface="Wingdings" panose="05000000000000000000" pitchFamily="2" charset="2"/>
              <a:buChar char="Ø"/>
            </a:pPr>
            <a:r>
              <a:rPr lang="el-GR" b="1" dirty="0">
                <a:solidFill>
                  <a:srgbClr val="FFC000"/>
                </a:solidFill>
              </a:rPr>
              <a:t>Συμμετοχή των ατόμων σε θεσμούς (πλέγμα σχέσεων μεταξύ ρόλων)</a:t>
            </a:r>
          </a:p>
          <a:p>
            <a:r>
              <a:rPr lang="el-GR" dirty="0"/>
              <a:t>Κοινωνικά χαρακτηριστικά -κοινωνικές θέσεις-κοινωνικοί ρόλοι-κοινωνικοί κανόνες-κοινωνική συμπεριφορά (εννοιολογική χαρτογράφηση 1 &amp; 2)*</a:t>
            </a:r>
          </a:p>
          <a:p>
            <a:pPr>
              <a:buFont typeface="Wingdings" panose="05000000000000000000" pitchFamily="2" charset="2"/>
              <a:buChar char="Ø"/>
            </a:pPr>
            <a:r>
              <a:rPr lang="el-GR" b="1" dirty="0">
                <a:solidFill>
                  <a:srgbClr val="FFC000"/>
                </a:solidFill>
              </a:rPr>
              <a:t>Πρωτογενείς φορείς κοινωνικοποίησης</a:t>
            </a:r>
          </a:p>
          <a:p>
            <a:pPr>
              <a:buFont typeface="Courier New" panose="02070309020205020404" pitchFamily="49" charset="0"/>
              <a:buChar char="o"/>
            </a:pPr>
            <a:r>
              <a:rPr lang="el-GR" sz="2400" dirty="0"/>
              <a:t>Οικογένεια, παρέα συνομηλίκων (αλληλεπίδραση μέσω στενών διαπροσωπικών και συναισθηματικών σχέσεων-σημαντική επίδραση στην παιδική ηλικία)</a:t>
            </a:r>
            <a:endParaRPr lang="el-GR" dirty="0">
              <a:solidFill>
                <a:srgbClr val="FFC000"/>
              </a:solidFill>
            </a:endParaRPr>
          </a:p>
          <a:p>
            <a:pPr>
              <a:buFont typeface="Wingdings" panose="05000000000000000000" pitchFamily="2" charset="2"/>
              <a:buChar char="Ø"/>
            </a:pPr>
            <a:r>
              <a:rPr lang="el-GR" b="1" dirty="0">
                <a:solidFill>
                  <a:srgbClr val="FFC000"/>
                </a:solidFill>
              </a:rPr>
              <a:t>Δευτερογενείς φορείς κοινωνικοποίησης</a:t>
            </a:r>
          </a:p>
          <a:p>
            <a:pPr>
              <a:buFont typeface="Courier New" panose="02070309020205020404" pitchFamily="49" charset="0"/>
              <a:buChar char="o"/>
            </a:pPr>
            <a:r>
              <a:rPr lang="el-GR" sz="2400" dirty="0"/>
              <a:t>Σχολείο, εργασία, κράτος, εκκλησία (σχέσεις μεταξύ ρόλων στα πλαίσια θεσμών, στοιχείο τυπικότητας στις σχέσεις- σημαντική επίδραση στην ενήλικη ζωή)</a:t>
            </a:r>
          </a:p>
          <a:p>
            <a:pPr>
              <a:buFont typeface="Courier New" panose="02070309020205020404" pitchFamily="49" charset="0"/>
              <a:buChar char="o"/>
            </a:pPr>
            <a:r>
              <a:rPr lang="el-GR" sz="2400" dirty="0"/>
              <a:t>Σταδιακή μείωση της σημασίας και των λειτουργιών των πρωτογενών φορέων και σταδιακή αύξηση νέων και εκχώρηση αρμοδιοτήτων σε νέους εξειδικευμένους θεσμούς/φορείς (Δεν ταυτίζονται πάντα οι φορείς με τους κ. θεσμούς, π.χ. παρέα συνομηλίκων) </a:t>
            </a:r>
          </a:p>
          <a:p>
            <a:pPr>
              <a:buFont typeface="Wingdings" panose="05000000000000000000" pitchFamily="2" charset="2"/>
              <a:buChar char="Ø"/>
            </a:pPr>
            <a:r>
              <a:rPr lang="el-GR" sz="2400" b="1" dirty="0">
                <a:solidFill>
                  <a:srgbClr val="FFC000"/>
                </a:solidFill>
              </a:rPr>
              <a:t>Σύγκρουση προτύπων μεταξύ παλιών &amp; νέων φορέων (π.χ. ΜΜΕ </a:t>
            </a:r>
            <a:r>
              <a:rPr lang="en-US" sz="2400" b="1" dirty="0">
                <a:solidFill>
                  <a:srgbClr val="FFC000"/>
                </a:solidFill>
              </a:rPr>
              <a:t>vs </a:t>
            </a:r>
            <a:r>
              <a:rPr lang="el-GR" sz="2400" b="1" dirty="0">
                <a:solidFill>
                  <a:srgbClr val="FFC000"/>
                </a:solidFill>
              </a:rPr>
              <a:t>οικογένεια, θρησκεία)</a:t>
            </a:r>
          </a:p>
        </p:txBody>
      </p:sp>
    </p:spTree>
    <p:extLst>
      <p:ext uri="{BB962C8B-B14F-4D97-AF65-F5344CB8AC3E}">
        <p14:creationId xmlns:p14="http://schemas.microsoft.com/office/powerpoint/2010/main" val="2197287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4E4A98-840A-4FA9-A8C6-74BDDA9C006A}"/>
              </a:ext>
            </a:extLst>
          </p:cNvPr>
          <p:cNvSpPr>
            <a:spLocks noGrp="1"/>
          </p:cNvSpPr>
          <p:nvPr>
            <p:ph type="title"/>
          </p:nvPr>
        </p:nvSpPr>
        <p:spPr/>
        <p:txBody>
          <a:bodyPr>
            <a:normAutofit/>
          </a:bodyPr>
          <a:lstStyle/>
          <a:p>
            <a:r>
              <a:rPr lang="el-GR" b="1" dirty="0">
                <a:solidFill>
                  <a:srgbClr val="FFC000"/>
                </a:solidFill>
              </a:rPr>
              <a:t>Διδακτικές ενότητες</a:t>
            </a:r>
          </a:p>
        </p:txBody>
      </p:sp>
      <p:sp>
        <p:nvSpPr>
          <p:cNvPr id="3" name="Θέση περιεχομένου 2">
            <a:extLst>
              <a:ext uri="{FF2B5EF4-FFF2-40B4-BE49-F238E27FC236}">
                <a16:creationId xmlns:a16="http://schemas.microsoft.com/office/drawing/2014/main" id="{7F002CC8-621C-4DEF-89C8-EE865B4A87F7}"/>
              </a:ext>
            </a:extLst>
          </p:cNvPr>
          <p:cNvSpPr>
            <a:spLocks noGrp="1"/>
          </p:cNvSpPr>
          <p:nvPr>
            <p:ph idx="1"/>
          </p:nvPr>
        </p:nvSpPr>
        <p:spPr>
          <a:xfrm>
            <a:off x="845127" y="2020186"/>
            <a:ext cx="10515600" cy="4472054"/>
          </a:xfrm>
        </p:spPr>
        <p:txBody>
          <a:bodyPr/>
          <a:lstStyle/>
          <a:p>
            <a:pPr>
              <a:buFont typeface="Wingdings" panose="05000000000000000000" pitchFamily="2" charset="2"/>
              <a:buChar char="§"/>
            </a:pPr>
            <a:r>
              <a:rPr lang="el-GR" sz="3600" dirty="0"/>
              <a:t>Οι στόχοι και η λειτουργία της κοινωνικοποίησης</a:t>
            </a:r>
          </a:p>
          <a:p>
            <a:pPr marL="0" indent="0">
              <a:buNone/>
            </a:pPr>
            <a:r>
              <a:rPr lang="el-GR" sz="3600" b="1" dirty="0"/>
              <a:t>• </a:t>
            </a:r>
            <a:r>
              <a:rPr lang="el-GR" sz="3600" dirty="0"/>
              <a:t>Ανάπτυξη του κοινωνικού εαυτού - Θεωρητικές προσεγγίσεις</a:t>
            </a:r>
          </a:p>
          <a:p>
            <a:pPr marL="0" indent="0">
              <a:buNone/>
            </a:pPr>
            <a:r>
              <a:rPr lang="el-GR" sz="3600" b="1" dirty="0"/>
              <a:t>• </a:t>
            </a:r>
            <a:r>
              <a:rPr lang="el-GR" sz="3600" dirty="0"/>
              <a:t>Φορείς κοινωνικοποίησης</a:t>
            </a:r>
          </a:p>
          <a:p>
            <a:pPr marL="0" indent="0">
              <a:buNone/>
            </a:pPr>
            <a:r>
              <a:rPr lang="el-GR" sz="3600" b="1" dirty="0"/>
              <a:t>• </a:t>
            </a:r>
            <a:r>
              <a:rPr lang="el-GR" sz="3600" dirty="0"/>
              <a:t>Κοινωνικός έλεγχος: τυπικός και άτυπος</a:t>
            </a:r>
          </a:p>
          <a:p>
            <a:pPr marL="0" indent="0">
              <a:buNone/>
            </a:pPr>
            <a:r>
              <a:rPr lang="el-GR" sz="3600" b="1" dirty="0"/>
              <a:t>• </a:t>
            </a:r>
            <a:r>
              <a:rPr lang="el-GR" sz="3600" dirty="0"/>
              <a:t>Κοινωνικοποίηση: μια εξελικτική, διαρκής και δυναμική διαδικασία</a:t>
            </a:r>
          </a:p>
          <a:p>
            <a:endParaRPr lang="el-GR" dirty="0"/>
          </a:p>
        </p:txBody>
      </p:sp>
    </p:spTree>
    <p:extLst>
      <p:ext uri="{BB962C8B-B14F-4D97-AF65-F5344CB8AC3E}">
        <p14:creationId xmlns:p14="http://schemas.microsoft.com/office/powerpoint/2010/main" val="4358909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B6D403-F825-4006-AD11-F74739F0AE02}"/>
              </a:ext>
            </a:extLst>
          </p:cNvPr>
          <p:cNvSpPr>
            <a:spLocks noGrp="1"/>
          </p:cNvSpPr>
          <p:nvPr>
            <p:ph type="title"/>
          </p:nvPr>
        </p:nvSpPr>
        <p:spPr/>
        <p:txBody>
          <a:bodyPr/>
          <a:lstStyle/>
          <a:p>
            <a:r>
              <a:rPr lang="el-GR" b="1" dirty="0">
                <a:solidFill>
                  <a:srgbClr val="FFC000"/>
                </a:solidFill>
              </a:rPr>
              <a:t>Εννοιολογική χαρτογράφηση-1</a:t>
            </a:r>
          </a:p>
        </p:txBody>
      </p:sp>
      <p:graphicFrame>
        <p:nvGraphicFramePr>
          <p:cNvPr id="4" name="Θέση περιεχομένου 3">
            <a:extLst>
              <a:ext uri="{FF2B5EF4-FFF2-40B4-BE49-F238E27FC236}">
                <a16:creationId xmlns:a16="http://schemas.microsoft.com/office/drawing/2014/main" id="{305E1ACD-5460-4C7F-94A7-43FBD63D41BD}"/>
              </a:ext>
            </a:extLst>
          </p:cNvPr>
          <p:cNvGraphicFramePr>
            <a:graphicFrameLocks noGrp="1"/>
          </p:cNvGraphicFramePr>
          <p:nvPr>
            <p:ph sz="half" idx="1"/>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Θέση περιεχομένου 4">
            <a:extLst>
              <a:ext uri="{FF2B5EF4-FFF2-40B4-BE49-F238E27FC236}">
                <a16:creationId xmlns:a16="http://schemas.microsoft.com/office/drawing/2014/main" id="{0FEA1CB4-E137-43CD-99E7-6BF0144F0FF4}"/>
              </a:ext>
            </a:extLst>
          </p:cNvPr>
          <p:cNvSpPr>
            <a:spLocks noGrp="1"/>
          </p:cNvSpPr>
          <p:nvPr>
            <p:ph sz="half" idx="2"/>
          </p:nvPr>
        </p:nvSpPr>
        <p:spPr>
          <a:xfrm>
            <a:off x="6154965" y="1481381"/>
            <a:ext cx="5181600" cy="5242976"/>
          </a:xfrm>
        </p:spPr>
        <p:txBody>
          <a:bodyPr>
            <a:normAutofit/>
          </a:bodyPr>
          <a:lstStyle/>
          <a:p>
            <a:r>
              <a:rPr lang="el-GR" dirty="0"/>
              <a:t>Κοινωνική διαστρωμάτωση</a:t>
            </a:r>
          </a:p>
          <a:p>
            <a:r>
              <a:rPr lang="el-GR" dirty="0"/>
              <a:t>Κοινωνική κινητικότητα</a:t>
            </a:r>
          </a:p>
          <a:p>
            <a:r>
              <a:rPr lang="el-GR" dirty="0"/>
              <a:t>Κοινωνική ιεράρχηση</a:t>
            </a:r>
          </a:p>
          <a:p>
            <a:pPr marL="0" indent="0">
              <a:buNone/>
            </a:pPr>
            <a:endParaRPr lang="el-GR" dirty="0"/>
          </a:p>
          <a:p>
            <a:pPr algn="ctr">
              <a:buFont typeface="Wingdings" panose="05000000000000000000" pitchFamily="2" charset="2"/>
              <a:buChar char="Ø"/>
            </a:pPr>
            <a:r>
              <a:rPr lang="el-GR" dirty="0"/>
              <a:t>Απόδοση θέσεων με βάση τα κοινωνικά χαρακτηριστικά κάθε ατόμου</a:t>
            </a:r>
          </a:p>
          <a:p>
            <a:pPr marL="0" indent="0" algn="ctr">
              <a:buNone/>
            </a:pPr>
            <a:r>
              <a:rPr lang="el-GR" dirty="0"/>
              <a:t>    </a:t>
            </a:r>
          </a:p>
          <a:p>
            <a:pPr marL="0" indent="0" algn="ctr">
              <a:buNone/>
            </a:pPr>
            <a:endParaRPr lang="el-GR" dirty="0"/>
          </a:p>
          <a:p>
            <a:pPr marL="0" indent="0" algn="ctr">
              <a:buNone/>
            </a:pPr>
            <a:r>
              <a:rPr lang="el-GR" dirty="0"/>
              <a:t>  Έμφυτα          Επίκτητα</a:t>
            </a:r>
          </a:p>
          <a:p>
            <a:pPr marL="0" indent="0" algn="ctr">
              <a:buNone/>
            </a:pPr>
            <a:endParaRPr lang="el-GR" dirty="0"/>
          </a:p>
        </p:txBody>
      </p:sp>
      <p:sp>
        <p:nvSpPr>
          <p:cNvPr id="3" name="Βέλος: Κάτω 2">
            <a:extLst>
              <a:ext uri="{FF2B5EF4-FFF2-40B4-BE49-F238E27FC236}">
                <a16:creationId xmlns:a16="http://schemas.microsoft.com/office/drawing/2014/main" id="{F6EDC40C-B50C-4B34-82F8-4836127C4973}"/>
              </a:ext>
            </a:extLst>
          </p:cNvPr>
          <p:cNvSpPr/>
          <p:nvPr/>
        </p:nvSpPr>
        <p:spPr>
          <a:xfrm rot="2893114">
            <a:off x="8234652" y="4646872"/>
            <a:ext cx="379887" cy="13595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Βέλος: Κάτω 5">
            <a:extLst>
              <a:ext uri="{FF2B5EF4-FFF2-40B4-BE49-F238E27FC236}">
                <a16:creationId xmlns:a16="http://schemas.microsoft.com/office/drawing/2014/main" id="{DEE3075A-0CEB-4F5B-A4CF-85AA81992D90}"/>
              </a:ext>
            </a:extLst>
          </p:cNvPr>
          <p:cNvSpPr/>
          <p:nvPr/>
        </p:nvSpPr>
        <p:spPr>
          <a:xfrm rot="19480501">
            <a:off x="8994530" y="4784699"/>
            <a:ext cx="397384" cy="11648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949366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FADFF5-98EA-45DC-B19A-8B95AA150669}"/>
              </a:ext>
            </a:extLst>
          </p:cNvPr>
          <p:cNvSpPr>
            <a:spLocks noGrp="1"/>
          </p:cNvSpPr>
          <p:nvPr>
            <p:ph type="title"/>
          </p:nvPr>
        </p:nvSpPr>
        <p:spPr/>
        <p:txBody>
          <a:bodyPr/>
          <a:lstStyle/>
          <a:p>
            <a:r>
              <a:rPr lang="el-GR" b="1" dirty="0">
                <a:solidFill>
                  <a:srgbClr val="FFC000"/>
                </a:solidFill>
              </a:rPr>
              <a:t>Εννοιολογική χαρτογράφηση-2 </a:t>
            </a:r>
          </a:p>
        </p:txBody>
      </p:sp>
      <p:graphicFrame>
        <p:nvGraphicFramePr>
          <p:cNvPr id="4" name="Θέση περιεχομένου 3">
            <a:extLst>
              <a:ext uri="{FF2B5EF4-FFF2-40B4-BE49-F238E27FC236}">
                <a16:creationId xmlns:a16="http://schemas.microsoft.com/office/drawing/2014/main" id="{2432522B-E6E0-4AC1-850C-E712E9A69A07}"/>
              </a:ext>
            </a:extLst>
          </p:cNvPr>
          <p:cNvGraphicFramePr>
            <a:graphicFrameLocks noGrp="1"/>
          </p:cNvGraphicFramePr>
          <p:nvPr>
            <p:ph idx="1"/>
            <p:extLst>
              <p:ext uri="{D42A27DB-BD31-4B8C-83A1-F6EECF244321}">
                <p14:modId xmlns:p14="http://schemas.microsoft.com/office/powerpoint/2010/main" val="2411914066"/>
              </p:ext>
            </p:extLst>
          </p:nvPr>
        </p:nvGraphicFramePr>
        <p:xfrm>
          <a:off x="92764" y="1812373"/>
          <a:ext cx="1209923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1268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D5D2C1-B8BC-4E77-8DD8-3432104D5A4C}"/>
              </a:ext>
            </a:extLst>
          </p:cNvPr>
          <p:cNvSpPr>
            <a:spLocks noGrp="1"/>
          </p:cNvSpPr>
          <p:nvPr>
            <p:ph type="title"/>
          </p:nvPr>
        </p:nvSpPr>
        <p:spPr/>
        <p:txBody>
          <a:bodyPr/>
          <a:lstStyle/>
          <a:p>
            <a:r>
              <a:rPr lang="el-GR" b="1" dirty="0">
                <a:solidFill>
                  <a:srgbClr val="FFC000"/>
                </a:solidFill>
              </a:rPr>
              <a:t>4</a:t>
            </a:r>
            <a:r>
              <a:rPr lang="el-GR" b="1" baseline="30000" dirty="0">
                <a:solidFill>
                  <a:srgbClr val="FFC000"/>
                </a:solidFill>
              </a:rPr>
              <a:t>η</a:t>
            </a:r>
            <a:r>
              <a:rPr lang="el-GR" b="1" dirty="0">
                <a:solidFill>
                  <a:srgbClr val="FFC000"/>
                </a:solidFill>
              </a:rPr>
              <a:t> ενότητα</a:t>
            </a:r>
            <a:r>
              <a:rPr lang="en-US" b="1" dirty="0">
                <a:solidFill>
                  <a:srgbClr val="FFC000"/>
                </a:solidFill>
              </a:rPr>
              <a:t>:</a:t>
            </a:r>
            <a:r>
              <a:rPr lang="el-GR" b="1" dirty="0">
                <a:solidFill>
                  <a:srgbClr val="FFC000"/>
                </a:solidFill>
              </a:rPr>
              <a:t> Κοινωνικός έλεγχος- Μορφές κοινωνικού ελέγχου</a:t>
            </a:r>
          </a:p>
        </p:txBody>
      </p:sp>
      <p:sp>
        <p:nvSpPr>
          <p:cNvPr id="3" name="Θέση περιεχομένου 2">
            <a:extLst>
              <a:ext uri="{FF2B5EF4-FFF2-40B4-BE49-F238E27FC236}">
                <a16:creationId xmlns:a16="http://schemas.microsoft.com/office/drawing/2014/main" id="{ADBCFA4C-5BED-42C2-A5A8-CDB97F3E405F}"/>
              </a:ext>
            </a:extLst>
          </p:cNvPr>
          <p:cNvSpPr>
            <a:spLocks noGrp="1"/>
          </p:cNvSpPr>
          <p:nvPr>
            <p:ph idx="1"/>
          </p:nvPr>
        </p:nvSpPr>
        <p:spPr/>
        <p:txBody>
          <a:bodyPr>
            <a:normAutofit lnSpcReduction="10000"/>
          </a:bodyPr>
          <a:lstStyle/>
          <a:p>
            <a:r>
              <a:rPr lang="el-GR" b="1" dirty="0">
                <a:solidFill>
                  <a:srgbClr val="FFC000"/>
                </a:solidFill>
              </a:rPr>
              <a:t>Στόχοι</a:t>
            </a:r>
            <a:r>
              <a:rPr lang="en-US" b="1" dirty="0">
                <a:solidFill>
                  <a:srgbClr val="FFC000"/>
                </a:solidFill>
              </a:rPr>
              <a:t>:</a:t>
            </a:r>
            <a:endParaRPr lang="el-GR" b="1" dirty="0">
              <a:solidFill>
                <a:srgbClr val="FFC000"/>
              </a:solidFill>
            </a:endParaRPr>
          </a:p>
          <a:p>
            <a:r>
              <a:rPr lang="el-GR" dirty="0">
                <a:solidFill>
                  <a:srgbClr val="FFC000"/>
                </a:solidFill>
              </a:rPr>
              <a:t>Να αναγνωρίσουν τη λειτουργία του κοινωνικού ελέγχου ως συμπληρωματική</a:t>
            </a:r>
            <a:r>
              <a:rPr lang="el-GR" dirty="0"/>
              <a:t> με τη λειτουργία της κοινωνικοποίησης</a:t>
            </a:r>
          </a:p>
          <a:p>
            <a:r>
              <a:rPr lang="el-GR" dirty="0"/>
              <a:t>Να κατανοήσουν και να μάθουν </a:t>
            </a:r>
            <a:r>
              <a:rPr lang="el-GR" dirty="0">
                <a:solidFill>
                  <a:srgbClr val="FFC000"/>
                </a:solidFill>
              </a:rPr>
              <a:t>τις διαφορετικές μορφές </a:t>
            </a:r>
            <a:r>
              <a:rPr lang="el-GR" dirty="0"/>
              <a:t>με τις οποίες εμφανίζεται και εφαρμόζεται ο κοινωνικός έλεγχος στα άτομα</a:t>
            </a:r>
          </a:p>
          <a:p>
            <a:r>
              <a:rPr lang="el-GR" dirty="0"/>
              <a:t>Να αναγνωρίσουν </a:t>
            </a:r>
            <a:r>
              <a:rPr lang="el-GR" dirty="0">
                <a:solidFill>
                  <a:srgbClr val="FFC000"/>
                </a:solidFill>
              </a:rPr>
              <a:t>το πλαίσιο μέσα στο οποίο λειτουργεί ο κοινωνικός έλεγχος</a:t>
            </a:r>
            <a:r>
              <a:rPr lang="el-GR" dirty="0"/>
              <a:t> και την εξάρτησή του από το ευρύτερο κοινωνικό πλαίσιο</a:t>
            </a:r>
          </a:p>
          <a:p>
            <a:r>
              <a:rPr lang="el-GR" dirty="0"/>
              <a:t>Να αναγνωρίσουν τη </a:t>
            </a:r>
            <a:r>
              <a:rPr lang="el-GR" dirty="0">
                <a:solidFill>
                  <a:srgbClr val="FFC000"/>
                </a:solidFill>
              </a:rPr>
              <a:t>δυναμικότητα</a:t>
            </a:r>
            <a:r>
              <a:rPr lang="el-GR" dirty="0"/>
              <a:t> στη λειτουργία του και την </a:t>
            </a:r>
            <a:r>
              <a:rPr lang="el-GR" dirty="0">
                <a:solidFill>
                  <a:srgbClr val="FFC000"/>
                </a:solidFill>
              </a:rPr>
              <a:t>επιλεκτικότητα</a:t>
            </a:r>
            <a:r>
              <a:rPr lang="el-GR" dirty="0"/>
              <a:t> στην εφαρμογή του</a:t>
            </a:r>
          </a:p>
        </p:txBody>
      </p:sp>
    </p:spTree>
    <p:extLst>
      <p:ext uri="{BB962C8B-B14F-4D97-AF65-F5344CB8AC3E}">
        <p14:creationId xmlns:p14="http://schemas.microsoft.com/office/powerpoint/2010/main" val="773545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041E37-9326-44B1-9A80-1B5E61856663}"/>
              </a:ext>
            </a:extLst>
          </p:cNvPr>
          <p:cNvSpPr>
            <a:spLocks noGrp="1"/>
          </p:cNvSpPr>
          <p:nvPr>
            <p:ph type="title"/>
          </p:nvPr>
        </p:nvSpPr>
        <p:spPr/>
        <p:txBody>
          <a:bodyPr/>
          <a:lstStyle/>
          <a:p>
            <a:r>
              <a:rPr lang="el-GR" b="1" dirty="0">
                <a:solidFill>
                  <a:srgbClr val="FFC000"/>
                </a:solidFill>
              </a:rPr>
              <a:t>Πότε εφαρμόζεται ο κοινωνικός έλεγχος</a:t>
            </a:r>
            <a:r>
              <a:rPr lang="en-US" b="1" dirty="0">
                <a:solidFill>
                  <a:srgbClr val="FFC000"/>
                </a:solidFill>
              </a:rPr>
              <a:t>;</a:t>
            </a:r>
            <a:endParaRPr lang="el-GR" b="1" dirty="0">
              <a:solidFill>
                <a:srgbClr val="FFC000"/>
              </a:solidFill>
            </a:endParaRPr>
          </a:p>
        </p:txBody>
      </p:sp>
      <p:sp>
        <p:nvSpPr>
          <p:cNvPr id="3" name="Θέση περιεχομένου 2">
            <a:extLst>
              <a:ext uri="{FF2B5EF4-FFF2-40B4-BE49-F238E27FC236}">
                <a16:creationId xmlns:a16="http://schemas.microsoft.com/office/drawing/2014/main" id="{A5D0F0DC-ED42-44D2-8165-DD807A2232B1}"/>
              </a:ext>
            </a:extLst>
          </p:cNvPr>
          <p:cNvSpPr>
            <a:spLocks noGrp="1"/>
          </p:cNvSpPr>
          <p:nvPr>
            <p:ph idx="1"/>
          </p:nvPr>
        </p:nvSpPr>
        <p:spPr/>
        <p:txBody>
          <a:bodyPr/>
          <a:lstStyle/>
          <a:p>
            <a:pPr algn="just"/>
            <a:r>
              <a:rPr lang="el-GR" dirty="0"/>
              <a:t>Όταν η συστηματική εφαρμογή των κοινωνικών κανόνων δεν είναι δεδομένη και μπορούν να παρατηρηθούν αποκλίσεις από τα αποδεκτά πρότυπα συμπεριφοράς. Συνεπώς, ο </a:t>
            </a:r>
            <a:r>
              <a:rPr lang="el-GR" dirty="0" err="1"/>
              <a:t>κοιν</a:t>
            </a:r>
            <a:r>
              <a:rPr lang="el-GR" dirty="0"/>
              <a:t>. έλεγχος ασκείται όταν τα άτομα δεν έχουν εσωτερικεύσει </a:t>
            </a:r>
            <a:r>
              <a:rPr lang="el-GR" dirty="0">
                <a:solidFill>
                  <a:srgbClr val="FFC000"/>
                </a:solidFill>
              </a:rPr>
              <a:t>αποτελεσματικά</a:t>
            </a:r>
            <a:r>
              <a:rPr lang="el-GR" dirty="0"/>
              <a:t> τους κανόνες συμπεριφοράς και τις αξίες της κοινωνίας</a:t>
            </a:r>
          </a:p>
          <a:p>
            <a:r>
              <a:rPr lang="el-GR" dirty="0"/>
              <a:t>Συνεπώς, ο κοινωνικός έλεγχος είναι ένα </a:t>
            </a:r>
            <a:r>
              <a:rPr lang="el-GR" b="1" dirty="0">
                <a:solidFill>
                  <a:srgbClr val="FFC000"/>
                </a:solidFill>
              </a:rPr>
              <a:t>σύνολο από μηχανισμούς </a:t>
            </a:r>
            <a:r>
              <a:rPr lang="el-GR" dirty="0"/>
              <a:t>που εξασφαλίζουν την αποδοχή των αξιών κάθε κοινωνίας και την τήρηση των κανόνων συμπεριφοράς από τα μέλη της</a:t>
            </a:r>
          </a:p>
          <a:p>
            <a:r>
              <a:rPr lang="el-GR" b="1" dirty="0">
                <a:solidFill>
                  <a:srgbClr val="FFC000"/>
                </a:solidFill>
              </a:rPr>
              <a:t>Προληπτική λειτουργία</a:t>
            </a:r>
          </a:p>
          <a:p>
            <a:r>
              <a:rPr lang="el-GR" b="1" dirty="0">
                <a:solidFill>
                  <a:srgbClr val="FFC000"/>
                </a:solidFill>
              </a:rPr>
              <a:t>Κατασταλτική λειτουργία</a:t>
            </a:r>
          </a:p>
          <a:p>
            <a:endParaRPr lang="el-GR" dirty="0"/>
          </a:p>
        </p:txBody>
      </p:sp>
    </p:spTree>
    <p:extLst>
      <p:ext uri="{BB962C8B-B14F-4D97-AF65-F5344CB8AC3E}">
        <p14:creationId xmlns:p14="http://schemas.microsoft.com/office/powerpoint/2010/main" val="14693086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199FA6-B561-438B-A30D-3D1417A09860}"/>
              </a:ext>
            </a:extLst>
          </p:cNvPr>
          <p:cNvSpPr>
            <a:spLocks noGrp="1"/>
          </p:cNvSpPr>
          <p:nvPr>
            <p:ph type="title"/>
          </p:nvPr>
        </p:nvSpPr>
        <p:spPr/>
        <p:txBody>
          <a:bodyPr/>
          <a:lstStyle/>
          <a:p>
            <a:r>
              <a:rPr lang="el-GR" b="1" dirty="0">
                <a:solidFill>
                  <a:srgbClr val="FFC000"/>
                </a:solidFill>
              </a:rPr>
              <a:t>Μορφές κοινωνικού ελέγχου</a:t>
            </a:r>
          </a:p>
        </p:txBody>
      </p:sp>
      <p:sp>
        <p:nvSpPr>
          <p:cNvPr id="3" name="Θέση περιεχομένου 2">
            <a:extLst>
              <a:ext uri="{FF2B5EF4-FFF2-40B4-BE49-F238E27FC236}">
                <a16:creationId xmlns:a16="http://schemas.microsoft.com/office/drawing/2014/main" id="{A3AE2866-E0C5-40AE-9091-3E5A00A5E943}"/>
              </a:ext>
            </a:extLst>
          </p:cNvPr>
          <p:cNvSpPr>
            <a:spLocks noGrp="1"/>
          </p:cNvSpPr>
          <p:nvPr>
            <p:ph idx="1"/>
          </p:nvPr>
        </p:nvSpPr>
        <p:spPr/>
        <p:txBody>
          <a:bodyPr/>
          <a:lstStyle/>
          <a:p>
            <a:r>
              <a:rPr lang="el-GR" b="1" dirty="0">
                <a:solidFill>
                  <a:srgbClr val="FFC000"/>
                </a:solidFill>
              </a:rPr>
              <a:t>Τυπικός</a:t>
            </a:r>
            <a:r>
              <a:rPr lang="en-US" b="1" dirty="0">
                <a:solidFill>
                  <a:srgbClr val="FFC000"/>
                </a:solidFill>
              </a:rPr>
              <a:t>: </a:t>
            </a:r>
            <a:r>
              <a:rPr lang="el-GR" dirty="0"/>
              <a:t>θεσμοθετημένος, εφαρμόζεται κυρίως σε περιπτώσεις παραβίασης θεμελιωδών αξιών και κανόνων της κοινωνικής ζωής (ποινές και επιβραβεύσεις(?)</a:t>
            </a:r>
          </a:p>
          <a:p>
            <a:r>
              <a:rPr lang="el-GR" b="1" dirty="0">
                <a:solidFill>
                  <a:srgbClr val="FFC000"/>
                </a:solidFill>
              </a:rPr>
              <a:t>Άτυπος</a:t>
            </a:r>
            <a:r>
              <a:rPr lang="en-US" b="1" dirty="0">
                <a:solidFill>
                  <a:srgbClr val="FFC000"/>
                </a:solidFill>
              </a:rPr>
              <a:t>:</a:t>
            </a:r>
            <a:r>
              <a:rPr lang="el-GR" dirty="0"/>
              <a:t> μη θεσμοθετημένος για τις περιπτώσεις παραβίασης λιγότερο θεμελιωδών κανόνων συμπεριφοράς (σχόλια, χειρονομίες, </a:t>
            </a:r>
            <a:r>
              <a:rPr lang="el-GR" dirty="0" err="1"/>
              <a:t>κλπ</a:t>
            </a:r>
            <a:r>
              <a:rPr lang="el-GR" dirty="0"/>
              <a:t>)</a:t>
            </a:r>
          </a:p>
          <a:p>
            <a:r>
              <a:rPr lang="el-GR" b="1" dirty="0">
                <a:solidFill>
                  <a:srgbClr val="FFC000"/>
                </a:solidFill>
              </a:rPr>
              <a:t>Αυτοέλεγχος</a:t>
            </a:r>
            <a:r>
              <a:rPr lang="en-US" b="1" dirty="0">
                <a:solidFill>
                  <a:srgbClr val="FFC000"/>
                </a:solidFill>
              </a:rPr>
              <a:t>:</a:t>
            </a:r>
            <a:r>
              <a:rPr lang="el-GR" b="1" dirty="0">
                <a:solidFill>
                  <a:srgbClr val="FFC000"/>
                </a:solidFill>
              </a:rPr>
              <a:t>  </a:t>
            </a:r>
            <a:r>
              <a:rPr lang="el-GR" dirty="0"/>
              <a:t>εσωτερικός έλεγχος του ατόμου, </a:t>
            </a:r>
            <a:r>
              <a:rPr lang="el-GR" dirty="0" err="1"/>
              <a:t>δλδ</a:t>
            </a:r>
            <a:r>
              <a:rPr lang="el-GR" dirty="0"/>
              <a:t>. η επιτυχής και αποτελεσματική εσωτερίκευση των αξιών και των κανόνων</a:t>
            </a:r>
          </a:p>
          <a:p>
            <a:r>
              <a:rPr lang="el-GR" b="1" dirty="0">
                <a:solidFill>
                  <a:srgbClr val="FFC000"/>
                </a:solidFill>
              </a:rPr>
              <a:t>Κυρώσεις/επιβραβεύσεις</a:t>
            </a:r>
          </a:p>
        </p:txBody>
      </p:sp>
    </p:spTree>
    <p:extLst>
      <p:ext uri="{BB962C8B-B14F-4D97-AF65-F5344CB8AC3E}">
        <p14:creationId xmlns:p14="http://schemas.microsoft.com/office/powerpoint/2010/main" val="3098803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CDD360-F8C2-4D9A-B71B-D7F09BBE87C4}"/>
              </a:ext>
            </a:extLst>
          </p:cNvPr>
          <p:cNvSpPr>
            <a:spLocks noGrp="1"/>
          </p:cNvSpPr>
          <p:nvPr>
            <p:ph type="title"/>
          </p:nvPr>
        </p:nvSpPr>
        <p:spPr/>
        <p:txBody>
          <a:bodyPr/>
          <a:lstStyle/>
          <a:p>
            <a:r>
              <a:rPr lang="el-GR" b="1" dirty="0">
                <a:solidFill>
                  <a:srgbClr val="FFC000"/>
                </a:solidFill>
              </a:rPr>
              <a:t>5</a:t>
            </a:r>
            <a:r>
              <a:rPr lang="el-GR" b="1" baseline="30000" dirty="0">
                <a:solidFill>
                  <a:srgbClr val="FFC000"/>
                </a:solidFill>
              </a:rPr>
              <a:t>η</a:t>
            </a:r>
            <a:r>
              <a:rPr lang="el-GR" b="1" dirty="0">
                <a:solidFill>
                  <a:srgbClr val="FFC000"/>
                </a:solidFill>
              </a:rPr>
              <a:t> ενότητα</a:t>
            </a:r>
            <a:r>
              <a:rPr lang="en-US" b="1" dirty="0">
                <a:solidFill>
                  <a:srgbClr val="FFC000"/>
                </a:solidFill>
              </a:rPr>
              <a:t>:</a:t>
            </a:r>
            <a:r>
              <a:rPr lang="el-GR" b="1" dirty="0">
                <a:solidFill>
                  <a:srgbClr val="FFC000"/>
                </a:solidFill>
              </a:rPr>
              <a:t> Η κοινωνικοποίηση ως μια διαδικασία κοινωνικής μάθησης</a:t>
            </a:r>
          </a:p>
        </p:txBody>
      </p:sp>
      <p:sp>
        <p:nvSpPr>
          <p:cNvPr id="3" name="Θέση περιεχομένου 2">
            <a:extLst>
              <a:ext uri="{FF2B5EF4-FFF2-40B4-BE49-F238E27FC236}">
                <a16:creationId xmlns:a16="http://schemas.microsoft.com/office/drawing/2014/main" id="{2BD0228A-4E6B-464B-8001-815AD68EBE5E}"/>
              </a:ext>
            </a:extLst>
          </p:cNvPr>
          <p:cNvSpPr>
            <a:spLocks noGrp="1"/>
          </p:cNvSpPr>
          <p:nvPr>
            <p:ph idx="1"/>
          </p:nvPr>
        </p:nvSpPr>
        <p:spPr/>
        <p:txBody>
          <a:bodyPr>
            <a:normAutofit lnSpcReduction="10000"/>
          </a:bodyPr>
          <a:lstStyle/>
          <a:p>
            <a:r>
              <a:rPr lang="el-GR" b="1" dirty="0">
                <a:solidFill>
                  <a:srgbClr val="FFC000"/>
                </a:solidFill>
              </a:rPr>
              <a:t>Στόχοι</a:t>
            </a:r>
            <a:r>
              <a:rPr lang="en-US" dirty="0"/>
              <a:t>:</a:t>
            </a:r>
            <a:endParaRPr lang="el-GR" dirty="0"/>
          </a:p>
          <a:p>
            <a:r>
              <a:rPr lang="el-GR" dirty="0"/>
              <a:t>Να κατανοήσουν την κοινωνικοποίηση ως μια διαδικασία  </a:t>
            </a:r>
            <a:r>
              <a:rPr lang="el-GR" b="1" dirty="0">
                <a:solidFill>
                  <a:srgbClr val="FFC000"/>
                </a:solidFill>
              </a:rPr>
              <a:t>δια βίου </a:t>
            </a:r>
            <a:r>
              <a:rPr lang="el-GR" dirty="0"/>
              <a:t>κοινωνικής μάθησης</a:t>
            </a:r>
          </a:p>
          <a:p>
            <a:r>
              <a:rPr lang="el-GR" dirty="0"/>
              <a:t>Να κατανοήσουν τη σχέση της κοινωνικοποίησης με τη </a:t>
            </a:r>
            <a:r>
              <a:rPr lang="el-GR" dirty="0">
                <a:solidFill>
                  <a:srgbClr val="FFC000"/>
                </a:solidFill>
              </a:rPr>
              <a:t>διαδικασία ανάληψης κοινωνικών ρόλων</a:t>
            </a:r>
            <a:r>
              <a:rPr lang="el-GR" dirty="0"/>
              <a:t> από το άτομο</a:t>
            </a:r>
          </a:p>
          <a:p>
            <a:r>
              <a:rPr lang="el-GR" dirty="0"/>
              <a:t>Να αναγνωρίζουν τις </a:t>
            </a:r>
            <a:r>
              <a:rPr lang="el-GR" dirty="0">
                <a:solidFill>
                  <a:srgbClr val="FFC000"/>
                </a:solidFill>
              </a:rPr>
              <a:t>διάφορες μορφές κοινωνικοποίησης </a:t>
            </a:r>
            <a:r>
              <a:rPr lang="el-GR" dirty="0"/>
              <a:t>(πολιτικής, επαγγελματικής, </a:t>
            </a:r>
            <a:r>
              <a:rPr lang="el-GR" dirty="0" err="1"/>
              <a:t>κλπ</a:t>
            </a:r>
            <a:r>
              <a:rPr lang="el-GR" dirty="0"/>
              <a:t>) που συνδέονται με την δραστηριοποίηση του ατόμου στους διαφορετικούς θεσμούς που συμμετέχει στη διάρκεια της ζωής του</a:t>
            </a:r>
          </a:p>
          <a:p>
            <a:r>
              <a:rPr lang="el-GR" dirty="0"/>
              <a:t>Να κατανοήσουν την έννοια της </a:t>
            </a:r>
            <a:r>
              <a:rPr lang="el-GR" dirty="0" err="1">
                <a:solidFill>
                  <a:srgbClr val="FFC000"/>
                </a:solidFill>
              </a:rPr>
              <a:t>επανακοινωνικοποίησης</a:t>
            </a:r>
            <a:endParaRPr lang="el-GR" dirty="0">
              <a:solidFill>
                <a:srgbClr val="FFC000"/>
              </a:solidFill>
            </a:endParaRPr>
          </a:p>
          <a:p>
            <a:endParaRPr lang="el-GR" dirty="0"/>
          </a:p>
        </p:txBody>
      </p:sp>
    </p:spTree>
    <p:extLst>
      <p:ext uri="{BB962C8B-B14F-4D97-AF65-F5344CB8AC3E}">
        <p14:creationId xmlns:p14="http://schemas.microsoft.com/office/powerpoint/2010/main" val="8107773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85936C2-92B4-4C98-87BE-7C2E98B94535}"/>
              </a:ext>
            </a:extLst>
          </p:cNvPr>
          <p:cNvSpPr>
            <a:spLocks noGrp="1"/>
          </p:cNvSpPr>
          <p:nvPr>
            <p:ph idx="1"/>
          </p:nvPr>
        </p:nvSpPr>
        <p:spPr>
          <a:xfrm>
            <a:off x="838200" y="886265"/>
            <a:ext cx="10515600" cy="5290698"/>
          </a:xfrm>
        </p:spPr>
        <p:txBody>
          <a:bodyPr/>
          <a:lstStyle/>
          <a:p>
            <a:r>
              <a:rPr lang="el-GR" b="1" dirty="0">
                <a:solidFill>
                  <a:srgbClr val="FFC000"/>
                </a:solidFill>
              </a:rPr>
              <a:t>Η κοινωνικοποίηση </a:t>
            </a:r>
            <a:r>
              <a:rPr lang="el-GR" dirty="0"/>
              <a:t>δεν τελειώνει στην ενηλικίωση</a:t>
            </a:r>
          </a:p>
          <a:p>
            <a:r>
              <a:rPr lang="el-GR" dirty="0"/>
              <a:t>Διαρκεί </a:t>
            </a:r>
            <a:r>
              <a:rPr lang="el-GR" dirty="0" err="1"/>
              <a:t>καθ</a:t>
            </a:r>
            <a:r>
              <a:rPr lang="el-GR" dirty="0"/>
              <a:t> όλη τη διάρκεια της ζωής του ατόμου</a:t>
            </a:r>
          </a:p>
          <a:p>
            <a:r>
              <a:rPr lang="el-GR" dirty="0"/>
              <a:t>Σχετίζεται με τους «εκάστοτε» κοινωνικούς ρόλους που αναλαμβάνει</a:t>
            </a:r>
          </a:p>
          <a:p>
            <a:r>
              <a:rPr lang="el-GR" dirty="0"/>
              <a:t>Η πολλαπλότητα και η διαφορετικότητα των ρόλων συνεπάγεται και διαρκή και διαφορετική κοινωνικοποίηση του ατόμου σε κάθε ρόλο (π.χ. επαγγελματική, πολιτική κοινωνικοποίηση) αλλά και </a:t>
            </a:r>
            <a:r>
              <a:rPr lang="el-GR" dirty="0" err="1"/>
              <a:t>επανακοινωνικοποίηση</a:t>
            </a:r>
            <a:r>
              <a:rPr lang="el-GR" dirty="0"/>
              <a:t> (μετά από έκτακτη διακοπή, π.χ. φυλάκιση), επανασύνδεση με το κοινωνικό σύνολο</a:t>
            </a:r>
          </a:p>
          <a:p>
            <a:r>
              <a:rPr lang="el-GR" b="1" dirty="0">
                <a:solidFill>
                  <a:srgbClr val="FFC000"/>
                </a:solidFill>
              </a:rPr>
              <a:t>Συνεχής, αδιάλειπτη, ανοιχτή διαδικασία που ξεκινάει από τη γέννηση και συνεχίζεται σε ολόκληρη την πορεία της ζωής του ατόμου</a:t>
            </a:r>
          </a:p>
        </p:txBody>
      </p:sp>
    </p:spTree>
    <p:extLst>
      <p:ext uri="{BB962C8B-B14F-4D97-AF65-F5344CB8AC3E}">
        <p14:creationId xmlns:p14="http://schemas.microsoft.com/office/powerpoint/2010/main" val="22425186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DC76BA06-11FE-4F22-BCCC-AF1551DBD3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9043" y="1275520"/>
            <a:ext cx="8660297" cy="4330149"/>
          </a:xfrm>
          <a:prstGeom prst="rect">
            <a:avLst/>
          </a:prstGeom>
        </p:spPr>
      </p:pic>
    </p:spTree>
    <p:extLst>
      <p:ext uri="{BB962C8B-B14F-4D97-AF65-F5344CB8AC3E}">
        <p14:creationId xmlns:p14="http://schemas.microsoft.com/office/powerpoint/2010/main" val="1962109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περιεχομένου 4">
            <a:extLst>
              <a:ext uri="{FF2B5EF4-FFF2-40B4-BE49-F238E27FC236}">
                <a16:creationId xmlns:a16="http://schemas.microsoft.com/office/drawing/2014/main" id="{0BCB4114-B200-490D-84C3-91A9215FF4C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0330" y="199190"/>
            <a:ext cx="11140553" cy="6307627"/>
          </a:xfrm>
        </p:spPr>
      </p:pic>
    </p:spTree>
    <p:extLst>
      <p:ext uri="{BB962C8B-B14F-4D97-AF65-F5344CB8AC3E}">
        <p14:creationId xmlns:p14="http://schemas.microsoft.com/office/powerpoint/2010/main" val="4279771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7DEB8E-1F2D-413A-9ADB-79B257A774A3}"/>
              </a:ext>
            </a:extLst>
          </p:cNvPr>
          <p:cNvSpPr>
            <a:spLocks noGrp="1"/>
          </p:cNvSpPr>
          <p:nvPr>
            <p:ph type="title"/>
          </p:nvPr>
        </p:nvSpPr>
        <p:spPr/>
        <p:txBody>
          <a:bodyPr/>
          <a:lstStyle/>
          <a:p>
            <a:r>
              <a:rPr lang="el-GR" b="1" dirty="0"/>
              <a:t>Γενικές αρχές </a:t>
            </a:r>
          </a:p>
        </p:txBody>
      </p:sp>
      <p:graphicFrame>
        <p:nvGraphicFramePr>
          <p:cNvPr id="12" name="Θέση περιεχομένου 11">
            <a:extLst>
              <a:ext uri="{FF2B5EF4-FFF2-40B4-BE49-F238E27FC236}">
                <a16:creationId xmlns:a16="http://schemas.microsoft.com/office/drawing/2014/main" id="{410D9722-170E-4C3E-B8DB-E35CED7A2077}"/>
              </a:ext>
            </a:extLst>
          </p:cNvPr>
          <p:cNvGraphicFramePr>
            <a:graphicFrameLocks noGrp="1"/>
          </p:cNvGraphicFramePr>
          <p:nvPr>
            <p:ph idx="1"/>
            <p:extLst>
              <p:ext uri="{D42A27DB-BD31-4B8C-83A1-F6EECF244321}">
                <p14:modId xmlns:p14="http://schemas.microsoft.com/office/powerpoint/2010/main" val="2165489662"/>
              </p:ext>
            </p:extLst>
          </p:nvPr>
        </p:nvGraphicFramePr>
        <p:xfrm>
          <a:off x="838200" y="1690688"/>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147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B88A7A-B988-4930-877F-31FFFD26106A}"/>
              </a:ext>
            </a:extLst>
          </p:cNvPr>
          <p:cNvSpPr>
            <a:spLocks noGrp="1"/>
          </p:cNvSpPr>
          <p:nvPr>
            <p:ph type="title"/>
          </p:nvPr>
        </p:nvSpPr>
        <p:spPr>
          <a:xfrm>
            <a:off x="845127" y="365760"/>
            <a:ext cx="10515600" cy="761291"/>
          </a:xfrm>
        </p:spPr>
        <p:txBody>
          <a:bodyPr/>
          <a:lstStyle/>
          <a:p>
            <a:r>
              <a:rPr lang="el-GR" b="1" dirty="0">
                <a:solidFill>
                  <a:srgbClr val="FFC000"/>
                </a:solidFill>
              </a:rPr>
              <a:t>Περιεχόμενο 1</a:t>
            </a:r>
            <a:r>
              <a:rPr lang="el-GR" b="1" baseline="30000" dirty="0">
                <a:solidFill>
                  <a:srgbClr val="FFC000"/>
                </a:solidFill>
              </a:rPr>
              <a:t>ης</a:t>
            </a:r>
            <a:r>
              <a:rPr lang="el-GR" b="1" dirty="0">
                <a:solidFill>
                  <a:srgbClr val="FFC000"/>
                </a:solidFill>
              </a:rPr>
              <a:t> ενότητας</a:t>
            </a:r>
          </a:p>
        </p:txBody>
      </p:sp>
      <p:sp>
        <p:nvSpPr>
          <p:cNvPr id="3" name="Θέση περιεχομένου 2">
            <a:extLst>
              <a:ext uri="{FF2B5EF4-FFF2-40B4-BE49-F238E27FC236}">
                <a16:creationId xmlns:a16="http://schemas.microsoft.com/office/drawing/2014/main" id="{68FB152E-D527-4114-9CC5-D0E107625A49}"/>
              </a:ext>
            </a:extLst>
          </p:cNvPr>
          <p:cNvSpPr>
            <a:spLocks noGrp="1"/>
          </p:cNvSpPr>
          <p:nvPr>
            <p:ph idx="1"/>
          </p:nvPr>
        </p:nvSpPr>
        <p:spPr>
          <a:xfrm>
            <a:off x="845127" y="1127051"/>
            <a:ext cx="10515600" cy="5571461"/>
          </a:xfrm>
        </p:spPr>
        <p:txBody>
          <a:bodyPr>
            <a:normAutofit fontScale="62500" lnSpcReduction="20000"/>
          </a:bodyPr>
          <a:lstStyle/>
          <a:p>
            <a:pPr marL="0" indent="0">
              <a:lnSpc>
                <a:spcPct val="170000"/>
              </a:lnSpc>
              <a:buNone/>
            </a:pPr>
            <a:r>
              <a:rPr lang="el-GR" sz="4000" dirty="0"/>
              <a:t>Στην πρώτη ενότητα, </a:t>
            </a:r>
            <a:r>
              <a:rPr lang="el-GR" sz="4000" dirty="0">
                <a:solidFill>
                  <a:srgbClr val="FFC000"/>
                </a:solidFill>
              </a:rPr>
              <a:t>ο στόχος  είναι </a:t>
            </a:r>
            <a:r>
              <a:rPr lang="el-GR" sz="4000" dirty="0"/>
              <a:t>να συνειδητοποιήσουν  οι μαθητές την αναγκαιότητα της κοινωνικοποίησης για τον άνθρωπο. Στην ενότητα αυτή χρησιμοποιείται το παράθεμα από το βιβλίο του </a:t>
            </a:r>
            <a:r>
              <a:rPr lang="en-US" sz="4000" dirty="0"/>
              <a:t>Giddens </a:t>
            </a:r>
            <a:endParaRPr lang="el-GR" sz="4000" dirty="0"/>
          </a:p>
          <a:p>
            <a:pPr>
              <a:buFont typeface="Wingdings" panose="05000000000000000000" pitchFamily="2" charset="2"/>
              <a:buChar char="q"/>
            </a:pPr>
            <a:r>
              <a:rPr lang="el-GR" sz="4000" dirty="0">
                <a:solidFill>
                  <a:srgbClr val="FFC000"/>
                </a:solidFill>
              </a:rPr>
              <a:t>έννοιες-κλειδιά: </a:t>
            </a:r>
          </a:p>
          <a:p>
            <a:pPr marL="0" indent="0">
              <a:lnSpc>
                <a:spcPct val="170000"/>
              </a:lnSpc>
              <a:spcBef>
                <a:spcPts val="0"/>
              </a:spcBef>
              <a:buNone/>
            </a:pPr>
            <a:r>
              <a:rPr lang="el-GR" sz="4000" dirty="0"/>
              <a:t>•κοινωνικοποίηση,</a:t>
            </a:r>
          </a:p>
          <a:p>
            <a:pPr marL="0" indent="0">
              <a:lnSpc>
                <a:spcPct val="170000"/>
              </a:lnSpc>
              <a:spcBef>
                <a:spcPts val="0"/>
              </a:spcBef>
              <a:buNone/>
            </a:pPr>
            <a:r>
              <a:rPr lang="el-GR" sz="4000" dirty="0"/>
              <a:t>•</a:t>
            </a:r>
            <a:r>
              <a:rPr lang="el-GR" sz="4000" dirty="0">
                <a:solidFill>
                  <a:srgbClr val="FFC000"/>
                </a:solidFill>
              </a:rPr>
              <a:t>στόχοι κοινωνικοποίησης </a:t>
            </a:r>
            <a:r>
              <a:rPr lang="el-GR" sz="4000" dirty="0"/>
              <a:t>(ανάπτυξη προσωπικότητας, αλληλεπίδραση ατόμου - κοινωνίας),</a:t>
            </a:r>
          </a:p>
          <a:p>
            <a:pPr marL="0" indent="0">
              <a:lnSpc>
                <a:spcPct val="170000"/>
              </a:lnSpc>
              <a:spcBef>
                <a:spcPts val="0"/>
              </a:spcBef>
              <a:buNone/>
            </a:pPr>
            <a:r>
              <a:rPr lang="el-GR" sz="4000" dirty="0"/>
              <a:t>•</a:t>
            </a:r>
            <a:r>
              <a:rPr lang="el-GR" sz="4000" dirty="0" err="1"/>
              <a:t>κοινωνικο</a:t>
            </a:r>
            <a:r>
              <a:rPr lang="el-GR" sz="4000" dirty="0"/>
              <a:t>-ψυχολογικοί </a:t>
            </a:r>
            <a:r>
              <a:rPr lang="el-GR" sz="4000" dirty="0">
                <a:solidFill>
                  <a:srgbClr val="FFC000"/>
                </a:solidFill>
              </a:rPr>
              <a:t>μηχανισμοί κοινωνικοποίησης</a:t>
            </a:r>
            <a:r>
              <a:rPr lang="el-GR" sz="4000" dirty="0"/>
              <a:t>,</a:t>
            </a:r>
          </a:p>
          <a:p>
            <a:pPr marL="0" indent="0">
              <a:lnSpc>
                <a:spcPct val="170000"/>
              </a:lnSpc>
              <a:spcBef>
                <a:spcPts val="0"/>
              </a:spcBef>
              <a:buNone/>
            </a:pPr>
            <a:r>
              <a:rPr lang="el-GR" sz="4000" dirty="0"/>
              <a:t>•η κοινωνικοποίηση ως </a:t>
            </a:r>
            <a:r>
              <a:rPr lang="el-GR" sz="4000" dirty="0">
                <a:solidFill>
                  <a:srgbClr val="FFC000"/>
                </a:solidFill>
              </a:rPr>
              <a:t>εξελικτική, δυναμική και συνεχής διαδικασία</a:t>
            </a:r>
            <a:r>
              <a:rPr lang="el-GR" sz="4000" dirty="0"/>
              <a:t>, </a:t>
            </a:r>
          </a:p>
          <a:p>
            <a:pPr marL="0" indent="0">
              <a:lnSpc>
                <a:spcPct val="170000"/>
              </a:lnSpc>
              <a:spcBef>
                <a:spcPts val="0"/>
              </a:spcBef>
              <a:buNone/>
            </a:pPr>
            <a:r>
              <a:rPr lang="el-GR" sz="4000" dirty="0"/>
              <a:t>•η κοινωνικοποίηση ως </a:t>
            </a:r>
            <a:r>
              <a:rPr lang="el-GR" sz="4000" dirty="0">
                <a:solidFill>
                  <a:srgbClr val="FFC000"/>
                </a:solidFill>
              </a:rPr>
              <a:t>διαδικασία οικοδόμησης της ταυτότητας</a:t>
            </a:r>
          </a:p>
        </p:txBody>
      </p:sp>
    </p:spTree>
    <p:extLst>
      <p:ext uri="{BB962C8B-B14F-4D97-AF65-F5344CB8AC3E}">
        <p14:creationId xmlns:p14="http://schemas.microsoft.com/office/powerpoint/2010/main" val="889591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B3FC97BF-40D0-4240-941D-04A2A4459696}"/>
              </a:ext>
            </a:extLst>
          </p:cNvPr>
          <p:cNvSpPr>
            <a:spLocks noGrp="1"/>
          </p:cNvSpPr>
          <p:nvPr>
            <p:ph type="title"/>
          </p:nvPr>
        </p:nvSpPr>
        <p:spPr/>
        <p:txBody>
          <a:bodyPr/>
          <a:lstStyle/>
          <a:p>
            <a:r>
              <a:rPr lang="el-GR" b="1" dirty="0">
                <a:solidFill>
                  <a:srgbClr val="FFC000"/>
                </a:solidFill>
              </a:rPr>
              <a:t>Θεωρητική προσέγγιση</a:t>
            </a:r>
            <a:br>
              <a:rPr lang="el-GR" dirty="0"/>
            </a:br>
            <a:endParaRPr lang="el-GR" dirty="0"/>
          </a:p>
        </p:txBody>
      </p:sp>
      <p:sp>
        <p:nvSpPr>
          <p:cNvPr id="5" name="Θέση περιεχομένου 4">
            <a:extLst>
              <a:ext uri="{FF2B5EF4-FFF2-40B4-BE49-F238E27FC236}">
                <a16:creationId xmlns:a16="http://schemas.microsoft.com/office/drawing/2014/main" id="{2464B048-41FE-42B0-9E9D-DCB053B49430}"/>
              </a:ext>
            </a:extLst>
          </p:cNvPr>
          <p:cNvSpPr>
            <a:spLocks noGrp="1"/>
          </p:cNvSpPr>
          <p:nvPr>
            <p:ph idx="1"/>
          </p:nvPr>
        </p:nvSpPr>
        <p:spPr>
          <a:xfrm>
            <a:off x="845127" y="1297172"/>
            <a:ext cx="10515600" cy="4882965"/>
          </a:xfrm>
        </p:spPr>
        <p:txBody>
          <a:bodyPr>
            <a:normAutofit lnSpcReduction="10000"/>
          </a:bodyPr>
          <a:lstStyle/>
          <a:p>
            <a:pPr algn="just"/>
            <a:r>
              <a:rPr lang="el-GR" dirty="0"/>
              <a:t> Το αναλυτικό πρόγραμμα του μαθήματος προσδιορίζει τη θεωρητική οπτική του κεφαλαίου της κοινωνικοποίησης. Η κοινωνικοποίηση αναλύεται με βάση </a:t>
            </a:r>
            <a:r>
              <a:rPr lang="el-GR" b="1" dirty="0"/>
              <a:t>το </a:t>
            </a:r>
            <a:r>
              <a:rPr lang="el-GR" b="1" dirty="0">
                <a:solidFill>
                  <a:srgbClr val="FFC000"/>
                </a:solidFill>
              </a:rPr>
              <a:t>λειτουργισμό</a:t>
            </a:r>
            <a:r>
              <a:rPr lang="el-GR" dirty="0">
                <a:solidFill>
                  <a:srgbClr val="FFC000"/>
                </a:solidFill>
              </a:rPr>
              <a:t>, </a:t>
            </a:r>
            <a:r>
              <a:rPr lang="el-GR" dirty="0"/>
              <a:t>στοιχείο που διαφαίνεται από την έμφαση που δίνεται στην ανάδειξη των λειτουργιών της και στους κοινωνικούς ρόλους(*). </a:t>
            </a:r>
            <a:r>
              <a:rPr lang="el-GR" dirty="0">
                <a:solidFill>
                  <a:srgbClr val="FFC000"/>
                </a:solidFill>
              </a:rPr>
              <a:t>Η μεταβολή των κοινωνιών και των σχέσεων εξουσίας διαφοροποιούν το περιεχόμενο </a:t>
            </a:r>
            <a:r>
              <a:rPr lang="el-GR" dirty="0"/>
              <a:t>που θα λάβει η κοινωνικοποίηση. Η κριτική στην έμφαση της έννοιας του </a:t>
            </a:r>
            <a:r>
              <a:rPr lang="el-GR" b="1" dirty="0">
                <a:solidFill>
                  <a:srgbClr val="FFC000"/>
                </a:solidFill>
              </a:rPr>
              <a:t>κοινωνικού ρόλου </a:t>
            </a:r>
            <a:r>
              <a:rPr lang="el-GR" dirty="0"/>
              <a:t>υποδηλώνει ότι το άτομο δε δέχεται άκαμπτα τους ρόλους, αλλά προσπαθεί </a:t>
            </a:r>
            <a:r>
              <a:rPr lang="el-GR" dirty="0">
                <a:solidFill>
                  <a:srgbClr val="FFC000"/>
                </a:solidFill>
              </a:rPr>
              <a:t>να ισορροπήσει ανάμεσα στην ατομικότητα και σε μια κριτική εσωτερίκευση των κανόνων της κοινωνίας </a:t>
            </a:r>
            <a:r>
              <a:rPr lang="el-GR" dirty="0"/>
              <a:t>μέσα στην οποία ζει. Εκτός από τον ορισμό της βασικής έννοιας, δηλαδή της κοινωνικοποίησης, έμφαση δίνεται στη δημιουργία </a:t>
            </a:r>
            <a:r>
              <a:rPr lang="el-GR" dirty="0">
                <a:solidFill>
                  <a:srgbClr val="FFC000"/>
                </a:solidFill>
              </a:rPr>
              <a:t>του </a:t>
            </a:r>
            <a:r>
              <a:rPr lang="el-GR" b="1" dirty="0">
                <a:solidFill>
                  <a:srgbClr val="FFC000"/>
                </a:solidFill>
              </a:rPr>
              <a:t>«κοινωνικού εαυτού».</a:t>
            </a:r>
          </a:p>
          <a:p>
            <a:endParaRPr lang="el-GR" dirty="0"/>
          </a:p>
        </p:txBody>
      </p:sp>
    </p:spTree>
    <p:extLst>
      <p:ext uri="{BB962C8B-B14F-4D97-AF65-F5344CB8AC3E}">
        <p14:creationId xmlns:p14="http://schemas.microsoft.com/office/powerpoint/2010/main" val="3451957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3338CE-BAE1-41C3-A606-4DCB457AA033}"/>
              </a:ext>
            </a:extLst>
          </p:cNvPr>
          <p:cNvSpPr>
            <a:spLocks noGrp="1"/>
          </p:cNvSpPr>
          <p:nvPr>
            <p:ph type="title"/>
          </p:nvPr>
        </p:nvSpPr>
        <p:spPr/>
        <p:txBody>
          <a:bodyPr/>
          <a:lstStyle/>
          <a:p>
            <a:r>
              <a:rPr lang="el-GR" b="1" dirty="0">
                <a:solidFill>
                  <a:srgbClr val="FFC000"/>
                </a:solidFill>
              </a:rPr>
              <a:t>Διαθεματικότητα- Διεπιστημονικότητα</a:t>
            </a:r>
          </a:p>
        </p:txBody>
      </p:sp>
      <p:sp>
        <p:nvSpPr>
          <p:cNvPr id="3" name="Θέση περιεχομένου 2">
            <a:extLst>
              <a:ext uri="{FF2B5EF4-FFF2-40B4-BE49-F238E27FC236}">
                <a16:creationId xmlns:a16="http://schemas.microsoft.com/office/drawing/2014/main" id="{960C4746-CA40-4217-A91F-90D9061F4E0D}"/>
              </a:ext>
            </a:extLst>
          </p:cNvPr>
          <p:cNvSpPr>
            <a:spLocks noGrp="1"/>
          </p:cNvSpPr>
          <p:nvPr>
            <p:ph idx="1"/>
          </p:nvPr>
        </p:nvSpPr>
        <p:spPr>
          <a:xfrm>
            <a:off x="838200" y="1577009"/>
            <a:ext cx="10515600" cy="4599954"/>
          </a:xfrm>
        </p:spPr>
        <p:txBody>
          <a:bodyPr/>
          <a:lstStyle/>
          <a:p>
            <a:pPr algn="just"/>
            <a:r>
              <a:rPr lang="el-GR" dirty="0"/>
              <a:t>Η διαθεματικότητα του κεφαλαίου προκύπτει από την ανάλυση της έννοιας του «κοινωνικού εαυτού», η οποία επιχειρείται με την παρουσίαση της θεωρητικής προσέγγισης της </a:t>
            </a:r>
            <a:r>
              <a:rPr lang="el-GR" dirty="0">
                <a:solidFill>
                  <a:srgbClr val="FFC000"/>
                </a:solidFill>
              </a:rPr>
              <a:t>ψυχολογίας</a:t>
            </a:r>
            <a:r>
              <a:rPr lang="el-GR" dirty="0"/>
              <a:t> και της κοινωνιολογίας. </a:t>
            </a:r>
          </a:p>
          <a:p>
            <a:pPr algn="just"/>
            <a:r>
              <a:rPr lang="el-GR" dirty="0"/>
              <a:t>Αυτά τα επιστημονικά  πεδία ανέλυσαν  και αναλύουν  το περιεχόμενο της κοινωνικοποίησης δίνοντας έμφαση στην </a:t>
            </a:r>
            <a:r>
              <a:rPr lang="el-GR" dirty="0">
                <a:solidFill>
                  <a:srgbClr val="92D050"/>
                </a:solidFill>
              </a:rPr>
              <a:t>ψυχική</a:t>
            </a:r>
            <a:r>
              <a:rPr lang="el-GR" dirty="0"/>
              <a:t>, στην </a:t>
            </a:r>
            <a:r>
              <a:rPr lang="el-GR" dirty="0">
                <a:solidFill>
                  <a:srgbClr val="92D050"/>
                </a:solidFill>
              </a:rPr>
              <a:t>ψυχοκοινωνική</a:t>
            </a:r>
            <a:r>
              <a:rPr lang="el-GR" dirty="0"/>
              <a:t> και στην </a:t>
            </a:r>
            <a:r>
              <a:rPr lang="el-GR" dirty="0">
                <a:solidFill>
                  <a:srgbClr val="92D050"/>
                </a:solidFill>
              </a:rPr>
              <a:t>κοινωνιολογική</a:t>
            </a:r>
            <a:r>
              <a:rPr lang="el-GR" dirty="0"/>
              <a:t> διάσταση της προσωπικότητας. </a:t>
            </a:r>
          </a:p>
          <a:p>
            <a:pPr algn="just"/>
            <a:r>
              <a:rPr lang="el-GR" dirty="0"/>
              <a:t>Στο κεφάλαιο αυτό αναλύεται περισσότερο η κοινωνική και λιγότερο η ψυχική και η </a:t>
            </a:r>
            <a:r>
              <a:rPr lang="el-GR" dirty="0" err="1"/>
              <a:t>ψυχο</a:t>
            </a:r>
            <a:r>
              <a:rPr lang="el-GR" dirty="0"/>
              <a:t>- κοινωνική διάσταση. </a:t>
            </a:r>
          </a:p>
          <a:p>
            <a:endParaRPr lang="el-GR" dirty="0"/>
          </a:p>
        </p:txBody>
      </p:sp>
    </p:spTree>
    <p:extLst>
      <p:ext uri="{BB962C8B-B14F-4D97-AF65-F5344CB8AC3E}">
        <p14:creationId xmlns:p14="http://schemas.microsoft.com/office/powerpoint/2010/main" val="2918749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8415DA-D21C-41D9-9762-B1AD980F16B7}"/>
              </a:ext>
            </a:extLst>
          </p:cNvPr>
          <p:cNvSpPr>
            <a:spLocks noGrp="1"/>
          </p:cNvSpPr>
          <p:nvPr>
            <p:ph type="title"/>
          </p:nvPr>
        </p:nvSpPr>
        <p:spPr>
          <a:xfrm>
            <a:off x="845127" y="1041990"/>
            <a:ext cx="10515600" cy="649331"/>
          </a:xfrm>
        </p:spPr>
        <p:txBody>
          <a:bodyPr>
            <a:normAutofit fontScale="90000"/>
          </a:bodyPr>
          <a:lstStyle/>
          <a:p>
            <a:r>
              <a:rPr lang="el-GR" b="1" dirty="0">
                <a:solidFill>
                  <a:srgbClr val="FFC000"/>
                </a:solidFill>
              </a:rPr>
              <a:t>Ενδεικτικό σχέδιο μαθήματος. (</a:t>
            </a:r>
            <a:r>
              <a:rPr lang="el-GR" b="1" dirty="0" err="1">
                <a:solidFill>
                  <a:srgbClr val="FFC000"/>
                </a:solidFill>
              </a:rPr>
              <a:t>ΒτΚ</a:t>
            </a:r>
            <a:r>
              <a:rPr lang="el-GR" b="1" dirty="0">
                <a:solidFill>
                  <a:srgbClr val="FFC000"/>
                </a:solidFill>
              </a:rPr>
              <a:t>) </a:t>
            </a:r>
            <a:br>
              <a:rPr lang="el-GR" dirty="0"/>
            </a:br>
            <a:br>
              <a:rPr lang="el-GR" dirty="0"/>
            </a:br>
            <a:endParaRPr lang="el-GR" dirty="0"/>
          </a:p>
        </p:txBody>
      </p:sp>
      <p:sp>
        <p:nvSpPr>
          <p:cNvPr id="3" name="Θέση περιεχομένου 2">
            <a:extLst>
              <a:ext uri="{FF2B5EF4-FFF2-40B4-BE49-F238E27FC236}">
                <a16:creationId xmlns:a16="http://schemas.microsoft.com/office/drawing/2014/main" id="{2FEC93B2-4EDF-457C-B7B2-5B6DBF78028D}"/>
              </a:ext>
            </a:extLst>
          </p:cNvPr>
          <p:cNvSpPr>
            <a:spLocks noGrp="1"/>
          </p:cNvSpPr>
          <p:nvPr>
            <p:ph idx="1"/>
          </p:nvPr>
        </p:nvSpPr>
        <p:spPr>
          <a:xfrm>
            <a:off x="845127" y="1041990"/>
            <a:ext cx="10515600" cy="5138148"/>
          </a:xfrm>
        </p:spPr>
        <p:txBody>
          <a:bodyPr>
            <a:normAutofit/>
          </a:bodyPr>
          <a:lstStyle/>
          <a:p>
            <a:pPr marL="0" indent="0">
              <a:buNone/>
            </a:pPr>
            <a:endParaRPr lang="el-GR" dirty="0"/>
          </a:p>
          <a:p>
            <a:pPr marL="0" indent="0">
              <a:buNone/>
            </a:pPr>
            <a:r>
              <a:rPr lang="el-GR" b="1" dirty="0">
                <a:solidFill>
                  <a:srgbClr val="FFC000"/>
                </a:solidFill>
              </a:rPr>
              <a:t>Ενότητα 1:</a:t>
            </a:r>
            <a:r>
              <a:rPr lang="el-GR" dirty="0"/>
              <a:t> Οι στόχοι της κοινωνικοποίησης και η σημασία του κοινωνικού περιβάλλοντος για τον άνθρωπο</a:t>
            </a:r>
          </a:p>
          <a:p>
            <a:pPr marL="0" indent="0">
              <a:buNone/>
            </a:pPr>
            <a:r>
              <a:rPr lang="el-GR" b="1" dirty="0">
                <a:solidFill>
                  <a:srgbClr val="FFC000"/>
                </a:solidFill>
              </a:rPr>
              <a:t>Στόχοι</a:t>
            </a:r>
            <a:r>
              <a:rPr lang="en-US" b="1" dirty="0">
                <a:solidFill>
                  <a:srgbClr val="FFC000"/>
                </a:solidFill>
              </a:rPr>
              <a:t>:</a:t>
            </a:r>
            <a:r>
              <a:rPr lang="el-GR" b="1" dirty="0">
                <a:solidFill>
                  <a:srgbClr val="FFC000"/>
                </a:solidFill>
              </a:rPr>
              <a:t> </a:t>
            </a:r>
          </a:p>
          <a:p>
            <a:pPr marL="0" indent="0">
              <a:buNone/>
            </a:pPr>
            <a:r>
              <a:rPr lang="el-GR" dirty="0"/>
              <a:t>Απόκτηση α. </a:t>
            </a:r>
            <a:r>
              <a:rPr lang="el-GR" dirty="0">
                <a:solidFill>
                  <a:srgbClr val="FFC000"/>
                </a:solidFill>
              </a:rPr>
              <a:t>γνώσεων</a:t>
            </a:r>
            <a:r>
              <a:rPr lang="el-GR" dirty="0"/>
              <a:t>, β. </a:t>
            </a:r>
            <a:r>
              <a:rPr lang="el-GR" dirty="0">
                <a:solidFill>
                  <a:srgbClr val="FFC000"/>
                </a:solidFill>
              </a:rPr>
              <a:t>ικανοτήτων</a:t>
            </a:r>
            <a:r>
              <a:rPr lang="el-GR" dirty="0"/>
              <a:t> και γ. </a:t>
            </a:r>
            <a:r>
              <a:rPr lang="el-GR" dirty="0">
                <a:solidFill>
                  <a:srgbClr val="FFC000"/>
                </a:solidFill>
              </a:rPr>
              <a:t>στάσεων</a:t>
            </a:r>
            <a:r>
              <a:rPr lang="el-GR" dirty="0"/>
              <a:t>.</a:t>
            </a:r>
          </a:p>
          <a:p>
            <a:pPr marL="0" indent="0">
              <a:buNone/>
            </a:pPr>
            <a:r>
              <a:rPr lang="el-GR" dirty="0"/>
              <a:t>Πρέπει οι μαθητές/</a:t>
            </a:r>
            <a:r>
              <a:rPr lang="el-GR" dirty="0" err="1"/>
              <a:t>τριες</a:t>
            </a:r>
            <a:r>
              <a:rPr lang="el-GR" dirty="0"/>
              <a:t> να κατανοήσουν </a:t>
            </a:r>
            <a:r>
              <a:rPr lang="el-GR" b="1" dirty="0"/>
              <a:t>τη σημασία και την επίδραση του </a:t>
            </a:r>
            <a:r>
              <a:rPr lang="el-GR" b="1" dirty="0">
                <a:solidFill>
                  <a:srgbClr val="FFC000"/>
                </a:solidFill>
              </a:rPr>
              <a:t>κοινωνικού περιβάλλοντος </a:t>
            </a:r>
            <a:r>
              <a:rPr lang="el-GR" b="1" dirty="0"/>
              <a:t>στην ανάπτυξη του ατόμου, της </a:t>
            </a:r>
            <a:r>
              <a:rPr lang="el-GR" b="1" dirty="0" err="1"/>
              <a:t>αυτοεικόνας</a:t>
            </a:r>
            <a:r>
              <a:rPr lang="el-GR" b="1" dirty="0"/>
              <a:t> του και της αυτοεκτίμησής του</a:t>
            </a:r>
            <a:r>
              <a:rPr lang="el-GR" dirty="0"/>
              <a:t>. </a:t>
            </a:r>
          </a:p>
          <a:p>
            <a:pPr marL="0" indent="0">
              <a:buNone/>
            </a:pPr>
            <a:r>
              <a:rPr lang="el-GR" dirty="0"/>
              <a:t>Ο καθένας αποτελεί μια μοναδική προσωπικότητα.</a:t>
            </a:r>
          </a:p>
          <a:p>
            <a:pPr marL="0" indent="0">
              <a:buNone/>
            </a:pPr>
            <a:endParaRPr lang="el-GR" dirty="0"/>
          </a:p>
          <a:p>
            <a:endParaRPr lang="el-GR" dirty="0"/>
          </a:p>
        </p:txBody>
      </p:sp>
    </p:spTree>
    <p:extLst>
      <p:ext uri="{BB962C8B-B14F-4D97-AF65-F5344CB8AC3E}">
        <p14:creationId xmlns:p14="http://schemas.microsoft.com/office/powerpoint/2010/main" val="3582354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55DE19-57FE-41B0-A832-0BB1E84D8B35}"/>
              </a:ext>
            </a:extLst>
          </p:cNvPr>
          <p:cNvSpPr>
            <a:spLocks noGrp="1"/>
          </p:cNvSpPr>
          <p:nvPr>
            <p:ph type="title"/>
          </p:nvPr>
        </p:nvSpPr>
        <p:spPr/>
        <p:txBody>
          <a:bodyPr/>
          <a:lstStyle/>
          <a:p>
            <a:r>
              <a:rPr lang="el-GR" b="1" dirty="0">
                <a:solidFill>
                  <a:srgbClr val="FFC000"/>
                </a:solidFill>
              </a:rPr>
              <a:t>Επίσης,</a:t>
            </a:r>
            <a:br>
              <a:rPr lang="el-GR" dirty="0"/>
            </a:br>
            <a:endParaRPr lang="el-GR" dirty="0"/>
          </a:p>
        </p:txBody>
      </p:sp>
      <p:sp>
        <p:nvSpPr>
          <p:cNvPr id="3" name="Θέση περιεχομένου 2">
            <a:extLst>
              <a:ext uri="{FF2B5EF4-FFF2-40B4-BE49-F238E27FC236}">
                <a16:creationId xmlns:a16="http://schemas.microsoft.com/office/drawing/2014/main" id="{6CF4E5E7-6A2D-41EA-9096-469B0ED310B1}"/>
              </a:ext>
            </a:extLst>
          </p:cNvPr>
          <p:cNvSpPr>
            <a:spLocks noGrp="1"/>
          </p:cNvSpPr>
          <p:nvPr>
            <p:ph idx="1"/>
          </p:nvPr>
        </p:nvSpPr>
        <p:spPr>
          <a:xfrm>
            <a:off x="845127" y="1212112"/>
            <a:ext cx="10515600" cy="5280128"/>
          </a:xfrm>
        </p:spPr>
        <p:txBody>
          <a:bodyPr>
            <a:normAutofit/>
          </a:bodyPr>
          <a:lstStyle/>
          <a:p>
            <a:pPr marL="0" indent="0">
              <a:buNone/>
            </a:pPr>
            <a:r>
              <a:rPr lang="el-GR" dirty="0"/>
              <a:t>•</a:t>
            </a:r>
            <a:r>
              <a:rPr lang="el-GR" b="1" dirty="0">
                <a:solidFill>
                  <a:srgbClr val="FFC000"/>
                </a:solidFill>
              </a:rPr>
              <a:t>Να χρησιμοποιήσουν τις εμπειρίες τους </a:t>
            </a:r>
            <a:r>
              <a:rPr lang="el-GR" dirty="0"/>
              <a:t>και να εφαρμόσουν αυτά που έμαθαν στο πλαίσιο της κοινωνικοποίησής τους. Πώς έμαθαν τα πρώτα τραγούδια, από ποιον, ποιο ήταν το περιεχόμενό τους; </a:t>
            </a:r>
            <a:r>
              <a:rPr lang="en-US" dirty="0" err="1"/>
              <a:t>Μέσ</a:t>
            </a:r>
            <a:r>
              <a:rPr lang="en-US" dirty="0"/>
              <a:t>α από ποιες εμπειρίες γνώρισαν τον κόσμο τριγύρω τους, από ποιους, με ποιο τρόπο;</a:t>
            </a:r>
            <a:endParaRPr lang="el-GR" dirty="0"/>
          </a:p>
          <a:p>
            <a:pPr marL="0" indent="0">
              <a:buNone/>
            </a:pPr>
            <a:r>
              <a:rPr lang="el-GR" dirty="0"/>
              <a:t>•</a:t>
            </a:r>
            <a:r>
              <a:rPr lang="el-GR" b="1" dirty="0">
                <a:solidFill>
                  <a:srgbClr val="FFC000"/>
                </a:solidFill>
              </a:rPr>
              <a:t>Να διερωτηθούν</a:t>
            </a:r>
            <a:r>
              <a:rPr lang="el-GR" dirty="0"/>
              <a:t> ποιες αξίες και αντιλήψεις έχουν αποδεχτεί (ποιες έχουν υιοθετήσει ή ποιες έχουν απορρίψει), ποιοι τους έχουν παροτρύνει στο να αντιληφθούν ένα γεγονός και πώς αυτό ερμηνεύεται ή στο να αξιολογήσουν μια πράξη ως θετική ή ως αρνητική</a:t>
            </a:r>
          </a:p>
          <a:p>
            <a:pPr>
              <a:buFont typeface="Arial" panose="020B0604020202020204" pitchFamily="34" charset="0"/>
              <a:buChar char="•"/>
            </a:pPr>
            <a:r>
              <a:rPr lang="el-GR" b="1" dirty="0">
                <a:solidFill>
                  <a:srgbClr val="FFC000"/>
                </a:solidFill>
              </a:rPr>
              <a:t>Να προβληματιστούν </a:t>
            </a:r>
            <a:r>
              <a:rPr lang="el-GR" dirty="0"/>
              <a:t>για νέες μορφές/φορείς κοινωνικοποίησης (π.χ. ΜΚΔ-διαφορές από παραδοσιακά ΜΜΕ)</a:t>
            </a:r>
          </a:p>
          <a:p>
            <a:endParaRPr lang="el-GR" dirty="0"/>
          </a:p>
          <a:p>
            <a:pPr marL="0" indent="0">
              <a:buNone/>
            </a:pPr>
            <a:endParaRPr lang="el-GR" dirty="0"/>
          </a:p>
        </p:txBody>
      </p:sp>
    </p:spTree>
    <p:extLst>
      <p:ext uri="{BB962C8B-B14F-4D97-AF65-F5344CB8AC3E}">
        <p14:creationId xmlns:p14="http://schemas.microsoft.com/office/powerpoint/2010/main" val="985018878"/>
      </p:ext>
    </p:extLst>
  </p:cSld>
  <p:clrMapOvr>
    <a:masterClrMapping/>
  </p:clrMapOvr>
</p:sld>
</file>

<file path=ppt/theme/theme1.xml><?xml version="1.0" encoding="utf-8"?>
<a:theme xmlns:a="http://schemas.openxmlformats.org/drawingml/2006/main" name="Office Theme">
  <a:themeElements>
    <a:clrScheme name="Θέμα του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Θέμα του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1614</TotalTime>
  <Words>2010</Words>
  <Application>Microsoft Office PowerPoint</Application>
  <PresentationFormat>Ευρεία οθόνη</PresentationFormat>
  <Paragraphs>157</Paragraphs>
  <Slides>27</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27</vt:i4>
      </vt:variant>
    </vt:vector>
  </HeadingPairs>
  <TitlesOfParts>
    <vt:vector size="33" baseType="lpstr">
      <vt:lpstr>Arial</vt:lpstr>
      <vt:lpstr>Calibri</vt:lpstr>
      <vt:lpstr>Calibri Light</vt:lpstr>
      <vt:lpstr>Courier New</vt:lpstr>
      <vt:lpstr>Wingdings</vt:lpstr>
      <vt:lpstr>Office Theme</vt:lpstr>
      <vt:lpstr>   Κοινωνιολογία Γ΄ΓΕΛ  3ο κεφ. Κοινωνικοποίηση &amp; Κοινωνικός Έλεγχος</vt:lpstr>
      <vt:lpstr>Διδακτικές ενότητες</vt:lpstr>
      <vt:lpstr>Παρουσίαση του PowerPoint</vt:lpstr>
      <vt:lpstr>Γενικές αρχές </vt:lpstr>
      <vt:lpstr>Περιεχόμενο 1ης ενότητας</vt:lpstr>
      <vt:lpstr>Θεωρητική προσέγγιση </vt:lpstr>
      <vt:lpstr>Διαθεματικότητα- Διεπιστημονικότητα</vt:lpstr>
      <vt:lpstr>Ενδεικτικό σχέδιο μαθήματος. (ΒτΚ)   </vt:lpstr>
      <vt:lpstr>Επίσης, </vt:lpstr>
      <vt:lpstr>2. Περιεχόμενο και σχεδιάγραμμα της ενότητας </vt:lpstr>
      <vt:lpstr>Παρουσίαση του PowerPoint</vt:lpstr>
      <vt:lpstr>Στο Τ.Ε.Ε.Μ.: </vt:lpstr>
      <vt:lpstr>Αξιολόγηση μαθητών από το ΤΕΕΜ</vt:lpstr>
      <vt:lpstr>2η ενότητα: Ανάπτυξη του κοινωνικού εαυτού-οι διαφορετικές προσεγγίσεις</vt:lpstr>
      <vt:lpstr>Ψυχαναλυτική προσέγγιση (Freud-θεωρία της ανάπτυξης της προσωπικότητας) </vt:lpstr>
      <vt:lpstr>Κοινωνιολογική προσέγγιση (Mead-θεωρία κοινωνικής (συμβολικής) αλληλεπίδρασης</vt:lpstr>
      <vt:lpstr>Λειτουργιστική &amp; Μαρξιστική προσέγγιση της κοινωνικοποίησης</vt:lpstr>
      <vt:lpstr>3η ενότητα: Φορείς κοινωνικοποίησης</vt:lpstr>
      <vt:lpstr>Παρουσίαση του PowerPoint</vt:lpstr>
      <vt:lpstr>Εννοιολογική χαρτογράφηση-1</vt:lpstr>
      <vt:lpstr>Εννοιολογική χαρτογράφηση-2 </vt:lpstr>
      <vt:lpstr>4η ενότητα: Κοινωνικός έλεγχος- Μορφές κοινωνικού ελέγχου</vt:lpstr>
      <vt:lpstr>Πότε εφαρμόζεται ο κοινωνικός έλεγχος;</vt:lpstr>
      <vt:lpstr>Μορφές κοινωνικού ελέγχου</vt:lpstr>
      <vt:lpstr>5η ενότητα: Η κοινωνικοποίηση ως μια διαδικασία κοινωνικής μάθησης</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Κοινωνιολογία ως πανελλαδικά εξεταζόμενο μάθημα 3ο κεφάλαιο: Κοινωνικοποίηση &amp; Κοινωνικός έλεγχος</dc:title>
  <dc:creator>Νανα Μιμιλιδου</dc:creator>
  <cp:lastModifiedBy>Νανα Μιμιλιδου</cp:lastModifiedBy>
  <cp:revision>50</cp:revision>
  <dcterms:created xsi:type="dcterms:W3CDTF">2019-11-04T18:02:25Z</dcterms:created>
  <dcterms:modified xsi:type="dcterms:W3CDTF">2020-04-15T17:07:35Z</dcterms:modified>
</cp:coreProperties>
</file>