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345" r:id="rId4"/>
    <p:sldId id="346" r:id="rId5"/>
    <p:sldId id="287" r:id="rId6"/>
    <p:sldId id="348" r:id="rId7"/>
    <p:sldId id="347" r:id="rId8"/>
    <p:sldId id="349" r:id="rId9"/>
    <p:sldId id="356" r:id="rId10"/>
    <p:sldId id="350" r:id="rId11"/>
    <p:sldId id="351" r:id="rId12"/>
    <p:sldId id="352" r:id="rId13"/>
    <p:sldId id="353" r:id="rId14"/>
    <p:sldId id="354" r:id="rId15"/>
    <p:sldId id="291" r:id="rId16"/>
    <p:sldId id="270" r:id="rId17"/>
    <p:sldId id="293" r:id="rId18"/>
    <p:sldId id="294" r:id="rId19"/>
    <p:sldId id="35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D06A1F-6306-41B7-A000-D503ECA19E60}" type="doc">
      <dgm:prSet loTypeId="urn:microsoft.com/office/officeart/2005/8/layout/hList7" loCatId="picture" qsTypeId="urn:microsoft.com/office/officeart/2005/8/quickstyle/simple1" qsCatId="simple" csTypeId="urn:microsoft.com/office/officeart/2005/8/colors/accent1_2" csCatId="accent1" phldr="1"/>
      <dgm:spPr/>
    </dgm:pt>
    <dgm:pt modelId="{153E23CD-AA0C-45AB-A885-5893DDCECFD8}">
      <dgm:prSet phldrT="[Κείμενο]"/>
      <dgm:spPr>
        <a:solidFill>
          <a:schemeClr val="bg1"/>
        </a:solidFill>
      </dgm:spPr>
      <dgm:t>
        <a:bodyPr/>
        <a:lstStyle/>
        <a:p>
          <a:r>
            <a:rPr lang="el-GR" b="1" dirty="0"/>
            <a:t>Ιστορικός και κοινωνικός προσδιορισμός των φαινομένων</a:t>
          </a:r>
        </a:p>
      </dgm:t>
    </dgm:pt>
    <dgm:pt modelId="{0503BF8B-1648-4F1D-BE7F-F25F0B02562B}" type="parTrans" cxnId="{E073846D-99A1-4B26-AF05-DD906B5ED64E}">
      <dgm:prSet/>
      <dgm:spPr/>
      <dgm:t>
        <a:bodyPr/>
        <a:lstStyle/>
        <a:p>
          <a:endParaRPr lang="el-GR"/>
        </a:p>
      </dgm:t>
    </dgm:pt>
    <dgm:pt modelId="{B7D06363-44F1-4E3F-945E-ABE046F4C68F}" type="sibTrans" cxnId="{E073846D-99A1-4B26-AF05-DD906B5ED64E}">
      <dgm:prSet/>
      <dgm:spPr/>
      <dgm:t>
        <a:bodyPr/>
        <a:lstStyle/>
        <a:p>
          <a:endParaRPr lang="el-GR"/>
        </a:p>
      </dgm:t>
    </dgm:pt>
    <dgm:pt modelId="{3BEA56AD-C566-4179-8C79-ED2AE1D24EE9}">
      <dgm:prSet phldrT="[Κείμενο]"/>
      <dgm:spPr>
        <a:solidFill>
          <a:schemeClr val="bg1"/>
        </a:solidFill>
      </dgm:spPr>
      <dgm:t>
        <a:bodyPr/>
        <a:lstStyle/>
        <a:p>
          <a:r>
            <a:rPr lang="el-GR" b="1" dirty="0">
              <a:solidFill>
                <a:schemeClr val="tx1"/>
              </a:solidFill>
            </a:rPr>
            <a:t>Ανάλυση σε </a:t>
          </a:r>
          <a:r>
            <a:rPr lang="el-GR" b="1" dirty="0" err="1">
              <a:solidFill>
                <a:schemeClr val="tx1"/>
              </a:solidFill>
            </a:rPr>
            <a:t>μικρο</a:t>
          </a:r>
          <a:r>
            <a:rPr lang="el-GR" b="1" dirty="0">
              <a:solidFill>
                <a:schemeClr val="tx1"/>
              </a:solidFill>
            </a:rPr>
            <a:t> &amp; </a:t>
          </a:r>
          <a:r>
            <a:rPr lang="el-GR" b="1" dirty="0" err="1">
              <a:solidFill>
                <a:schemeClr val="tx1"/>
              </a:solidFill>
            </a:rPr>
            <a:t>μακρο</a:t>
          </a:r>
          <a:r>
            <a:rPr lang="el-GR" b="1" dirty="0">
              <a:solidFill>
                <a:schemeClr val="tx1"/>
              </a:solidFill>
            </a:rPr>
            <a:t>- κοινωνιολογικό επίπεδο</a:t>
          </a:r>
        </a:p>
      </dgm:t>
    </dgm:pt>
    <dgm:pt modelId="{68B86310-8148-465A-832C-89764990C2D2}" type="parTrans" cxnId="{923C6B31-7B46-4AAF-9008-09BD0A9D19AC}">
      <dgm:prSet/>
      <dgm:spPr/>
      <dgm:t>
        <a:bodyPr/>
        <a:lstStyle/>
        <a:p>
          <a:endParaRPr lang="el-GR"/>
        </a:p>
      </dgm:t>
    </dgm:pt>
    <dgm:pt modelId="{1C2A9431-3B22-4DB0-B705-7D1A48F87B3B}" type="sibTrans" cxnId="{923C6B31-7B46-4AAF-9008-09BD0A9D19AC}">
      <dgm:prSet/>
      <dgm:spPr/>
      <dgm:t>
        <a:bodyPr/>
        <a:lstStyle/>
        <a:p>
          <a:endParaRPr lang="el-GR"/>
        </a:p>
      </dgm:t>
    </dgm:pt>
    <dgm:pt modelId="{754E5382-D708-4273-9FD2-916DD73934A1}">
      <dgm:prSet phldrT="[Κείμενο]"/>
      <dgm:spPr>
        <a:solidFill>
          <a:schemeClr val="bg1"/>
        </a:solidFill>
      </dgm:spPr>
      <dgm:t>
        <a:bodyPr/>
        <a:lstStyle/>
        <a:p>
          <a:r>
            <a:rPr lang="el-GR" b="1" dirty="0"/>
            <a:t>Διαθεματικότητα-διεπιστημονικότητα</a:t>
          </a:r>
        </a:p>
      </dgm:t>
    </dgm:pt>
    <dgm:pt modelId="{766B2D7B-B52F-442F-91B8-7C7F14C90CE3}" type="parTrans" cxnId="{F3977B15-3F74-4608-83F0-209530161BA4}">
      <dgm:prSet/>
      <dgm:spPr/>
      <dgm:t>
        <a:bodyPr/>
        <a:lstStyle/>
        <a:p>
          <a:endParaRPr lang="el-GR"/>
        </a:p>
      </dgm:t>
    </dgm:pt>
    <dgm:pt modelId="{F03DEF43-70F1-4BEC-9610-B382CE27221A}" type="sibTrans" cxnId="{F3977B15-3F74-4608-83F0-209530161BA4}">
      <dgm:prSet/>
      <dgm:spPr/>
      <dgm:t>
        <a:bodyPr/>
        <a:lstStyle/>
        <a:p>
          <a:endParaRPr lang="el-GR"/>
        </a:p>
      </dgm:t>
    </dgm:pt>
    <dgm:pt modelId="{636154DF-F384-4F85-ACC2-2FDB1D909477}">
      <dgm:prSet/>
      <dgm:spPr>
        <a:solidFill>
          <a:schemeClr val="bg1"/>
        </a:solidFill>
      </dgm:spPr>
      <dgm:t>
        <a:bodyPr/>
        <a:lstStyle/>
        <a:p>
          <a:r>
            <a:rPr lang="el-GR" b="1" dirty="0"/>
            <a:t>Το παράδειγμα-Αναγωγή της καθημερινότητας σε επιστημονική γνώση</a:t>
          </a:r>
        </a:p>
      </dgm:t>
    </dgm:pt>
    <dgm:pt modelId="{219D1406-8E2F-4490-A953-F86B2BBA6CB3}" type="parTrans" cxnId="{51A8C503-6B6C-4401-B0CA-8B19AADFED09}">
      <dgm:prSet/>
      <dgm:spPr/>
      <dgm:t>
        <a:bodyPr/>
        <a:lstStyle/>
        <a:p>
          <a:endParaRPr lang="el-GR"/>
        </a:p>
      </dgm:t>
    </dgm:pt>
    <dgm:pt modelId="{E534F305-7D4E-438A-AD36-6D80611DDAC1}" type="sibTrans" cxnId="{51A8C503-6B6C-4401-B0CA-8B19AADFED09}">
      <dgm:prSet/>
      <dgm:spPr/>
      <dgm:t>
        <a:bodyPr/>
        <a:lstStyle/>
        <a:p>
          <a:endParaRPr lang="el-GR"/>
        </a:p>
      </dgm:t>
    </dgm:pt>
    <dgm:pt modelId="{2C4D31B1-B3E9-4B5A-B2FE-C904DA50C1A7}">
      <dgm:prSet/>
      <dgm:spPr>
        <a:solidFill>
          <a:schemeClr val="bg1"/>
        </a:solidFill>
      </dgm:spPr>
      <dgm:t>
        <a:bodyPr/>
        <a:lstStyle/>
        <a:p>
          <a:r>
            <a:rPr lang="el-GR" b="1" dirty="0"/>
            <a:t>Μεθοδολογικές αρχές κοινωνιολογικών θεωριών</a:t>
          </a:r>
        </a:p>
      </dgm:t>
    </dgm:pt>
    <dgm:pt modelId="{0ACF2985-A9FE-4D05-B6BA-CE4C49B9C89B}" type="parTrans" cxnId="{E463D86B-6D10-409B-8AAD-5BFE5773C398}">
      <dgm:prSet/>
      <dgm:spPr/>
      <dgm:t>
        <a:bodyPr/>
        <a:lstStyle/>
        <a:p>
          <a:endParaRPr lang="el-GR"/>
        </a:p>
      </dgm:t>
    </dgm:pt>
    <dgm:pt modelId="{6DBC5A73-8C6E-4B4F-8740-54EDDD7C72B3}" type="sibTrans" cxnId="{E463D86B-6D10-409B-8AAD-5BFE5773C398}">
      <dgm:prSet/>
      <dgm:spPr/>
      <dgm:t>
        <a:bodyPr/>
        <a:lstStyle/>
        <a:p>
          <a:endParaRPr lang="el-GR"/>
        </a:p>
      </dgm:t>
    </dgm:pt>
    <dgm:pt modelId="{0EF8CA05-9C53-49D4-AD33-20410C321EF9}" type="pres">
      <dgm:prSet presAssocID="{48D06A1F-6306-41B7-A000-D503ECA19E60}" presName="Name0" presStyleCnt="0">
        <dgm:presLayoutVars>
          <dgm:dir/>
          <dgm:resizeHandles val="exact"/>
        </dgm:presLayoutVars>
      </dgm:prSet>
      <dgm:spPr/>
    </dgm:pt>
    <dgm:pt modelId="{4DC09259-B23D-48AE-B98D-C627D454CC21}" type="pres">
      <dgm:prSet presAssocID="{48D06A1F-6306-41B7-A000-D503ECA19E60}" presName="fgShape" presStyleLbl="fgShp" presStyleIdx="0" presStyleCnt="1"/>
      <dgm:spPr>
        <a:solidFill>
          <a:srgbClr val="0070C0"/>
        </a:solidFill>
      </dgm:spPr>
    </dgm:pt>
    <dgm:pt modelId="{3E987833-780B-4B8C-854C-63CEECBEB38F}" type="pres">
      <dgm:prSet presAssocID="{48D06A1F-6306-41B7-A000-D503ECA19E60}" presName="linComp" presStyleCnt="0"/>
      <dgm:spPr/>
    </dgm:pt>
    <dgm:pt modelId="{CD00959F-7BFB-4870-95C2-F9D264377EF0}" type="pres">
      <dgm:prSet presAssocID="{153E23CD-AA0C-45AB-A885-5893DDCECFD8}" presName="compNode" presStyleCnt="0"/>
      <dgm:spPr/>
    </dgm:pt>
    <dgm:pt modelId="{F14391DA-8F89-44FE-9C7F-763F1F161C63}" type="pres">
      <dgm:prSet presAssocID="{153E23CD-AA0C-45AB-A885-5893DDCECFD8}" presName="bkgdShape" presStyleLbl="node1" presStyleIdx="0" presStyleCnt="5" custLinFactNeighborX="1290"/>
      <dgm:spPr/>
    </dgm:pt>
    <dgm:pt modelId="{99596CE7-4B4D-4E92-A31A-A57741152FFF}" type="pres">
      <dgm:prSet presAssocID="{153E23CD-AA0C-45AB-A885-5893DDCECFD8}" presName="nodeTx" presStyleLbl="node1" presStyleIdx="0" presStyleCnt="5">
        <dgm:presLayoutVars>
          <dgm:bulletEnabled val="1"/>
        </dgm:presLayoutVars>
      </dgm:prSet>
      <dgm:spPr/>
    </dgm:pt>
    <dgm:pt modelId="{FE3B1877-D01F-4196-A094-A6246ED146E9}" type="pres">
      <dgm:prSet presAssocID="{153E23CD-AA0C-45AB-A885-5893DDCECFD8}" presName="invisiNode" presStyleLbl="node1" presStyleIdx="0" presStyleCnt="5"/>
      <dgm:spPr/>
    </dgm:pt>
    <dgm:pt modelId="{A5D014DA-9C67-485F-A98A-E3EEAFBB77C9}" type="pres">
      <dgm:prSet presAssocID="{153E23CD-AA0C-45AB-A885-5893DDCECFD8}" presName="imagNode" presStyleLbl="fgImgPlace1" presStyleIdx="0" presStyleCnt="5"/>
      <dgm:spPr>
        <a:solidFill>
          <a:srgbClr val="FFC000"/>
        </a:solidFill>
      </dgm:spPr>
    </dgm:pt>
    <dgm:pt modelId="{7D6ECB83-59CE-4EB4-80BC-0B1BA1C76840}" type="pres">
      <dgm:prSet presAssocID="{B7D06363-44F1-4E3F-945E-ABE046F4C68F}" presName="sibTrans" presStyleLbl="sibTrans2D1" presStyleIdx="0" presStyleCnt="0"/>
      <dgm:spPr/>
    </dgm:pt>
    <dgm:pt modelId="{39F0E0C6-FA6F-4715-AA11-4E86FB1B8634}" type="pres">
      <dgm:prSet presAssocID="{3BEA56AD-C566-4179-8C79-ED2AE1D24EE9}" presName="compNode" presStyleCnt="0"/>
      <dgm:spPr/>
    </dgm:pt>
    <dgm:pt modelId="{E7F5BDF1-5B98-4E46-9760-5B0BBF6198A0}" type="pres">
      <dgm:prSet presAssocID="{3BEA56AD-C566-4179-8C79-ED2AE1D24EE9}" presName="bkgdShape" presStyleLbl="node1" presStyleIdx="1" presStyleCnt="5"/>
      <dgm:spPr/>
    </dgm:pt>
    <dgm:pt modelId="{1AA22C54-A718-4F5F-B730-AB63E6B034DD}" type="pres">
      <dgm:prSet presAssocID="{3BEA56AD-C566-4179-8C79-ED2AE1D24EE9}" presName="nodeTx" presStyleLbl="node1" presStyleIdx="1" presStyleCnt="5">
        <dgm:presLayoutVars>
          <dgm:bulletEnabled val="1"/>
        </dgm:presLayoutVars>
      </dgm:prSet>
      <dgm:spPr/>
    </dgm:pt>
    <dgm:pt modelId="{E8535F88-1F74-4BEC-AE38-DFB72BB261EB}" type="pres">
      <dgm:prSet presAssocID="{3BEA56AD-C566-4179-8C79-ED2AE1D24EE9}" presName="invisiNode" presStyleLbl="node1" presStyleIdx="1" presStyleCnt="5"/>
      <dgm:spPr/>
    </dgm:pt>
    <dgm:pt modelId="{A3003C59-9A5A-49B2-8D38-C56E39B40973}" type="pres">
      <dgm:prSet presAssocID="{3BEA56AD-C566-4179-8C79-ED2AE1D24EE9}" presName="imagNode" presStyleLbl="fgImgPlace1" presStyleIdx="1" presStyleCnt="5" custLinFactNeighborX="2744" custLinFactNeighborY="1829"/>
      <dgm:spPr>
        <a:solidFill>
          <a:srgbClr val="00B050"/>
        </a:solidFill>
      </dgm:spPr>
    </dgm:pt>
    <dgm:pt modelId="{D4BD6D0F-A6D5-46D4-A887-51A9C8C4AB99}" type="pres">
      <dgm:prSet presAssocID="{1C2A9431-3B22-4DB0-B705-7D1A48F87B3B}" presName="sibTrans" presStyleLbl="sibTrans2D1" presStyleIdx="0" presStyleCnt="0"/>
      <dgm:spPr/>
    </dgm:pt>
    <dgm:pt modelId="{04D5C34D-771E-414E-8256-B0DA4F7E0EC7}" type="pres">
      <dgm:prSet presAssocID="{754E5382-D708-4273-9FD2-916DD73934A1}" presName="compNode" presStyleCnt="0"/>
      <dgm:spPr/>
    </dgm:pt>
    <dgm:pt modelId="{30B146DF-43AF-4479-9E8D-4A26B18739FC}" type="pres">
      <dgm:prSet presAssocID="{754E5382-D708-4273-9FD2-916DD73934A1}" presName="bkgdShape" presStyleLbl="node1" presStyleIdx="2" presStyleCnt="5" custLinFactNeighborX="0" custLinFactNeighborY="-3556"/>
      <dgm:spPr/>
    </dgm:pt>
    <dgm:pt modelId="{A9858667-7814-47D2-B255-377E484AEA32}" type="pres">
      <dgm:prSet presAssocID="{754E5382-D708-4273-9FD2-916DD73934A1}" presName="nodeTx" presStyleLbl="node1" presStyleIdx="2" presStyleCnt="5">
        <dgm:presLayoutVars>
          <dgm:bulletEnabled val="1"/>
        </dgm:presLayoutVars>
      </dgm:prSet>
      <dgm:spPr/>
    </dgm:pt>
    <dgm:pt modelId="{9979581E-A907-422A-9919-92C99838D42D}" type="pres">
      <dgm:prSet presAssocID="{754E5382-D708-4273-9FD2-916DD73934A1}" presName="invisiNode" presStyleLbl="node1" presStyleIdx="2" presStyleCnt="5"/>
      <dgm:spPr/>
    </dgm:pt>
    <dgm:pt modelId="{3E078CC5-6076-4268-960C-35DF7D585264}" type="pres">
      <dgm:prSet presAssocID="{754E5382-D708-4273-9FD2-916DD73934A1}" presName="imagNode" presStyleLbl="fgImgPlace1" presStyleIdx="2" presStyleCnt="5"/>
      <dgm:spPr>
        <a:solidFill>
          <a:srgbClr val="FF0000"/>
        </a:solidFill>
      </dgm:spPr>
    </dgm:pt>
    <dgm:pt modelId="{1FD30716-88DD-434D-BF4A-D95ECA13F1F7}" type="pres">
      <dgm:prSet presAssocID="{F03DEF43-70F1-4BEC-9610-B382CE27221A}" presName="sibTrans" presStyleLbl="sibTrans2D1" presStyleIdx="0" presStyleCnt="0"/>
      <dgm:spPr/>
    </dgm:pt>
    <dgm:pt modelId="{5ED6AAFA-C2B5-4A9F-8A84-2664BBA7C069}" type="pres">
      <dgm:prSet presAssocID="{636154DF-F384-4F85-ACC2-2FDB1D909477}" presName="compNode" presStyleCnt="0"/>
      <dgm:spPr/>
    </dgm:pt>
    <dgm:pt modelId="{A1D0D184-542D-4104-BBCA-A0CA1ECC1BA0}" type="pres">
      <dgm:prSet presAssocID="{636154DF-F384-4F85-ACC2-2FDB1D909477}" presName="bkgdShape" presStyleLbl="node1" presStyleIdx="3" presStyleCnt="5" custLinFactNeighborX="-2055"/>
      <dgm:spPr/>
    </dgm:pt>
    <dgm:pt modelId="{DD816A2B-AF56-4692-AD51-957B79C7C135}" type="pres">
      <dgm:prSet presAssocID="{636154DF-F384-4F85-ACC2-2FDB1D909477}" presName="nodeTx" presStyleLbl="node1" presStyleIdx="3" presStyleCnt="5">
        <dgm:presLayoutVars>
          <dgm:bulletEnabled val="1"/>
        </dgm:presLayoutVars>
      </dgm:prSet>
      <dgm:spPr/>
    </dgm:pt>
    <dgm:pt modelId="{6FB435F3-B17B-48A8-A66F-318C460A1EE4}" type="pres">
      <dgm:prSet presAssocID="{636154DF-F384-4F85-ACC2-2FDB1D909477}" presName="invisiNode" presStyleLbl="node1" presStyleIdx="3" presStyleCnt="5"/>
      <dgm:spPr/>
    </dgm:pt>
    <dgm:pt modelId="{2E5C63ED-C1E8-4685-A2F2-FF703D43252A}" type="pres">
      <dgm:prSet presAssocID="{636154DF-F384-4F85-ACC2-2FDB1D909477}" presName="imagNode" presStyleLbl="fgImgPlace1" presStyleIdx="3" presStyleCnt="5" custLinFactNeighborX="2744" custLinFactNeighborY="6676"/>
      <dgm:spPr>
        <a:solidFill>
          <a:srgbClr val="7030A0"/>
        </a:solidFill>
      </dgm:spPr>
    </dgm:pt>
    <dgm:pt modelId="{A56E3662-7013-41E2-81B7-3480B950FE67}" type="pres">
      <dgm:prSet presAssocID="{E534F305-7D4E-438A-AD36-6D80611DDAC1}" presName="sibTrans" presStyleLbl="sibTrans2D1" presStyleIdx="0" presStyleCnt="0"/>
      <dgm:spPr/>
    </dgm:pt>
    <dgm:pt modelId="{1EA5A283-895C-40F3-97BE-3E410D9986D2}" type="pres">
      <dgm:prSet presAssocID="{2C4D31B1-B3E9-4B5A-B2FE-C904DA50C1A7}" presName="compNode" presStyleCnt="0"/>
      <dgm:spPr/>
    </dgm:pt>
    <dgm:pt modelId="{F889C439-062A-402D-BA6A-D1E9E27D1428}" type="pres">
      <dgm:prSet presAssocID="{2C4D31B1-B3E9-4B5A-B2FE-C904DA50C1A7}" presName="bkgdShape" presStyleLbl="node1" presStyleIdx="4" presStyleCnt="5" custLinFactNeighborX="-4110" custLinFactNeighborY="-2910"/>
      <dgm:spPr/>
    </dgm:pt>
    <dgm:pt modelId="{4BF4AC70-AE6E-4968-83EE-4ED3D1E00194}" type="pres">
      <dgm:prSet presAssocID="{2C4D31B1-B3E9-4B5A-B2FE-C904DA50C1A7}" presName="nodeTx" presStyleLbl="node1" presStyleIdx="4" presStyleCnt="5">
        <dgm:presLayoutVars>
          <dgm:bulletEnabled val="1"/>
        </dgm:presLayoutVars>
      </dgm:prSet>
      <dgm:spPr/>
    </dgm:pt>
    <dgm:pt modelId="{73A82B86-F541-445C-8C6F-530CDCAA1E10}" type="pres">
      <dgm:prSet presAssocID="{2C4D31B1-B3E9-4B5A-B2FE-C904DA50C1A7}" presName="invisiNode" presStyleLbl="node1" presStyleIdx="4" presStyleCnt="5"/>
      <dgm:spPr/>
    </dgm:pt>
    <dgm:pt modelId="{1D640F50-9B20-43D7-BC63-6270FDEE2184}" type="pres">
      <dgm:prSet presAssocID="{2C4D31B1-B3E9-4B5A-B2FE-C904DA50C1A7}" presName="imagNode" presStyleLbl="fgImgPlace1" presStyleIdx="4" presStyleCnt="5"/>
      <dgm:spPr>
        <a:solidFill>
          <a:schemeClr val="accent2">
            <a:lumMod val="75000"/>
          </a:schemeClr>
        </a:solidFill>
      </dgm:spPr>
    </dgm:pt>
  </dgm:ptLst>
  <dgm:cxnLst>
    <dgm:cxn modelId="{51A8C503-6B6C-4401-B0CA-8B19AADFED09}" srcId="{48D06A1F-6306-41B7-A000-D503ECA19E60}" destId="{636154DF-F384-4F85-ACC2-2FDB1D909477}" srcOrd="3" destOrd="0" parTransId="{219D1406-8E2F-4490-A953-F86B2BBA6CB3}" sibTransId="{E534F305-7D4E-438A-AD36-6D80611DDAC1}"/>
    <dgm:cxn modelId="{41C0BA0B-594E-481D-9B43-8A170A5A5C74}" type="presOf" srcId="{153E23CD-AA0C-45AB-A885-5893DDCECFD8}" destId="{99596CE7-4B4D-4E92-A31A-A57741152FFF}" srcOrd="1" destOrd="0" presId="urn:microsoft.com/office/officeart/2005/8/layout/hList7"/>
    <dgm:cxn modelId="{F3977B15-3F74-4608-83F0-209530161BA4}" srcId="{48D06A1F-6306-41B7-A000-D503ECA19E60}" destId="{754E5382-D708-4273-9FD2-916DD73934A1}" srcOrd="2" destOrd="0" parTransId="{766B2D7B-B52F-442F-91B8-7C7F14C90CE3}" sibTransId="{F03DEF43-70F1-4BEC-9610-B382CE27221A}"/>
    <dgm:cxn modelId="{3D618F1E-D910-482F-AF1F-72F10EAF6309}" type="presOf" srcId="{754E5382-D708-4273-9FD2-916DD73934A1}" destId="{30B146DF-43AF-4479-9E8D-4A26B18739FC}" srcOrd="0" destOrd="0" presId="urn:microsoft.com/office/officeart/2005/8/layout/hList7"/>
    <dgm:cxn modelId="{875E2226-118C-4066-B147-BE4187334CB1}" type="presOf" srcId="{E534F305-7D4E-438A-AD36-6D80611DDAC1}" destId="{A56E3662-7013-41E2-81B7-3480B950FE67}" srcOrd="0" destOrd="0" presId="urn:microsoft.com/office/officeart/2005/8/layout/hList7"/>
    <dgm:cxn modelId="{923C6B31-7B46-4AAF-9008-09BD0A9D19AC}" srcId="{48D06A1F-6306-41B7-A000-D503ECA19E60}" destId="{3BEA56AD-C566-4179-8C79-ED2AE1D24EE9}" srcOrd="1" destOrd="0" parTransId="{68B86310-8148-465A-832C-89764990C2D2}" sibTransId="{1C2A9431-3B22-4DB0-B705-7D1A48F87B3B}"/>
    <dgm:cxn modelId="{C1AE8D62-E070-4435-9A08-658A485C6F86}" type="presOf" srcId="{2C4D31B1-B3E9-4B5A-B2FE-C904DA50C1A7}" destId="{4BF4AC70-AE6E-4968-83EE-4ED3D1E00194}" srcOrd="1" destOrd="0" presId="urn:microsoft.com/office/officeart/2005/8/layout/hList7"/>
    <dgm:cxn modelId="{0F16C742-83CF-48F1-BECE-937B749642DC}" type="presOf" srcId="{48D06A1F-6306-41B7-A000-D503ECA19E60}" destId="{0EF8CA05-9C53-49D4-AD33-20410C321EF9}" srcOrd="0" destOrd="0" presId="urn:microsoft.com/office/officeart/2005/8/layout/hList7"/>
    <dgm:cxn modelId="{E463D86B-6D10-409B-8AAD-5BFE5773C398}" srcId="{48D06A1F-6306-41B7-A000-D503ECA19E60}" destId="{2C4D31B1-B3E9-4B5A-B2FE-C904DA50C1A7}" srcOrd="4" destOrd="0" parTransId="{0ACF2985-A9FE-4D05-B6BA-CE4C49B9C89B}" sibTransId="{6DBC5A73-8C6E-4B4F-8740-54EDDD7C72B3}"/>
    <dgm:cxn modelId="{E073846D-99A1-4B26-AF05-DD906B5ED64E}" srcId="{48D06A1F-6306-41B7-A000-D503ECA19E60}" destId="{153E23CD-AA0C-45AB-A885-5893DDCECFD8}" srcOrd="0" destOrd="0" parTransId="{0503BF8B-1648-4F1D-BE7F-F25F0B02562B}" sibTransId="{B7D06363-44F1-4E3F-945E-ABE046F4C68F}"/>
    <dgm:cxn modelId="{B0FD5E57-D0DE-448D-AAC6-21CE1FB45C22}" type="presOf" srcId="{B7D06363-44F1-4E3F-945E-ABE046F4C68F}" destId="{7D6ECB83-59CE-4EB4-80BC-0B1BA1C76840}" srcOrd="0" destOrd="0" presId="urn:microsoft.com/office/officeart/2005/8/layout/hList7"/>
    <dgm:cxn modelId="{E8F5D182-7CB0-42FD-805F-BCDD1FEF3318}" type="presOf" srcId="{1C2A9431-3B22-4DB0-B705-7D1A48F87B3B}" destId="{D4BD6D0F-A6D5-46D4-A887-51A9C8C4AB99}" srcOrd="0" destOrd="0" presId="urn:microsoft.com/office/officeart/2005/8/layout/hList7"/>
    <dgm:cxn modelId="{CBCFAC92-8BA4-4EE0-BC6C-AEB960C4696D}" type="presOf" srcId="{636154DF-F384-4F85-ACC2-2FDB1D909477}" destId="{DD816A2B-AF56-4692-AD51-957B79C7C135}" srcOrd="1" destOrd="0" presId="urn:microsoft.com/office/officeart/2005/8/layout/hList7"/>
    <dgm:cxn modelId="{9A384E98-B202-4287-AD18-EEB288855355}" type="presOf" srcId="{153E23CD-AA0C-45AB-A885-5893DDCECFD8}" destId="{F14391DA-8F89-44FE-9C7F-763F1F161C63}" srcOrd="0" destOrd="0" presId="urn:microsoft.com/office/officeart/2005/8/layout/hList7"/>
    <dgm:cxn modelId="{810FACA5-AE3B-452E-A2A1-5CA1D741762F}" type="presOf" srcId="{3BEA56AD-C566-4179-8C79-ED2AE1D24EE9}" destId="{1AA22C54-A718-4F5F-B730-AB63E6B034DD}" srcOrd="1" destOrd="0" presId="urn:microsoft.com/office/officeart/2005/8/layout/hList7"/>
    <dgm:cxn modelId="{D2B43FA9-CEE5-4167-A88A-E286A84E17E8}" type="presOf" srcId="{636154DF-F384-4F85-ACC2-2FDB1D909477}" destId="{A1D0D184-542D-4104-BBCA-A0CA1ECC1BA0}" srcOrd="0" destOrd="0" presId="urn:microsoft.com/office/officeart/2005/8/layout/hList7"/>
    <dgm:cxn modelId="{20D66DC4-E94B-48A3-860D-97B2BEE2682F}" type="presOf" srcId="{3BEA56AD-C566-4179-8C79-ED2AE1D24EE9}" destId="{E7F5BDF1-5B98-4E46-9760-5B0BBF6198A0}" srcOrd="0" destOrd="0" presId="urn:microsoft.com/office/officeart/2005/8/layout/hList7"/>
    <dgm:cxn modelId="{396B1BC7-D272-4E75-83BB-64BB119AE848}" type="presOf" srcId="{2C4D31B1-B3E9-4B5A-B2FE-C904DA50C1A7}" destId="{F889C439-062A-402D-BA6A-D1E9E27D1428}" srcOrd="0" destOrd="0" presId="urn:microsoft.com/office/officeart/2005/8/layout/hList7"/>
    <dgm:cxn modelId="{1B7E13E0-2230-4B12-BAE4-87AD66CBAEDF}" type="presOf" srcId="{F03DEF43-70F1-4BEC-9610-B382CE27221A}" destId="{1FD30716-88DD-434D-BF4A-D95ECA13F1F7}" srcOrd="0" destOrd="0" presId="urn:microsoft.com/office/officeart/2005/8/layout/hList7"/>
    <dgm:cxn modelId="{5E7F54EF-B5C5-46B1-8D5F-48B5E62DA26E}" type="presOf" srcId="{754E5382-D708-4273-9FD2-916DD73934A1}" destId="{A9858667-7814-47D2-B255-377E484AEA32}" srcOrd="1" destOrd="0" presId="urn:microsoft.com/office/officeart/2005/8/layout/hList7"/>
    <dgm:cxn modelId="{CBAC1CC5-F645-4D4A-9F3B-6328EEA863E3}" type="presParOf" srcId="{0EF8CA05-9C53-49D4-AD33-20410C321EF9}" destId="{4DC09259-B23D-48AE-B98D-C627D454CC21}" srcOrd="0" destOrd="0" presId="urn:microsoft.com/office/officeart/2005/8/layout/hList7"/>
    <dgm:cxn modelId="{EA5344FD-6D77-4FE1-ABB1-A4900FC37909}" type="presParOf" srcId="{0EF8CA05-9C53-49D4-AD33-20410C321EF9}" destId="{3E987833-780B-4B8C-854C-63CEECBEB38F}" srcOrd="1" destOrd="0" presId="urn:microsoft.com/office/officeart/2005/8/layout/hList7"/>
    <dgm:cxn modelId="{6F6724DD-A927-4201-B7CA-8C5978A784D1}" type="presParOf" srcId="{3E987833-780B-4B8C-854C-63CEECBEB38F}" destId="{CD00959F-7BFB-4870-95C2-F9D264377EF0}" srcOrd="0" destOrd="0" presId="urn:microsoft.com/office/officeart/2005/8/layout/hList7"/>
    <dgm:cxn modelId="{7D8CAFFB-A35D-4DD5-B543-D994B6D15391}" type="presParOf" srcId="{CD00959F-7BFB-4870-95C2-F9D264377EF0}" destId="{F14391DA-8F89-44FE-9C7F-763F1F161C63}" srcOrd="0" destOrd="0" presId="urn:microsoft.com/office/officeart/2005/8/layout/hList7"/>
    <dgm:cxn modelId="{4E5DB4DF-9E19-4912-99A2-4F81CE1183AF}" type="presParOf" srcId="{CD00959F-7BFB-4870-95C2-F9D264377EF0}" destId="{99596CE7-4B4D-4E92-A31A-A57741152FFF}" srcOrd="1" destOrd="0" presId="urn:microsoft.com/office/officeart/2005/8/layout/hList7"/>
    <dgm:cxn modelId="{4A23905A-B030-4B0F-BBB2-E9B93E1266B1}" type="presParOf" srcId="{CD00959F-7BFB-4870-95C2-F9D264377EF0}" destId="{FE3B1877-D01F-4196-A094-A6246ED146E9}" srcOrd="2" destOrd="0" presId="urn:microsoft.com/office/officeart/2005/8/layout/hList7"/>
    <dgm:cxn modelId="{176826B0-A275-4315-B77E-0300898A7F7A}" type="presParOf" srcId="{CD00959F-7BFB-4870-95C2-F9D264377EF0}" destId="{A5D014DA-9C67-485F-A98A-E3EEAFBB77C9}" srcOrd="3" destOrd="0" presId="urn:microsoft.com/office/officeart/2005/8/layout/hList7"/>
    <dgm:cxn modelId="{25887D5E-E526-4DEC-98CE-36AD207113AC}" type="presParOf" srcId="{3E987833-780B-4B8C-854C-63CEECBEB38F}" destId="{7D6ECB83-59CE-4EB4-80BC-0B1BA1C76840}" srcOrd="1" destOrd="0" presId="urn:microsoft.com/office/officeart/2005/8/layout/hList7"/>
    <dgm:cxn modelId="{BE79AC6A-706C-48EE-A315-70C803624C7E}" type="presParOf" srcId="{3E987833-780B-4B8C-854C-63CEECBEB38F}" destId="{39F0E0C6-FA6F-4715-AA11-4E86FB1B8634}" srcOrd="2" destOrd="0" presId="urn:microsoft.com/office/officeart/2005/8/layout/hList7"/>
    <dgm:cxn modelId="{A36E52A0-94D1-4325-AE05-EC5F5BDFEDB8}" type="presParOf" srcId="{39F0E0C6-FA6F-4715-AA11-4E86FB1B8634}" destId="{E7F5BDF1-5B98-4E46-9760-5B0BBF6198A0}" srcOrd="0" destOrd="0" presId="urn:microsoft.com/office/officeart/2005/8/layout/hList7"/>
    <dgm:cxn modelId="{A3C125F2-96B5-4722-A127-181E7DC97287}" type="presParOf" srcId="{39F0E0C6-FA6F-4715-AA11-4E86FB1B8634}" destId="{1AA22C54-A718-4F5F-B730-AB63E6B034DD}" srcOrd="1" destOrd="0" presId="urn:microsoft.com/office/officeart/2005/8/layout/hList7"/>
    <dgm:cxn modelId="{14B65650-58B9-4A43-8634-5704FFBF92F0}" type="presParOf" srcId="{39F0E0C6-FA6F-4715-AA11-4E86FB1B8634}" destId="{E8535F88-1F74-4BEC-AE38-DFB72BB261EB}" srcOrd="2" destOrd="0" presId="urn:microsoft.com/office/officeart/2005/8/layout/hList7"/>
    <dgm:cxn modelId="{F8502DDE-58F8-4551-AF16-5E471FD5F0A5}" type="presParOf" srcId="{39F0E0C6-FA6F-4715-AA11-4E86FB1B8634}" destId="{A3003C59-9A5A-49B2-8D38-C56E39B40973}" srcOrd="3" destOrd="0" presId="urn:microsoft.com/office/officeart/2005/8/layout/hList7"/>
    <dgm:cxn modelId="{0C4143AB-E300-4C9F-B26A-3B8A0DCEABDC}" type="presParOf" srcId="{3E987833-780B-4B8C-854C-63CEECBEB38F}" destId="{D4BD6D0F-A6D5-46D4-A887-51A9C8C4AB99}" srcOrd="3" destOrd="0" presId="urn:microsoft.com/office/officeart/2005/8/layout/hList7"/>
    <dgm:cxn modelId="{97249263-08D8-4575-A687-0CD043560CC6}" type="presParOf" srcId="{3E987833-780B-4B8C-854C-63CEECBEB38F}" destId="{04D5C34D-771E-414E-8256-B0DA4F7E0EC7}" srcOrd="4" destOrd="0" presId="urn:microsoft.com/office/officeart/2005/8/layout/hList7"/>
    <dgm:cxn modelId="{0521E73B-E8D7-4CAF-9725-8A9B47B5438D}" type="presParOf" srcId="{04D5C34D-771E-414E-8256-B0DA4F7E0EC7}" destId="{30B146DF-43AF-4479-9E8D-4A26B18739FC}" srcOrd="0" destOrd="0" presId="urn:microsoft.com/office/officeart/2005/8/layout/hList7"/>
    <dgm:cxn modelId="{9AB3A687-E5D1-4EBD-A500-4F33031AA16A}" type="presParOf" srcId="{04D5C34D-771E-414E-8256-B0DA4F7E0EC7}" destId="{A9858667-7814-47D2-B255-377E484AEA32}" srcOrd="1" destOrd="0" presId="urn:microsoft.com/office/officeart/2005/8/layout/hList7"/>
    <dgm:cxn modelId="{A7E98846-DB19-4FD5-B855-E51703B72DC3}" type="presParOf" srcId="{04D5C34D-771E-414E-8256-B0DA4F7E0EC7}" destId="{9979581E-A907-422A-9919-92C99838D42D}" srcOrd="2" destOrd="0" presId="urn:microsoft.com/office/officeart/2005/8/layout/hList7"/>
    <dgm:cxn modelId="{553AA6F6-4C8D-4AEF-8D99-F3E40FE7AB94}" type="presParOf" srcId="{04D5C34D-771E-414E-8256-B0DA4F7E0EC7}" destId="{3E078CC5-6076-4268-960C-35DF7D585264}" srcOrd="3" destOrd="0" presId="urn:microsoft.com/office/officeart/2005/8/layout/hList7"/>
    <dgm:cxn modelId="{BC4ABC9E-1B93-4744-BF17-8687B541230C}" type="presParOf" srcId="{3E987833-780B-4B8C-854C-63CEECBEB38F}" destId="{1FD30716-88DD-434D-BF4A-D95ECA13F1F7}" srcOrd="5" destOrd="0" presId="urn:microsoft.com/office/officeart/2005/8/layout/hList7"/>
    <dgm:cxn modelId="{F6825C20-BFB9-47A0-80D0-1797143BC7A0}" type="presParOf" srcId="{3E987833-780B-4B8C-854C-63CEECBEB38F}" destId="{5ED6AAFA-C2B5-4A9F-8A84-2664BBA7C069}" srcOrd="6" destOrd="0" presId="urn:microsoft.com/office/officeart/2005/8/layout/hList7"/>
    <dgm:cxn modelId="{3EAC28C6-6AC5-4928-B598-C48DC27B57C4}" type="presParOf" srcId="{5ED6AAFA-C2B5-4A9F-8A84-2664BBA7C069}" destId="{A1D0D184-542D-4104-BBCA-A0CA1ECC1BA0}" srcOrd="0" destOrd="0" presId="urn:microsoft.com/office/officeart/2005/8/layout/hList7"/>
    <dgm:cxn modelId="{DD025016-A14C-4820-B6C7-95A1F42EDE7E}" type="presParOf" srcId="{5ED6AAFA-C2B5-4A9F-8A84-2664BBA7C069}" destId="{DD816A2B-AF56-4692-AD51-957B79C7C135}" srcOrd="1" destOrd="0" presId="urn:microsoft.com/office/officeart/2005/8/layout/hList7"/>
    <dgm:cxn modelId="{9EC516FF-FC3E-4F96-AFD9-649E47CA9731}" type="presParOf" srcId="{5ED6AAFA-C2B5-4A9F-8A84-2664BBA7C069}" destId="{6FB435F3-B17B-48A8-A66F-318C460A1EE4}" srcOrd="2" destOrd="0" presId="urn:microsoft.com/office/officeart/2005/8/layout/hList7"/>
    <dgm:cxn modelId="{B51CE4D8-0DA4-41A8-9D41-25FBE6C3C8E9}" type="presParOf" srcId="{5ED6AAFA-C2B5-4A9F-8A84-2664BBA7C069}" destId="{2E5C63ED-C1E8-4685-A2F2-FF703D43252A}" srcOrd="3" destOrd="0" presId="urn:microsoft.com/office/officeart/2005/8/layout/hList7"/>
    <dgm:cxn modelId="{3D17209B-9717-46E3-9AF9-7FAF62EA223E}" type="presParOf" srcId="{3E987833-780B-4B8C-854C-63CEECBEB38F}" destId="{A56E3662-7013-41E2-81B7-3480B950FE67}" srcOrd="7" destOrd="0" presId="urn:microsoft.com/office/officeart/2005/8/layout/hList7"/>
    <dgm:cxn modelId="{B6E17A35-AB63-4CB8-B9F1-0272BF80A96D}" type="presParOf" srcId="{3E987833-780B-4B8C-854C-63CEECBEB38F}" destId="{1EA5A283-895C-40F3-97BE-3E410D9986D2}" srcOrd="8" destOrd="0" presId="urn:microsoft.com/office/officeart/2005/8/layout/hList7"/>
    <dgm:cxn modelId="{0E7E2DDE-B4E2-4A9C-8015-915CD8B4D0F9}" type="presParOf" srcId="{1EA5A283-895C-40F3-97BE-3E410D9986D2}" destId="{F889C439-062A-402D-BA6A-D1E9E27D1428}" srcOrd="0" destOrd="0" presId="urn:microsoft.com/office/officeart/2005/8/layout/hList7"/>
    <dgm:cxn modelId="{07240BC0-E14E-4041-B366-B53DA764A4AE}" type="presParOf" srcId="{1EA5A283-895C-40F3-97BE-3E410D9986D2}" destId="{4BF4AC70-AE6E-4968-83EE-4ED3D1E00194}" srcOrd="1" destOrd="0" presId="urn:microsoft.com/office/officeart/2005/8/layout/hList7"/>
    <dgm:cxn modelId="{3BC6328C-5B22-4157-BF88-B304335F2C27}" type="presParOf" srcId="{1EA5A283-895C-40F3-97BE-3E410D9986D2}" destId="{73A82B86-F541-445C-8C6F-530CDCAA1E10}" srcOrd="2" destOrd="0" presId="urn:microsoft.com/office/officeart/2005/8/layout/hList7"/>
    <dgm:cxn modelId="{239077A9-7BCC-4309-BD54-D4E787EDB2D5}" type="presParOf" srcId="{1EA5A283-895C-40F3-97BE-3E410D9986D2}" destId="{1D640F50-9B20-43D7-BC63-6270FDEE2184}"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4391DA-8F89-44FE-9C7F-763F1F161C63}">
      <dsp:nvSpPr>
        <dsp:cNvPr id="0" name=""/>
        <dsp:cNvSpPr/>
      </dsp:nvSpPr>
      <dsp:spPr>
        <a:xfrm>
          <a:off x="26494" y="0"/>
          <a:ext cx="2053828" cy="4351338"/>
        </a:xfrm>
        <a:prstGeom prst="roundRect">
          <a:avLst>
            <a:gd name="adj" fmla="val 10000"/>
          </a:avLst>
        </a:prstGeom>
        <a:solidFill>
          <a:schemeClr val="bg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l-GR" sz="1500" b="1" kern="1200" dirty="0"/>
            <a:t>Ιστορικός και κοινωνικός προσδιορισμός των φαινομένων</a:t>
          </a:r>
        </a:p>
      </dsp:txBody>
      <dsp:txXfrm>
        <a:off x="26494" y="1740535"/>
        <a:ext cx="2053828" cy="1740535"/>
      </dsp:txXfrm>
    </dsp:sp>
    <dsp:sp modelId="{A5D014DA-9C67-485F-A98A-E3EEAFBB77C9}">
      <dsp:nvSpPr>
        <dsp:cNvPr id="0" name=""/>
        <dsp:cNvSpPr/>
      </dsp:nvSpPr>
      <dsp:spPr>
        <a:xfrm>
          <a:off x="302416" y="261080"/>
          <a:ext cx="1448995" cy="1448995"/>
        </a:xfrm>
        <a:prstGeom prst="ellipse">
          <a:avLst/>
        </a:prstGeom>
        <a:solidFill>
          <a:srgbClr val="FFC00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F5BDF1-5B98-4E46-9760-5B0BBF6198A0}">
      <dsp:nvSpPr>
        <dsp:cNvPr id="0" name=""/>
        <dsp:cNvSpPr/>
      </dsp:nvSpPr>
      <dsp:spPr>
        <a:xfrm>
          <a:off x="2115442" y="0"/>
          <a:ext cx="2053828" cy="4351338"/>
        </a:xfrm>
        <a:prstGeom prst="roundRect">
          <a:avLst>
            <a:gd name="adj" fmla="val 10000"/>
          </a:avLst>
        </a:prstGeom>
        <a:solidFill>
          <a:schemeClr val="bg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l-GR" sz="1500" b="1" kern="1200" dirty="0">
              <a:solidFill>
                <a:schemeClr val="tx1"/>
              </a:solidFill>
            </a:rPr>
            <a:t>Ανάλυση σε </a:t>
          </a:r>
          <a:r>
            <a:rPr lang="el-GR" sz="1500" b="1" kern="1200" dirty="0" err="1">
              <a:solidFill>
                <a:schemeClr val="tx1"/>
              </a:solidFill>
            </a:rPr>
            <a:t>μικρο</a:t>
          </a:r>
          <a:r>
            <a:rPr lang="el-GR" sz="1500" b="1" kern="1200" dirty="0">
              <a:solidFill>
                <a:schemeClr val="tx1"/>
              </a:solidFill>
            </a:rPr>
            <a:t> &amp; </a:t>
          </a:r>
          <a:r>
            <a:rPr lang="el-GR" sz="1500" b="1" kern="1200" dirty="0" err="1">
              <a:solidFill>
                <a:schemeClr val="tx1"/>
              </a:solidFill>
            </a:rPr>
            <a:t>μακρο</a:t>
          </a:r>
          <a:r>
            <a:rPr lang="el-GR" sz="1500" b="1" kern="1200" dirty="0">
              <a:solidFill>
                <a:schemeClr val="tx1"/>
              </a:solidFill>
            </a:rPr>
            <a:t>- κοινωνιολογικό επίπεδο</a:t>
          </a:r>
        </a:p>
      </dsp:txBody>
      <dsp:txXfrm>
        <a:off x="2115442" y="1740535"/>
        <a:ext cx="2053828" cy="1740535"/>
      </dsp:txXfrm>
    </dsp:sp>
    <dsp:sp modelId="{A3003C59-9A5A-49B2-8D38-C56E39B40973}">
      <dsp:nvSpPr>
        <dsp:cNvPr id="0" name=""/>
        <dsp:cNvSpPr/>
      </dsp:nvSpPr>
      <dsp:spPr>
        <a:xfrm>
          <a:off x="2457619" y="287582"/>
          <a:ext cx="1448995" cy="1448995"/>
        </a:xfrm>
        <a:prstGeom prst="ellipse">
          <a:avLst/>
        </a:prstGeom>
        <a:solidFill>
          <a:srgbClr val="00B05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B146DF-43AF-4479-9E8D-4A26B18739FC}">
      <dsp:nvSpPr>
        <dsp:cNvPr id="0" name=""/>
        <dsp:cNvSpPr/>
      </dsp:nvSpPr>
      <dsp:spPr>
        <a:xfrm>
          <a:off x="4230885" y="0"/>
          <a:ext cx="2053828" cy="4351338"/>
        </a:xfrm>
        <a:prstGeom prst="roundRect">
          <a:avLst>
            <a:gd name="adj" fmla="val 10000"/>
          </a:avLst>
        </a:prstGeom>
        <a:solidFill>
          <a:schemeClr val="bg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l-GR" sz="1500" b="1" kern="1200" dirty="0"/>
            <a:t>Διαθεματικότητα-διεπιστημονικότητα</a:t>
          </a:r>
        </a:p>
      </dsp:txBody>
      <dsp:txXfrm>
        <a:off x="4230885" y="1740535"/>
        <a:ext cx="2053828" cy="1740535"/>
      </dsp:txXfrm>
    </dsp:sp>
    <dsp:sp modelId="{3E078CC5-6076-4268-960C-35DF7D585264}">
      <dsp:nvSpPr>
        <dsp:cNvPr id="0" name=""/>
        <dsp:cNvSpPr/>
      </dsp:nvSpPr>
      <dsp:spPr>
        <a:xfrm>
          <a:off x="4533302" y="261080"/>
          <a:ext cx="1448995" cy="1448995"/>
        </a:xfrm>
        <a:prstGeom prst="ellipse">
          <a:avLst/>
        </a:prstGeom>
        <a:solidFill>
          <a:srgbClr val="FF000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D0D184-542D-4104-BBCA-A0CA1ECC1BA0}">
      <dsp:nvSpPr>
        <dsp:cNvPr id="0" name=""/>
        <dsp:cNvSpPr/>
      </dsp:nvSpPr>
      <dsp:spPr>
        <a:xfrm>
          <a:off x="6304122" y="0"/>
          <a:ext cx="2053828" cy="4351338"/>
        </a:xfrm>
        <a:prstGeom prst="roundRect">
          <a:avLst>
            <a:gd name="adj" fmla="val 10000"/>
          </a:avLst>
        </a:prstGeom>
        <a:solidFill>
          <a:schemeClr val="bg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l-GR" sz="1500" b="1" kern="1200" dirty="0"/>
            <a:t>Το παράδειγμα-Αναγωγή της καθημερινότητας σε επιστημονική γνώση</a:t>
          </a:r>
        </a:p>
      </dsp:txBody>
      <dsp:txXfrm>
        <a:off x="6304122" y="1740535"/>
        <a:ext cx="2053828" cy="1740535"/>
      </dsp:txXfrm>
    </dsp:sp>
    <dsp:sp modelId="{2E5C63ED-C1E8-4685-A2F2-FF703D43252A}">
      <dsp:nvSpPr>
        <dsp:cNvPr id="0" name=""/>
        <dsp:cNvSpPr/>
      </dsp:nvSpPr>
      <dsp:spPr>
        <a:xfrm>
          <a:off x="6688505" y="357815"/>
          <a:ext cx="1448995" cy="1448995"/>
        </a:xfrm>
        <a:prstGeom prst="ellipse">
          <a:avLst/>
        </a:prstGeom>
        <a:solidFill>
          <a:srgbClr val="7030A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89C439-062A-402D-BA6A-D1E9E27D1428}">
      <dsp:nvSpPr>
        <dsp:cNvPr id="0" name=""/>
        <dsp:cNvSpPr/>
      </dsp:nvSpPr>
      <dsp:spPr>
        <a:xfrm>
          <a:off x="8377359" y="0"/>
          <a:ext cx="2053828" cy="4351338"/>
        </a:xfrm>
        <a:prstGeom prst="roundRect">
          <a:avLst>
            <a:gd name="adj" fmla="val 10000"/>
          </a:avLst>
        </a:prstGeom>
        <a:solidFill>
          <a:schemeClr val="bg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l-GR" sz="1500" b="1" kern="1200" dirty="0"/>
            <a:t>Μεθοδολογικές αρχές κοινωνιολογικών θεωριών</a:t>
          </a:r>
        </a:p>
      </dsp:txBody>
      <dsp:txXfrm>
        <a:off x="8377359" y="1740535"/>
        <a:ext cx="2053828" cy="1740535"/>
      </dsp:txXfrm>
    </dsp:sp>
    <dsp:sp modelId="{1D640F50-9B20-43D7-BC63-6270FDEE2184}">
      <dsp:nvSpPr>
        <dsp:cNvPr id="0" name=""/>
        <dsp:cNvSpPr/>
      </dsp:nvSpPr>
      <dsp:spPr>
        <a:xfrm>
          <a:off x="8764188" y="261080"/>
          <a:ext cx="1448995" cy="1448995"/>
        </a:xfrm>
        <a:prstGeom prst="ellipse">
          <a:avLst/>
        </a:prstGeom>
        <a:solidFill>
          <a:schemeClr val="accent2">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C09259-B23D-48AE-B98D-C627D454CC21}">
      <dsp:nvSpPr>
        <dsp:cNvPr id="0" name=""/>
        <dsp:cNvSpPr/>
      </dsp:nvSpPr>
      <dsp:spPr>
        <a:xfrm>
          <a:off x="420623" y="3481070"/>
          <a:ext cx="9674352" cy="652700"/>
        </a:xfrm>
        <a:prstGeom prst="leftRightArrow">
          <a:avLst/>
        </a:prstGeom>
        <a:solidFill>
          <a:srgbClr val="0070C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9A250-FF31-4206-8172-F9D3106AACB1}" type="datetimeFigureOut">
              <a:rPr lang="en-US" dirty="0"/>
              <a:t>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dirty="0"/>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a:t>Κάντε κλικ για να επεξεργαστείτε τον τίτλο υποδείγματος</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dirty="0"/>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dirty="0"/>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2/10/2020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2/10/2020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796027F-7875-4030-9381-8BD8C4F21935}" type="datetimeFigureOut">
              <a:rPr lang="en-US" dirty="0"/>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2/10/2020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2/10/2020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7" name="Date Placeholder 4"/>
          <p:cNvSpPr>
            <a:spLocks noGrp="1"/>
          </p:cNvSpPr>
          <p:nvPr>
            <p:ph type="dt" sz="half" idx="10"/>
          </p:nvPr>
        </p:nvSpPr>
        <p:spPr/>
        <p:txBody>
          <a:bodyPr/>
          <a:lstStyle/>
          <a:p>
            <a:fld id="{4509A250-FF31-4206-8172-F9D3106AACB1}" type="datetimeFigureOut">
              <a:rPr lang="en-US" dirty="0"/>
              <a:t>2/10/2020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9A250-FF31-4206-8172-F9D3106AACB1}" type="datetimeFigureOut">
              <a:rPr lang="en-US" dirty="0"/>
              <a:t>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2/10/2020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01AECA-3DF9-4658-8485-5CE00D06922D}"/>
              </a:ext>
            </a:extLst>
          </p:cNvPr>
          <p:cNvSpPr>
            <a:spLocks noGrp="1"/>
          </p:cNvSpPr>
          <p:nvPr>
            <p:ph type="ctrTitle"/>
          </p:nvPr>
        </p:nvSpPr>
        <p:spPr>
          <a:xfrm>
            <a:off x="850155" y="1017090"/>
            <a:ext cx="8825658" cy="861421"/>
          </a:xfrm>
        </p:spPr>
        <p:txBody>
          <a:bodyPr/>
          <a:lstStyle/>
          <a:p>
            <a:r>
              <a:rPr lang="el-GR" sz="4000" dirty="0">
                <a:solidFill>
                  <a:srgbClr val="FFC000"/>
                </a:solidFill>
              </a:rPr>
              <a:t>Κεφ. 10</a:t>
            </a:r>
            <a:r>
              <a:rPr lang="en-US" sz="4000" dirty="0">
                <a:solidFill>
                  <a:srgbClr val="FFC000"/>
                </a:solidFill>
              </a:rPr>
              <a:t>: </a:t>
            </a:r>
            <a:r>
              <a:rPr lang="el-GR" sz="4000" dirty="0">
                <a:solidFill>
                  <a:srgbClr val="FFC000"/>
                </a:solidFill>
              </a:rPr>
              <a:t>Ετερότητα, Διαπολιτισμικές και </a:t>
            </a:r>
            <a:r>
              <a:rPr lang="el-GR" sz="4000" dirty="0" err="1">
                <a:solidFill>
                  <a:srgbClr val="FFC000"/>
                </a:solidFill>
              </a:rPr>
              <a:t>Διακοινωνιακές</a:t>
            </a:r>
            <a:r>
              <a:rPr lang="el-GR" sz="4000" dirty="0">
                <a:solidFill>
                  <a:srgbClr val="FFC000"/>
                </a:solidFill>
              </a:rPr>
              <a:t> Σχέσεις</a:t>
            </a:r>
          </a:p>
        </p:txBody>
      </p:sp>
      <p:sp>
        <p:nvSpPr>
          <p:cNvPr id="3" name="Υπότιτλος 2">
            <a:extLst>
              <a:ext uri="{FF2B5EF4-FFF2-40B4-BE49-F238E27FC236}">
                <a16:creationId xmlns:a16="http://schemas.microsoft.com/office/drawing/2014/main" id="{CA74BE09-8DC1-4AB1-A8D9-E52F65B9C3C6}"/>
              </a:ext>
            </a:extLst>
          </p:cNvPr>
          <p:cNvSpPr>
            <a:spLocks noGrp="1"/>
          </p:cNvSpPr>
          <p:nvPr>
            <p:ph type="subTitle" idx="1"/>
          </p:nvPr>
        </p:nvSpPr>
        <p:spPr>
          <a:xfrm>
            <a:off x="7538762" y="6215298"/>
            <a:ext cx="4653238" cy="496957"/>
          </a:xfrm>
        </p:spPr>
        <p:txBody>
          <a:bodyPr>
            <a:normAutofit/>
          </a:bodyPr>
          <a:lstStyle/>
          <a:p>
            <a:pPr lvl="0" algn="r">
              <a:buClr>
                <a:srgbClr val="1E5155">
                  <a:lumMod val="40000"/>
                  <a:lumOff val="60000"/>
                </a:srgbClr>
              </a:buClr>
            </a:pPr>
            <a:r>
              <a:rPr lang="el-GR" sz="1800" b="1" cap="none" dirty="0">
                <a:solidFill>
                  <a:srgbClr val="FFC000"/>
                </a:solidFill>
              </a:rPr>
              <a:t>Ν. Μιμιλίδου, συντονίστρια κλ. ΠΕ78</a:t>
            </a:r>
            <a:endParaRPr lang="el-GR" sz="2100" b="1" cap="none" dirty="0">
              <a:solidFill>
                <a:srgbClr val="FFC000"/>
              </a:solidFill>
            </a:endParaRPr>
          </a:p>
        </p:txBody>
      </p:sp>
      <p:pic>
        <p:nvPicPr>
          <p:cNvPr id="4" name="Εικόνα 3">
            <a:extLst>
              <a:ext uri="{FF2B5EF4-FFF2-40B4-BE49-F238E27FC236}">
                <a16:creationId xmlns:a16="http://schemas.microsoft.com/office/drawing/2014/main" id="{173294E1-D7A5-410F-8460-C77D978D49B2}"/>
              </a:ext>
            </a:extLst>
          </p:cNvPr>
          <p:cNvPicPr>
            <a:picLocks noChangeAspect="1"/>
          </p:cNvPicPr>
          <p:nvPr/>
        </p:nvPicPr>
        <p:blipFill>
          <a:blip r:embed="rId2"/>
          <a:stretch>
            <a:fillRect/>
          </a:stretch>
        </p:blipFill>
        <p:spPr>
          <a:xfrm>
            <a:off x="531813" y="2398222"/>
            <a:ext cx="6275043" cy="3927054"/>
          </a:xfrm>
          <a:prstGeom prst="rect">
            <a:avLst/>
          </a:prstGeom>
        </p:spPr>
      </p:pic>
      <p:sp>
        <p:nvSpPr>
          <p:cNvPr id="5" name="Ορθογώνιο 4">
            <a:extLst>
              <a:ext uri="{FF2B5EF4-FFF2-40B4-BE49-F238E27FC236}">
                <a16:creationId xmlns:a16="http://schemas.microsoft.com/office/drawing/2014/main" id="{EE9ADD39-A18C-4119-9C9D-AB4555EEC395}"/>
              </a:ext>
            </a:extLst>
          </p:cNvPr>
          <p:cNvSpPr/>
          <p:nvPr/>
        </p:nvSpPr>
        <p:spPr>
          <a:xfrm>
            <a:off x="710856" y="6325276"/>
            <a:ext cx="6096000" cy="276999"/>
          </a:xfrm>
          <a:prstGeom prst="rect">
            <a:avLst/>
          </a:prstGeom>
        </p:spPr>
        <p:txBody>
          <a:bodyPr>
            <a:spAutoFit/>
          </a:bodyPr>
          <a:lstStyle/>
          <a:p>
            <a:r>
              <a:rPr lang="en-US" sz="1200" b="1" i="1" dirty="0">
                <a:solidFill>
                  <a:srgbClr val="00B050"/>
                </a:solidFill>
                <a:latin typeface="Proxima Nova"/>
              </a:rPr>
              <a:t>Gauguin, Paul (1848-1903) - 1892 We Shall Not Go To Market Today</a:t>
            </a:r>
            <a:endParaRPr lang="el-GR" sz="1200" i="1" dirty="0">
              <a:solidFill>
                <a:srgbClr val="00B050"/>
              </a:solidFill>
            </a:endParaRPr>
          </a:p>
        </p:txBody>
      </p:sp>
    </p:spTree>
    <p:extLst>
      <p:ext uri="{BB962C8B-B14F-4D97-AF65-F5344CB8AC3E}">
        <p14:creationId xmlns:p14="http://schemas.microsoft.com/office/powerpoint/2010/main" val="2884764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187633-DD02-417E-997E-BD51DF15CFD3}"/>
              </a:ext>
            </a:extLst>
          </p:cNvPr>
          <p:cNvSpPr>
            <a:spLocks noGrp="1"/>
          </p:cNvSpPr>
          <p:nvPr>
            <p:ph type="title"/>
          </p:nvPr>
        </p:nvSpPr>
        <p:spPr/>
        <p:txBody>
          <a:bodyPr/>
          <a:lstStyle/>
          <a:p>
            <a:r>
              <a:rPr lang="el-GR" sz="3200" b="1" baseline="30000" dirty="0"/>
              <a:t>4η</a:t>
            </a:r>
            <a:r>
              <a:rPr lang="el-GR" sz="3200" b="1" dirty="0"/>
              <a:t> ενότητα</a:t>
            </a:r>
            <a:r>
              <a:rPr lang="en-US" sz="3200" b="1" dirty="0"/>
              <a:t>:</a:t>
            </a:r>
            <a:r>
              <a:rPr lang="el-GR" sz="3200" b="1" dirty="0"/>
              <a:t> προκατάληψη και ρατσισμός</a:t>
            </a:r>
            <a:br>
              <a:rPr lang="el-GR" sz="4400" b="1" dirty="0"/>
            </a:br>
            <a:br>
              <a:rPr lang="el-GR" sz="4400" b="1" dirty="0"/>
            </a:br>
            <a:endParaRPr lang="el-GR" dirty="0"/>
          </a:p>
        </p:txBody>
      </p:sp>
      <p:sp>
        <p:nvSpPr>
          <p:cNvPr id="3" name="Θέση περιεχομένου 2">
            <a:extLst>
              <a:ext uri="{FF2B5EF4-FFF2-40B4-BE49-F238E27FC236}">
                <a16:creationId xmlns:a16="http://schemas.microsoft.com/office/drawing/2014/main" id="{9FD460C3-8360-43F8-9F6F-746CAF5C680A}"/>
              </a:ext>
            </a:extLst>
          </p:cNvPr>
          <p:cNvSpPr>
            <a:spLocks noGrp="1"/>
          </p:cNvSpPr>
          <p:nvPr>
            <p:ph idx="1"/>
          </p:nvPr>
        </p:nvSpPr>
        <p:spPr>
          <a:xfrm>
            <a:off x="646111" y="1351722"/>
            <a:ext cx="10512218" cy="5331856"/>
          </a:xfrm>
        </p:spPr>
        <p:txBody>
          <a:bodyPr>
            <a:normAutofit fontScale="92500"/>
          </a:bodyPr>
          <a:lstStyle/>
          <a:p>
            <a:pPr algn="just"/>
            <a:r>
              <a:rPr lang="el-GR" dirty="0"/>
              <a:t>Στόχος είναι να εξοικειωθούν οι μαθητές με τις έννοιες </a:t>
            </a:r>
            <a:r>
              <a:rPr lang="el-GR" b="1" dirty="0"/>
              <a:t>των στερεοτύπων, της προκατάληψης, του ρατσισμού, του σοβινισμού και του εθνικισμού</a:t>
            </a:r>
          </a:p>
          <a:p>
            <a:pPr algn="just"/>
            <a:r>
              <a:rPr lang="el-GR" dirty="0"/>
              <a:t>Μπορούν οι άνθρωποι σε μια πολυπολιτισμική κοινωνία να αναπτύξουν </a:t>
            </a:r>
            <a:r>
              <a:rPr lang="el-GR" b="1" dirty="0"/>
              <a:t>σχέσεις ισότιμης συνεργασίας</a:t>
            </a:r>
            <a:r>
              <a:rPr lang="el-GR" dirty="0"/>
              <a:t>? Για να απαντηθεί το ερώτημα είναι χρήσιμο να προσδιοριστούν οι έννοιες των στερεοτύπων και της προκατάληψης</a:t>
            </a:r>
          </a:p>
          <a:p>
            <a:pPr algn="just"/>
            <a:r>
              <a:rPr lang="el-GR" dirty="0"/>
              <a:t>Τι είναι </a:t>
            </a:r>
            <a:r>
              <a:rPr lang="el-GR" b="1" dirty="0"/>
              <a:t>προκατάληψη(στάση*) </a:t>
            </a:r>
            <a:r>
              <a:rPr lang="el-GR" dirty="0"/>
              <a:t>και πώς σχετίζεται με τα </a:t>
            </a:r>
            <a:r>
              <a:rPr lang="el-GR" b="1" dirty="0"/>
              <a:t>στερεότυπα(ιδέες)</a:t>
            </a:r>
            <a:r>
              <a:rPr lang="el-GR" dirty="0"/>
              <a:t>?.</a:t>
            </a:r>
            <a:r>
              <a:rPr lang="el-GR" b="1" dirty="0"/>
              <a:t>Ο ρόλος της κοινωνικοποίησης στην παραγωγή/αφομοίωση/αναπαραγωγή στερεοτύπων</a:t>
            </a:r>
          </a:p>
          <a:p>
            <a:pPr algn="just"/>
            <a:r>
              <a:rPr lang="el-GR" dirty="0"/>
              <a:t> Πώς ορίζεται ο </a:t>
            </a:r>
            <a:r>
              <a:rPr lang="el-GR" b="1" dirty="0"/>
              <a:t>ρατσισμός </a:t>
            </a:r>
            <a:r>
              <a:rPr lang="el-GR" dirty="0"/>
              <a:t>και πώς διευρύνεται εννοιολογικά  με την έννοια του </a:t>
            </a:r>
            <a:r>
              <a:rPr lang="el-GR" b="1" dirty="0"/>
              <a:t>κοινωνικού ρατσισμού?</a:t>
            </a:r>
          </a:p>
          <a:p>
            <a:pPr algn="just"/>
            <a:r>
              <a:rPr lang="el-GR" dirty="0"/>
              <a:t>Δεν υπάρχει καμιά επιστημονική απόδειξη που να συνδέει τις </a:t>
            </a:r>
            <a:r>
              <a:rPr lang="el-GR" b="1" dirty="0"/>
              <a:t>«φυλές» </a:t>
            </a:r>
            <a:r>
              <a:rPr lang="el-GR" dirty="0"/>
              <a:t>με την </a:t>
            </a:r>
            <a:r>
              <a:rPr lang="el-GR" b="1" dirty="0"/>
              <a:t>ανωτερότητα ή την κατωτερότητα</a:t>
            </a:r>
            <a:r>
              <a:rPr lang="el-GR" dirty="0"/>
              <a:t>.</a:t>
            </a:r>
          </a:p>
          <a:p>
            <a:pPr algn="just"/>
            <a:r>
              <a:rPr lang="el-GR" dirty="0"/>
              <a:t>ορισμοί </a:t>
            </a:r>
            <a:r>
              <a:rPr lang="el-GR" b="1" dirty="0"/>
              <a:t>σοβινισμού</a:t>
            </a:r>
            <a:r>
              <a:rPr lang="el-GR" dirty="0"/>
              <a:t> και </a:t>
            </a:r>
            <a:r>
              <a:rPr lang="el-GR" b="1" dirty="0"/>
              <a:t>εθνικισμού σε σχέση με τον πατριωτισμό </a:t>
            </a:r>
          </a:p>
          <a:p>
            <a:r>
              <a:rPr lang="el-GR" b="1" dirty="0">
                <a:solidFill>
                  <a:srgbClr val="FFC000"/>
                </a:solidFill>
              </a:rPr>
              <a:t>λέξεις-κλειδιά:</a:t>
            </a:r>
            <a:r>
              <a:rPr lang="el-GR" dirty="0"/>
              <a:t> </a:t>
            </a:r>
            <a:r>
              <a:rPr lang="el-GR" b="1" dirty="0"/>
              <a:t>στερεότυπα, προκατάληψη, ρατσισμός, κοινωνικός ρατσισμός, σοβινισμός, εθνικισμός.</a:t>
            </a:r>
          </a:p>
          <a:p>
            <a:r>
              <a:rPr lang="el-GR" b="1" dirty="0">
                <a:solidFill>
                  <a:srgbClr val="FFC000"/>
                </a:solidFill>
              </a:rPr>
              <a:t>*στάση</a:t>
            </a:r>
            <a:r>
              <a:rPr lang="en-US" b="1" dirty="0">
                <a:solidFill>
                  <a:srgbClr val="FFC000"/>
                </a:solidFill>
              </a:rPr>
              <a:t>:</a:t>
            </a:r>
            <a:r>
              <a:rPr lang="el-GR" b="1" dirty="0">
                <a:solidFill>
                  <a:srgbClr val="FFC000"/>
                </a:solidFill>
              </a:rPr>
              <a:t> </a:t>
            </a:r>
            <a:r>
              <a:rPr lang="el-GR" b="1" dirty="0">
                <a:solidFill>
                  <a:srgbClr val="00B0F0"/>
                </a:solidFill>
              </a:rPr>
              <a:t>προδιάθεση για συμπεριφορά</a:t>
            </a:r>
          </a:p>
          <a:p>
            <a:endParaRPr lang="el-GR" dirty="0"/>
          </a:p>
        </p:txBody>
      </p:sp>
    </p:spTree>
    <p:extLst>
      <p:ext uri="{BB962C8B-B14F-4D97-AF65-F5344CB8AC3E}">
        <p14:creationId xmlns:p14="http://schemas.microsoft.com/office/powerpoint/2010/main" val="3950491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187633-DD02-417E-997E-BD51DF15CFD3}"/>
              </a:ext>
            </a:extLst>
          </p:cNvPr>
          <p:cNvSpPr>
            <a:spLocks noGrp="1"/>
          </p:cNvSpPr>
          <p:nvPr>
            <p:ph type="title"/>
          </p:nvPr>
        </p:nvSpPr>
        <p:spPr>
          <a:xfrm>
            <a:off x="1103312" y="420328"/>
            <a:ext cx="9404723" cy="1400530"/>
          </a:xfrm>
        </p:spPr>
        <p:txBody>
          <a:bodyPr/>
          <a:lstStyle/>
          <a:p>
            <a:r>
              <a:rPr lang="el-GR" sz="3200" b="1" baseline="30000" dirty="0"/>
              <a:t>4β</a:t>
            </a:r>
            <a:r>
              <a:rPr lang="el-GR" sz="3200" b="1" dirty="0"/>
              <a:t> Τα αίτια και οι συνέπειες της προκατάληψης και του ρατσισμού</a:t>
            </a:r>
            <a:br>
              <a:rPr lang="el-GR" sz="4400" b="1" dirty="0"/>
            </a:br>
            <a:endParaRPr lang="el-GR" dirty="0"/>
          </a:p>
        </p:txBody>
      </p:sp>
      <p:sp>
        <p:nvSpPr>
          <p:cNvPr id="3" name="Θέση περιεχομένου 2">
            <a:extLst>
              <a:ext uri="{FF2B5EF4-FFF2-40B4-BE49-F238E27FC236}">
                <a16:creationId xmlns:a16="http://schemas.microsoft.com/office/drawing/2014/main" id="{9FD460C3-8360-43F8-9F6F-746CAF5C680A}"/>
              </a:ext>
            </a:extLst>
          </p:cNvPr>
          <p:cNvSpPr>
            <a:spLocks noGrp="1"/>
          </p:cNvSpPr>
          <p:nvPr>
            <p:ph idx="1"/>
          </p:nvPr>
        </p:nvSpPr>
        <p:spPr>
          <a:xfrm>
            <a:off x="861391" y="1524000"/>
            <a:ext cx="10482469" cy="4913672"/>
          </a:xfrm>
        </p:spPr>
        <p:txBody>
          <a:bodyPr>
            <a:normAutofit/>
          </a:bodyPr>
          <a:lstStyle/>
          <a:p>
            <a:pPr marL="0" indent="0">
              <a:buNone/>
            </a:pPr>
            <a:r>
              <a:rPr lang="el-GR" b="1" dirty="0"/>
              <a:t>αίτια και τις επιπτώσεις των ψυχοκοινωνικών φαινομένων της προ- κατάληψης και του ρατσισμού. </a:t>
            </a:r>
          </a:p>
          <a:p>
            <a:r>
              <a:rPr lang="el-GR" dirty="0"/>
              <a:t>κοινωνικά, </a:t>
            </a:r>
            <a:r>
              <a:rPr lang="el-GR" dirty="0" err="1"/>
              <a:t>οικονομικο</a:t>
            </a:r>
            <a:r>
              <a:rPr lang="el-GR" dirty="0"/>
              <a:t>-πολιτικά και ψυχοδυναμικά αίτια</a:t>
            </a:r>
          </a:p>
          <a:p>
            <a:r>
              <a:rPr lang="el-GR" dirty="0"/>
              <a:t>συνέπειες της προκατάληψης και του ρατσισμού όπως η διάκριση και η περιθωριοποίηση που οδηγούν σε συγκρούσεις και εκδηλώσεις βίας.</a:t>
            </a:r>
          </a:p>
          <a:p>
            <a:pPr marL="0" indent="0">
              <a:buNone/>
            </a:pPr>
            <a:r>
              <a:rPr lang="el-GR" b="1" dirty="0">
                <a:solidFill>
                  <a:srgbClr val="FFC000"/>
                </a:solidFill>
              </a:rPr>
              <a:t>Λέξεις-κλειδιά: </a:t>
            </a:r>
          </a:p>
          <a:p>
            <a:pPr>
              <a:buFont typeface="Courier New" panose="02070309020205020404" pitchFamily="49" charset="0"/>
              <a:buChar char="o"/>
            </a:pPr>
            <a:r>
              <a:rPr lang="el-GR" b="1" dirty="0"/>
              <a:t>κοινωνικά αίτια προκατάληψης, </a:t>
            </a:r>
          </a:p>
          <a:p>
            <a:pPr>
              <a:buFont typeface="Courier New" panose="02070309020205020404" pitchFamily="49" charset="0"/>
              <a:buChar char="o"/>
            </a:pPr>
            <a:r>
              <a:rPr lang="el-GR" b="1" dirty="0" err="1"/>
              <a:t>οικονομικο</a:t>
            </a:r>
            <a:r>
              <a:rPr lang="el-GR" b="1" dirty="0"/>
              <a:t>-πολιτικά αίτια,</a:t>
            </a:r>
          </a:p>
          <a:p>
            <a:pPr>
              <a:buFont typeface="Courier New" panose="02070309020205020404" pitchFamily="49" charset="0"/>
              <a:buChar char="o"/>
            </a:pPr>
            <a:r>
              <a:rPr lang="el-GR" b="1" dirty="0"/>
              <a:t>ψυχοδυναμικά αίτια, </a:t>
            </a:r>
          </a:p>
          <a:p>
            <a:pPr>
              <a:buFont typeface="Courier New" panose="02070309020205020404" pitchFamily="49" charset="0"/>
              <a:buChar char="o"/>
            </a:pPr>
            <a:r>
              <a:rPr lang="el-GR" b="1" dirty="0"/>
              <a:t>δυσμενής διάκριση,</a:t>
            </a:r>
          </a:p>
          <a:p>
            <a:pPr>
              <a:buFont typeface="Courier New" panose="02070309020205020404" pitchFamily="49" charset="0"/>
              <a:buChar char="o"/>
            </a:pPr>
            <a:r>
              <a:rPr lang="el-GR" b="1" dirty="0"/>
              <a:t>περιθωριοποίηση,</a:t>
            </a:r>
          </a:p>
          <a:p>
            <a:pPr>
              <a:buFont typeface="Courier New" panose="02070309020205020404" pitchFamily="49" charset="0"/>
              <a:buChar char="o"/>
            </a:pPr>
            <a:r>
              <a:rPr lang="el-GR" b="1" dirty="0"/>
              <a:t>βίαιες συγκρούσεις. </a:t>
            </a:r>
          </a:p>
          <a:p>
            <a:pPr marL="0" indent="0">
              <a:buNone/>
            </a:pPr>
            <a:endParaRPr lang="el-GR" dirty="0"/>
          </a:p>
          <a:p>
            <a:endParaRPr lang="el-GR" dirty="0"/>
          </a:p>
        </p:txBody>
      </p:sp>
      <p:pic>
        <p:nvPicPr>
          <p:cNvPr id="4" name="Picture 2" descr="C:\Users\user\Desktop\images.jpg">
            <a:extLst>
              <a:ext uri="{FF2B5EF4-FFF2-40B4-BE49-F238E27FC236}">
                <a16:creationId xmlns:a16="http://schemas.microsoft.com/office/drawing/2014/main" id="{1357029F-8B9E-48EC-A78D-6E61E5F50CBA}"/>
              </a:ext>
            </a:extLst>
          </p:cNvPr>
          <p:cNvPicPr>
            <a:picLocks noChangeAspect="1" noChangeArrowheads="1"/>
          </p:cNvPicPr>
          <p:nvPr/>
        </p:nvPicPr>
        <p:blipFill>
          <a:blip r:embed="rId2" cstate="print"/>
          <a:srcRect/>
          <a:stretch>
            <a:fillRect/>
          </a:stretch>
        </p:blipFill>
        <p:spPr bwMode="auto">
          <a:xfrm>
            <a:off x="7004511" y="3690522"/>
            <a:ext cx="4210349" cy="2928938"/>
          </a:xfrm>
          <a:prstGeom prst="rect">
            <a:avLst/>
          </a:prstGeom>
          <a:noFill/>
          <a:ln w="9525">
            <a:noFill/>
            <a:miter lim="800000"/>
            <a:headEnd/>
            <a:tailEnd/>
          </a:ln>
        </p:spPr>
      </p:pic>
    </p:spTree>
    <p:extLst>
      <p:ext uri="{BB962C8B-B14F-4D97-AF65-F5344CB8AC3E}">
        <p14:creationId xmlns:p14="http://schemas.microsoft.com/office/powerpoint/2010/main" val="2048437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187633-DD02-417E-997E-BD51DF15CFD3}"/>
              </a:ext>
            </a:extLst>
          </p:cNvPr>
          <p:cNvSpPr>
            <a:spLocks noGrp="1"/>
          </p:cNvSpPr>
          <p:nvPr>
            <p:ph type="title"/>
          </p:nvPr>
        </p:nvSpPr>
        <p:spPr>
          <a:xfrm>
            <a:off x="645130" y="465970"/>
            <a:ext cx="9404723" cy="1400530"/>
          </a:xfrm>
        </p:spPr>
        <p:txBody>
          <a:bodyPr/>
          <a:lstStyle/>
          <a:p>
            <a:r>
              <a:rPr lang="el-GR" sz="3200" b="1" baseline="30000" dirty="0"/>
              <a:t>5η</a:t>
            </a:r>
            <a:r>
              <a:rPr lang="el-GR" sz="3200" b="1" dirty="0"/>
              <a:t> ενότητα</a:t>
            </a:r>
            <a:r>
              <a:rPr lang="en-US" sz="3200" b="1" dirty="0"/>
              <a:t>:</a:t>
            </a:r>
            <a:r>
              <a:rPr lang="el-GR" sz="3200" b="1" dirty="0"/>
              <a:t> Πόλεμος, τρομοκρατία: μορφές, αίτια και συνέπειες</a:t>
            </a:r>
            <a:endParaRPr lang="el-GR" sz="3200" dirty="0"/>
          </a:p>
        </p:txBody>
      </p:sp>
      <p:sp>
        <p:nvSpPr>
          <p:cNvPr id="3" name="Θέση περιεχομένου 2">
            <a:extLst>
              <a:ext uri="{FF2B5EF4-FFF2-40B4-BE49-F238E27FC236}">
                <a16:creationId xmlns:a16="http://schemas.microsoft.com/office/drawing/2014/main" id="{9FD460C3-8360-43F8-9F6F-746CAF5C680A}"/>
              </a:ext>
            </a:extLst>
          </p:cNvPr>
          <p:cNvSpPr>
            <a:spLocks noGrp="1"/>
          </p:cNvSpPr>
          <p:nvPr>
            <p:ph idx="1"/>
          </p:nvPr>
        </p:nvSpPr>
        <p:spPr>
          <a:xfrm>
            <a:off x="645130" y="1749287"/>
            <a:ext cx="10579461" cy="5241235"/>
          </a:xfrm>
        </p:spPr>
        <p:txBody>
          <a:bodyPr>
            <a:normAutofit fontScale="92500" lnSpcReduction="10000"/>
          </a:bodyPr>
          <a:lstStyle/>
          <a:p>
            <a:pPr algn="just"/>
            <a:r>
              <a:rPr lang="el-GR" dirty="0"/>
              <a:t>Στόχος της ενότητας είναι να ερευνήσουν οι μαθητές τα </a:t>
            </a:r>
            <a:r>
              <a:rPr lang="el-GR" b="1" dirty="0"/>
              <a:t>αίτια και τις συνέπειες του πολέμου και της τρομοκρατίας</a:t>
            </a:r>
          </a:p>
          <a:p>
            <a:pPr algn="just"/>
            <a:r>
              <a:rPr lang="el-GR" dirty="0"/>
              <a:t>Διάκριση των πολέμων σε </a:t>
            </a:r>
            <a:r>
              <a:rPr lang="el-GR" b="1" dirty="0"/>
              <a:t>βίαιες συγκρούσεις  μεταξύ  κρατών  </a:t>
            </a:r>
            <a:r>
              <a:rPr lang="el-GR" dirty="0"/>
              <a:t>(κατακτητικοί  πόλεμοι,  εθνικοαπελευθερωτικοί πόλεμοι, θρησκευτικοί πόλεμοι) και σε </a:t>
            </a:r>
            <a:r>
              <a:rPr lang="el-GR" b="1" dirty="0"/>
              <a:t>βίαιες συγκρούσεις εντός των συνόρων των κρατών</a:t>
            </a:r>
            <a:r>
              <a:rPr lang="el-GR" dirty="0"/>
              <a:t> (επανάσταση, εμφύλιοι πόλεμοι) καθώς και στις θεωρητικές προσεγγίσεις για τα </a:t>
            </a:r>
            <a:r>
              <a:rPr lang="el-GR" b="1" dirty="0"/>
              <a:t>αίτια των πολέμων.</a:t>
            </a:r>
          </a:p>
          <a:p>
            <a:pPr algn="just"/>
            <a:r>
              <a:rPr lang="el-GR" dirty="0"/>
              <a:t>Οι σημαντικότερες συνέπειες εντοπίζονται στο επίπεδο της </a:t>
            </a:r>
            <a:r>
              <a:rPr lang="el-GR" b="1" dirty="0"/>
              <a:t>απώλειας της ζωής </a:t>
            </a:r>
            <a:r>
              <a:rPr lang="el-GR" dirty="0"/>
              <a:t>των ανθρώπων,  στην </a:t>
            </a:r>
            <a:r>
              <a:rPr lang="el-GR" b="1" dirty="0"/>
              <a:t>εμφάνιση  αστέγων και προσφύγων</a:t>
            </a:r>
            <a:r>
              <a:rPr lang="el-GR" dirty="0"/>
              <a:t>,  </a:t>
            </a:r>
            <a:r>
              <a:rPr lang="el-GR" b="1" dirty="0"/>
              <a:t>στις τραυματικές εμπειρίες </a:t>
            </a:r>
            <a:r>
              <a:rPr lang="el-GR" dirty="0"/>
              <a:t>αμάχων και στρατιωτών και στην </a:t>
            </a:r>
            <a:r>
              <a:rPr lang="el-GR" b="1" dirty="0"/>
              <a:t>καταστροφή των πλουτοπαραγωγικών πηγών</a:t>
            </a:r>
            <a:r>
              <a:rPr lang="el-GR" dirty="0"/>
              <a:t> των χωρών (παραδείγματα από τη διεθνή επικαιρότητα)</a:t>
            </a:r>
          </a:p>
          <a:p>
            <a:pPr algn="just"/>
            <a:r>
              <a:rPr lang="el-GR" dirty="0"/>
              <a:t>Η έννοια της </a:t>
            </a:r>
            <a:r>
              <a:rPr lang="el-GR" b="1" dirty="0"/>
              <a:t>τρομοκρατίας (</a:t>
            </a:r>
            <a:r>
              <a:rPr lang="el-GR" dirty="0"/>
              <a:t>παράνομης έκφρασης βίας σε ατομικό και σε συλλογικό επίπεδο), συνδέεται πολλές φορές με </a:t>
            </a:r>
            <a:r>
              <a:rPr lang="el-GR" b="1" dirty="0"/>
              <a:t>εθνικιστικούς, φυλετικούς  και θρησκευτικούς  </a:t>
            </a:r>
            <a:r>
              <a:rPr lang="el-GR" dirty="0"/>
              <a:t>παράγοντες,  υπάρχει όμως και η άποψη ότι η εμφάνιση της τρομοκρατίας έχει τις ρίζες της σε </a:t>
            </a:r>
            <a:r>
              <a:rPr lang="el-GR" b="1" dirty="0"/>
              <a:t>πολιτικούς παράγοντες</a:t>
            </a:r>
            <a:r>
              <a:rPr lang="el-GR" dirty="0"/>
              <a:t>. Οι συνέπειες της τρομοκρατίας είναι οδυνηρές για τους ανθρώπους και δεν οδηγούν στην υπεράσπιση των ατομικών ελευθεριών αλλά στον περιορισμό τους.</a:t>
            </a:r>
          </a:p>
          <a:p>
            <a:r>
              <a:rPr lang="el-GR" b="1" dirty="0">
                <a:solidFill>
                  <a:srgbClr val="FFC000"/>
                </a:solidFill>
              </a:rPr>
              <a:t>λέξεις-κλειδιά</a:t>
            </a:r>
            <a:r>
              <a:rPr lang="el-GR" dirty="0"/>
              <a:t>: </a:t>
            </a:r>
            <a:r>
              <a:rPr lang="el-GR" b="1" dirty="0"/>
              <a:t>πόλεμος, τρομοκρατία.</a:t>
            </a:r>
          </a:p>
          <a:p>
            <a:endParaRPr lang="el-GR" dirty="0"/>
          </a:p>
        </p:txBody>
      </p:sp>
    </p:spTree>
    <p:extLst>
      <p:ext uri="{BB962C8B-B14F-4D97-AF65-F5344CB8AC3E}">
        <p14:creationId xmlns:p14="http://schemas.microsoft.com/office/powerpoint/2010/main" val="1853478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187633-DD02-417E-997E-BD51DF15CFD3}"/>
              </a:ext>
            </a:extLst>
          </p:cNvPr>
          <p:cNvSpPr>
            <a:spLocks noGrp="1"/>
          </p:cNvSpPr>
          <p:nvPr>
            <p:ph type="title"/>
          </p:nvPr>
        </p:nvSpPr>
        <p:spPr>
          <a:xfrm>
            <a:off x="645130" y="492474"/>
            <a:ext cx="9404723" cy="1400530"/>
          </a:xfrm>
        </p:spPr>
        <p:txBody>
          <a:bodyPr/>
          <a:lstStyle/>
          <a:p>
            <a:r>
              <a:rPr lang="el-GR" sz="3200" b="1" baseline="30000" dirty="0"/>
              <a:t>6η</a:t>
            </a:r>
            <a:r>
              <a:rPr lang="el-GR" sz="3200" b="1" dirty="0"/>
              <a:t> ενότητα</a:t>
            </a:r>
            <a:r>
              <a:rPr lang="en-US" sz="3200" b="1" dirty="0"/>
              <a:t>:</a:t>
            </a:r>
            <a:r>
              <a:rPr lang="el-GR" sz="3200" b="1" dirty="0"/>
              <a:t>Αντιμετώπιση της προκατάληψης και της οργανωμένης βίας</a:t>
            </a:r>
            <a:br>
              <a:rPr lang="el-GR" sz="3200" b="1" dirty="0"/>
            </a:br>
            <a:endParaRPr lang="el-GR" sz="3200" dirty="0"/>
          </a:p>
        </p:txBody>
      </p:sp>
      <p:sp>
        <p:nvSpPr>
          <p:cNvPr id="3" name="Θέση περιεχομένου 2">
            <a:extLst>
              <a:ext uri="{FF2B5EF4-FFF2-40B4-BE49-F238E27FC236}">
                <a16:creationId xmlns:a16="http://schemas.microsoft.com/office/drawing/2014/main" id="{9FD460C3-8360-43F8-9F6F-746CAF5C680A}"/>
              </a:ext>
            </a:extLst>
          </p:cNvPr>
          <p:cNvSpPr>
            <a:spLocks noGrp="1"/>
          </p:cNvSpPr>
          <p:nvPr>
            <p:ph idx="1"/>
          </p:nvPr>
        </p:nvSpPr>
        <p:spPr>
          <a:xfrm>
            <a:off x="742122" y="1893004"/>
            <a:ext cx="9965635" cy="4574057"/>
          </a:xfrm>
        </p:spPr>
        <p:txBody>
          <a:bodyPr>
            <a:normAutofit fontScale="92500"/>
          </a:bodyPr>
          <a:lstStyle/>
          <a:p>
            <a:pPr algn="just"/>
            <a:r>
              <a:rPr lang="el-GR" dirty="0"/>
              <a:t>Στόχος είναι να προβληματιστούν  οι μαθητές για τους </a:t>
            </a:r>
            <a:r>
              <a:rPr lang="el-GR" b="1" dirty="0"/>
              <a:t>τρόπους αντιμετώπισης της προκατάληψης και της οργανωμένης βίας </a:t>
            </a:r>
            <a:r>
              <a:rPr lang="el-GR" dirty="0"/>
              <a:t>και να συνειδητοποιήσουν τον ενεργητικό ρόλο που μπορεί να έχει στην αντιμετώπιση των φαινομένων </a:t>
            </a:r>
            <a:r>
              <a:rPr lang="el-GR" b="1" dirty="0"/>
              <a:t>το άτομο</a:t>
            </a:r>
            <a:r>
              <a:rPr lang="el-GR" dirty="0"/>
              <a:t>, παράλληλα με το ρόλο των </a:t>
            </a:r>
            <a:r>
              <a:rPr lang="el-GR" b="1" dirty="0"/>
              <a:t>κοινωνικών φορέων</a:t>
            </a:r>
            <a:r>
              <a:rPr lang="el-GR" dirty="0"/>
              <a:t>.</a:t>
            </a:r>
          </a:p>
          <a:p>
            <a:pPr algn="just"/>
            <a:r>
              <a:rPr lang="el-GR" dirty="0"/>
              <a:t>Επίπεδα στα οποία μπορεί να πραγματοποιηθεί  η αντιμετώπιση  των προκαταλήψεων  και της οργανωμένης βίας:</a:t>
            </a:r>
          </a:p>
          <a:p>
            <a:pPr lvl="1" algn="just">
              <a:buFont typeface="Courier New" panose="02070309020205020404" pitchFamily="49" charset="0"/>
              <a:buChar char="o"/>
            </a:pPr>
            <a:r>
              <a:rPr lang="el-GR" dirty="0"/>
              <a:t>σε επίπεδο </a:t>
            </a:r>
            <a:r>
              <a:rPr lang="el-GR" b="1" dirty="0"/>
              <a:t>ατομικό</a:t>
            </a:r>
            <a:r>
              <a:rPr lang="el-GR" dirty="0"/>
              <a:t> (αναγνώριση της ετερότητας),</a:t>
            </a:r>
          </a:p>
          <a:p>
            <a:pPr lvl="1" algn="just">
              <a:buFont typeface="Courier New" panose="02070309020205020404" pitchFamily="49" charset="0"/>
              <a:buChar char="o"/>
            </a:pPr>
            <a:r>
              <a:rPr lang="el-GR" dirty="0"/>
              <a:t>σε επίπεδο </a:t>
            </a:r>
            <a:r>
              <a:rPr lang="el-GR" b="1" dirty="0"/>
              <a:t>κοινωνικό</a:t>
            </a:r>
            <a:r>
              <a:rPr lang="el-GR" dirty="0"/>
              <a:t> (με παρεμβάσεις από την οικογένεια, τα Μ.Μ.Ε., το σχολείο, την κοινωνία των πολιτών, το κράτος),</a:t>
            </a:r>
          </a:p>
          <a:p>
            <a:pPr lvl="1" algn="just">
              <a:buFont typeface="Courier New" panose="02070309020205020404" pitchFamily="49" charset="0"/>
              <a:buChar char="o"/>
            </a:pPr>
            <a:r>
              <a:rPr lang="el-GR" dirty="0"/>
              <a:t>σε </a:t>
            </a:r>
            <a:r>
              <a:rPr lang="el-GR" b="1" dirty="0"/>
              <a:t>διεθνές</a:t>
            </a:r>
            <a:r>
              <a:rPr lang="el-GR" dirty="0"/>
              <a:t> επίπεδο (διεθνείς οργανισμοί, κινήματα ειρήνης)</a:t>
            </a:r>
          </a:p>
          <a:p>
            <a:pPr marL="57150" indent="0">
              <a:buNone/>
            </a:pPr>
            <a:endParaRPr lang="el-GR" b="1" dirty="0">
              <a:solidFill>
                <a:srgbClr val="FFC000"/>
              </a:solidFill>
            </a:endParaRPr>
          </a:p>
          <a:p>
            <a:pPr marL="57150" indent="0">
              <a:buNone/>
            </a:pPr>
            <a:r>
              <a:rPr lang="el-GR" b="1" dirty="0">
                <a:solidFill>
                  <a:srgbClr val="FFC000"/>
                </a:solidFill>
              </a:rPr>
              <a:t>Λέξεις-κλειδιά</a:t>
            </a:r>
            <a:r>
              <a:rPr lang="en-US" b="1" dirty="0">
                <a:solidFill>
                  <a:srgbClr val="FFC000"/>
                </a:solidFill>
              </a:rPr>
              <a:t>:</a:t>
            </a:r>
            <a:r>
              <a:rPr lang="el-GR" b="1" dirty="0">
                <a:solidFill>
                  <a:srgbClr val="FFC000"/>
                </a:solidFill>
              </a:rPr>
              <a:t> </a:t>
            </a:r>
            <a:r>
              <a:rPr lang="el-GR" b="1" dirty="0"/>
              <a:t>αντιμετώπιση προκαταλήψεων και οργανωμένης βίας, επίπεδα παρέμβασης (ατομικό, κοινωνικό, διεθνές)</a:t>
            </a:r>
          </a:p>
          <a:p>
            <a:endParaRPr lang="el-GR" dirty="0"/>
          </a:p>
        </p:txBody>
      </p:sp>
    </p:spTree>
    <p:extLst>
      <p:ext uri="{BB962C8B-B14F-4D97-AF65-F5344CB8AC3E}">
        <p14:creationId xmlns:p14="http://schemas.microsoft.com/office/powerpoint/2010/main" val="149215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EEF6049A-19A9-4E67-AF38-398D7858F597}"/>
              </a:ext>
            </a:extLst>
          </p:cNvPr>
          <p:cNvPicPr>
            <a:picLocks noChangeAspect="1"/>
          </p:cNvPicPr>
          <p:nvPr/>
        </p:nvPicPr>
        <p:blipFill>
          <a:blip r:embed="rId2"/>
          <a:stretch>
            <a:fillRect/>
          </a:stretch>
        </p:blipFill>
        <p:spPr>
          <a:xfrm>
            <a:off x="1639127" y="1309637"/>
            <a:ext cx="4456873" cy="4669105"/>
          </a:xfrm>
          <a:prstGeom prst="rect">
            <a:avLst/>
          </a:prstGeom>
        </p:spPr>
      </p:pic>
      <p:sp>
        <p:nvSpPr>
          <p:cNvPr id="7" name="Θέση κειμένου 6">
            <a:extLst>
              <a:ext uri="{FF2B5EF4-FFF2-40B4-BE49-F238E27FC236}">
                <a16:creationId xmlns:a16="http://schemas.microsoft.com/office/drawing/2014/main" id="{2FCD5B9B-8310-4EA5-A591-CD9A3BF85C69}"/>
              </a:ext>
            </a:extLst>
          </p:cNvPr>
          <p:cNvSpPr>
            <a:spLocks noGrp="1"/>
          </p:cNvSpPr>
          <p:nvPr>
            <p:ph type="body" sz="half" idx="2"/>
          </p:nvPr>
        </p:nvSpPr>
        <p:spPr>
          <a:xfrm>
            <a:off x="6599582" y="5537844"/>
            <a:ext cx="3659325" cy="440898"/>
          </a:xfrm>
        </p:spPr>
        <p:txBody>
          <a:bodyPr>
            <a:normAutofit/>
          </a:bodyPr>
          <a:lstStyle/>
          <a:p>
            <a:r>
              <a:rPr lang="el-GR" sz="1800" dirty="0"/>
              <a:t>Αλ. </a:t>
            </a:r>
            <a:r>
              <a:rPr lang="el-GR" sz="1800" dirty="0" err="1"/>
              <a:t>Ακριθάκης</a:t>
            </a:r>
            <a:r>
              <a:rPr lang="el-GR" sz="1800" dirty="0"/>
              <a:t>, </a:t>
            </a:r>
            <a:r>
              <a:rPr lang="el-GR" sz="1800" i="1" dirty="0"/>
              <a:t>«η βαλίτσα»</a:t>
            </a:r>
          </a:p>
        </p:txBody>
      </p:sp>
    </p:spTree>
    <p:extLst>
      <p:ext uri="{BB962C8B-B14F-4D97-AF65-F5344CB8AC3E}">
        <p14:creationId xmlns:p14="http://schemas.microsoft.com/office/powerpoint/2010/main" val="56392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70509D-0414-42DF-8365-4E1D77ED7895}"/>
              </a:ext>
            </a:extLst>
          </p:cNvPr>
          <p:cNvSpPr>
            <a:spLocks noGrp="1"/>
          </p:cNvSpPr>
          <p:nvPr>
            <p:ph type="title"/>
          </p:nvPr>
        </p:nvSpPr>
        <p:spPr/>
        <p:txBody>
          <a:bodyPr/>
          <a:lstStyle/>
          <a:p>
            <a:pPr algn="ctr"/>
            <a:r>
              <a:rPr lang="el-GR" sz="2400" dirty="0">
                <a:solidFill>
                  <a:srgbClr val="FFC000"/>
                </a:solidFill>
              </a:rPr>
              <a:t>ΕΝΔΕΙΚΤΙΚΟ ΚΡΙΤΗΡΙΟ ΑΞΙΟΛΟΓΗΣΗΣ</a:t>
            </a:r>
            <a:br>
              <a:rPr lang="el-GR" sz="2400" dirty="0">
                <a:solidFill>
                  <a:srgbClr val="FFC000"/>
                </a:solidFill>
              </a:rPr>
            </a:br>
            <a:r>
              <a:rPr lang="el-GR" sz="2400" dirty="0">
                <a:solidFill>
                  <a:srgbClr val="FFC000"/>
                </a:solidFill>
              </a:rPr>
              <a:t>κεφ. 9 </a:t>
            </a:r>
            <a:r>
              <a:rPr lang="el-GR" sz="2400" b="1" dirty="0">
                <a:solidFill>
                  <a:srgbClr val="FFC000"/>
                </a:solidFill>
              </a:rPr>
              <a:t>«Αποκλίνουσα συμπεριφορά</a:t>
            </a:r>
            <a:r>
              <a:rPr lang="en-US" sz="2400" b="1" dirty="0">
                <a:solidFill>
                  <a:srgbClr val="FFC000"/>
                </a:solidFill>
              </a:rPr>
              <a:t>:</a:t>
            </a:r>
            <a:r>
              <a:rPr lang="el-GR" sz="2400" b="1" dirty="0">
                <a:solidFill>
                  <a:srgbClr val="FFC000"/>
                </a:solidFill>
              </a:rPr>
              <a:t> παραβατικότητα και εγκληματικότητα»</a:t>
            </a:r>
          </a:p>
        </p:txBody>
      </p:sp>
      <p:sp>
        <p:nvSpPr>
          <p:cNvPr id="3" name="Θέση περιεχομένου 2">
            <a:extLst>
              <a:ext uri="{FF2B5EF4-FFF2-40B4-BE49-F238E27FC236}">
                <a16:creationId xmlns:a16="http://schemas.microsoft.com/office/drawing/2014/main" id="{1A2E7C6E-0E9B-4883-AF8B-860637139CDD}"/>
              </a:ext>
            </a:extLst>
          </p:cNvPr>
          <p:cNvSpPr>
            <a:spLocks noGrp="1"/>
          </p:cNvSpPr>
          <p:nvPr>
            <p:ph idx="1"/>
          </p:nvPr>
        </p:nvSpPr>
        <p:spPr>
          <a:xfrm>
            <a:off x="957538" y="2107096"/>
            <a:ext cx="9206879" cy="4917983"/>
          </a:xfrm>
        </p:spPr>
        <p:txBody>
          <a:bodyPr>
            <a:normAutofit fontScale="92500" lnSpcReduction="10000"/>
          </a:bodyPr>
          <a:lstStyle/>
          <a:p>
            <a:pPr marL="0" indent="0" algn="ctr">
              <a:buNone/>
            </a:pPr>
            <a:r>
              <a:rPr lang="el-GR" b="1" dirty="0">
                <a:solidFill>
                  <a:srgbClr val="FFC000"/>
                </a:solidFill>
              </a:rPr>
              <a:t>ΠΡΩΤΗ ΟΜΑΔΑ (2 Θέματα/50 μονάδες)</a:t>
            </a:r>
          </a:p>
          <a:p>
            <a:pPr marL="0" indent="0">
              <a:buNone/>
            </a:pPr>
            <a:r>
              <a:rPr lang="el-GR" b="1" dirty="0">
                <a:solidFill>
                  <a:srgbClr val="FFC000"/>
                </a:solidFill>
              </a:rPr>
              <a:t>Α1. Ερωτήσεις αντικειμενικού τύπου (5</a:t>
            </a:r>
            <a:r>
              <a:rPr lang="en-US" b="1" dirty="0">
                <a:solidFill>
                  <a:srgbClr val="FFC000"/>
                </a:solidFill>
              </a:rPr>
              <a:t>X</a:t>
            </a:r>
            <a:r>
              <a:rPr lang="el-GR" b="1" dirty="0">
                <a:solidFill>
                  <a:srgbClr val="FFC000"/>
                </a:solidFill>
              </a:rPr>
              <a:t>3=15)</a:t>
            </a:r>
            <a:endParaRPr lang="el-GR" dirty="0">
              <a:solidFill>
                <a:srgbClr val="FFC000"/>
              </a:solidFill>
            </a:endParaRPr>
          </a:p>
          <a:p>
            <a:r>
              <a:rPr lang="el-GR" dirty="0"/>
              <a:t>1. Ο πολιτισμός είναι χαρακτηριστικό των αναπτυγμένων κοινωνιών (Σ/Λ)</a:t>
            </a:r>
          </a:p>
          <a:p>
            <a:r>
              <a:rPr lang="el-GR" dirty="0"/>
              <a:t>2. Τα άτομα που εγκαταλείπουν τη χώρα τους για αναζήτηση καλύτερων συνθηκών ζωής ονομάζονται «πολιτικοί πρόσφυγες» (Σ/Λ)</a:t>
            </a:r>
          </a:p>
          <a:p>
            <a:r>
              <a:rPr lang="el-GR" dirty="0"/>
              <a:t>3. Τα στερεότυπα βασίζονται σε γενικεύσεις και υπεραπλουστεύσεις (Σ/Λ)</a:t>
            </a:r>
          </a:p>
          <a:p>
            <a:r>
              <a:rPr lang="el-GR" dirty="0"/>
              <a:t>4. Για τη σύγχρονη Κοινωνιολογία ο πόλεμος συνδέεται με ορισμένα έμφυτα χαρακτηριστικά του ανθρώπου όπως είναι τα ένστικτα και οι ορμές(Σ/Λ)</a:t>
            </a:r>
          </a:p>
          <a:p>
            <a:r>
              <a:rPr lang="el-GR" dirty="0"/>
              <a:t>5. Ο όρος «τρομοκρατία» εμφανίζεται για πρώτη φορά στη διάρκεια του Β’ Παγκόσμιου πολέμου(Σ/Λ)</a:t>
            </a:r>
          </a:p>
          <a:p>
            <a:pPr lvl="0"/>
            <a:endParaRPr lang="el-GR" dirty="0"/>
          </a:p>
          <a:p>
            <a:pPr marL="0" indent="0">
              <a:buNone/>
            </a:pPr>
            <a:br>
              <a:rPr lang="el-GR" dirty="0"/>
            </a:br>
            <a:endParaRPr lang="el-GR" dirty="0"/>
          </a:p>
        </p:txBody>
      </p:sp>
    </p:spTree>
    <p:extLst>
      <p:ext uri="{BB962C8B-B14F-4D97-AF65-F5344CB8AC3E}">
        <p14:creationId xmlns:p14="http://schemas.microsoft.com/office/powerpoint/2010/main" val="316189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EE968C-A662-4CA7-B045-52F351AEF7B0}"/>
              </a:ext>
            </a:extLst>
          </p:cNvPr>
          <p:cNvSpPr>
            <a:spLocks noGrp="1"/>
          </p:cNvSpPr>
          <p:nvPr>
            <p:ph type="title"/>
          </p:nvPr>
        </p:nvSpPr>
        <p:spPr>
          <a:xfrm>
            <a:off x="646111" y="452718"/>
            <a:ext cx="9404723" cy="753230"/>
          </a:xfrm>
        </p:spPr>
        <p:txBody>
          <a:bodyPr/>
          <a:lstStyle/>
          <a:p>
            <a:r>
              <a:rPr lang="el-GR" sz="2400" b="1" dirty="0">
                <a:solidFill>
                  <a:srgbClr val="FFC000"/>
                </a:solidFill>
              </a:rPr>
              <a:t>Α2. Ερωτήσεις αντικειμενικού τύπου (2</a:t>
            </a:r>
            <a:r>
              <a:rPr lang="en-US" sz="2400" b="1" dirty="0">
                <a:solidFill>
                  <a:srgbClr val="FFC000"/>
                </a:solidFill>
              </a:rPr>
              <a:t>X</a:t>
            </a:r>
            <a:r>
              <a:rPr lang="el-GR" sz="2400" b="1" dirty="0">
                <a:solidFill>
                  <a:srgbClr val="FFC000"/>
                </a:solidFill>
              </a:rPr>
              <a:t>5=10)</a:t>
            </a:r>
            <a:br>
              <a:rPr lang="el-GR" sz="2400" dirty="0"/>
            </a:br>
            <a:endParaRPr lang="el-GR" sz="2400" dirty="0"/>
          </a:p>
        </p:txBody>
      </p:sp>
      <p:sp>
        <p:nvSpPr>
          <p:cNvPr id="3" name="Θέση περιεχομένου 2">
            <a:extLst>
              <a:ext uri="{FF2B5EF4-FFF2-40B4-BE49-F238E27FC236}">
                <a16:creationId xmlns:a16="http://schemas.microsoft.com/office/drawing/2014/main" id="{876A789B-855E-470C-9E99-0441172876A5}"/>
              </a:ext>
            </a:extLst>
          </p:cNvPr>
          <p:cNvSpPr>
            <a:spLocks noGrp="1"/>
          </p:cNvSpPr>
          <p:nvPr>
            <p:ph idx="1"/>
          </p:nvPr>
        </p:nvSpPr>
        <p:spPr>
          <a:xfrm>
            <a:off x="646111" y="1404731"/>
            <a:ext cx="10354174" cy="5652051"/>
          </a:xfrm>
        </p:spPr>
        <p:txBody>
          <a:bodyPr>
            <a:normAutofit fontScale="77500" lnSpcReduction="20000"/>
          </a:bodyPr>
          <a:lstStyle/>
          <a:p>
            <a:pPr marL="0" lvl="0" indent="0">
              <a:buNone/>
            </a:pPr>
            <a:r>
              <a:rPr lang="el-GR" b="1" dirty="0">
                <a:solidFill>
                  <a:srgbClr val="FFC000"/>
                </a:solidFill>
              </a:rPr>
              <a:t>1. </a:t>
            </a:r>
            <a:r>
              <a:rPr lang="el-GR" sz="2600" b="1" dirty="0">
                <a:solidFill>
                  <a:srgbClr val="FFC000"/>
                </a:solidFill>
              </a:rPr>
              <a:t>  Μόνο μια από τις παρακάτω φράσεις είναι σωστή. Επιλέξτε την (5)</a:t>
            </a:r>
          </a:p>
          <a:p>
            <a:pPr lvl="0"/>
            <a:r>
              <a:rPr lang="el-GR" sz="2600" dirty="0"/>
              <a:t>Η Ελλάδα είναι χώρα υποδοχής αλλά και εξαγωγής μεταναστών</a:t>
            </a:r>
          </a:p>
          <a:p>
            <a:pPr lvl="0"/>
            <a:r>
              <a:rPr lang="el-GR" sz="2600" dirty="0"/>
              <a:t>Οι προκαταλήψεις βασίζονται σε ορθολογικές κρίσεις των ατόμων</a:t>
            </a:r>
          </a:p>
          <a:p>
            <a:pPr lvl="0"/>
            <a:r>
              <a:rPr lang="el-GR" sz="2600" dirty="0"/>
              <a:t>Το πολιτικό άσυλο παρέχεται σε οικονομικούς μετανάστες μετά από αίτησή τους</a:t>
            </a:r>
          </a:p>
          <a:p>
            <a:pPr lvl="0"/>
            <a:r>
              <a:rPr lang="el-GR" sz="2600" dirty="0" err="1"/>
              <a:t>Υπο</a:t>
            </a:r>
            <a:r>
              <a:rPr lang="el-GR" sz="2600" dirty="0"/>
              <a:t>-κουλτούρες χαρακτηρίζουν οι κοινωνιολόγοι τις κατώτερες </a:t>
            </a:r>
            <a:r>
              <a:rPr lang="el-GR" sz="2600" dirty="0" err="1"/>
              <a:t>αξιακά</a:t>
            </a:r>
            <a:r>
              <a:rPr lang="el-GR" sz="2600" dirty="0"/>
              <a:t> κουλτούρες</a:t>
            </a:r>
          </a:p>
          <a:p>
            <a:pPr marL="0" indent="0">
              <a:buNone/>
            </a:pPr>
            <a:r>
              <a:rPr lang="el-GR" sz="2600" b="1" dirty="0">
                <a:solidFill>
                  <a:srgbClr val="FFC000"/>
                </a:solidFill>
              </a:rPr>
              <a:t>2. Η έννοια του κοινωνικού ρατσισμού μπορεί να συμπεριλάβει χαρακτηριστικά όπως: (Επιλέξτε ένα από τα παρακάτω) </a:t>
            </a:r>
          </a:p>
          <a:p>
            <a:pPr lvl="0"/>
            <a:r>
              <a:rPr lang="el-GR" sz="2600" dirty="0"/>
              <a:t>φύλο</a:t>
            </a:r>
          </a:p>
          <a:p>
            <a:pPr lvl="0"/>
            <a:r>
              <a:rPr lang="el-GR" sz="2600" dirty="0"/>
              <a:t>ηλικία</a:t>
            </a:r>
          </a:p>
          <a:p>
            <a:pPr lvl="0"/>
            <a:r>
              <a:rPr lang="el-GR" sz="2600" dirty="0"/>
              <a:t>σεξουαλικός προσανατολισμός</a:t>
            </a:r>
          </a:p>
          <a:p>
            <a:pPr lvl="0"/>
            <a:r>
              <a:rPr lang="el-GR" sz="2600" dirty="0"/>
              <a:t>σωματική αναπηρία</a:t>
            </a:r>
          </a:p>
          <a:p>
            <a:pPr lvl="0"/>
            <a:r>
              <a:rPr lang="el-GR" sz="2600" dirty="0"/>
              <a:t>θρησκευτική ταυτότητα</a:t>
            </a:r>
          </a:p>
          <a:p>
            <a:pPr lvl="0"/>
            <a:r>
              <a:rPr lang="el-GR" sz="2600" dirty="0"/>
              <a:t>όλα τα παραπάνω</a:t>
            </a:r>
          </a:p>
          <a:p>
            <a:pPr lvl="0"/>
            <a:r>
              <a:rPr lang="el-GR" sz="2600" dirty="0"/>
              <a:t>κανένα από τα παραπάνω</a:t>
            </a:r>
          </a:p>
          <a:p>
            <a:pPr lvl="0"/>
            <a:endParaRPr lang="el-GR" dirty="0"/>
          </a:p>
          <a:p>
            <a:pPr marL="0" lvl="0" indent="0">
              <a:buNone/>
            </a:pPr>
            <a:endParaRPr lang="el-GR" b="1" dirty="0"/>
          </a:p>
          <a:p>
            <a:pPr marL="457200" indent="-457200">
              <a:buFont typeface="Wingdings 3" charset="2"/>
              <a:buAutoNum type="arabicPeriod" startAt="2"/>
            </a:pPr>
            <a:endParaRPr lang="el-GR" dirty="0"/>
          </a:p>
          <a:p>
            <a:pPr marL="457200" lvl="0" indent="-457200">
              <a:buAutoNum type="arabicPeriod" startAt="2"/>
            </a:pPr>
            <a:endParaRPr lang="el-GR" b="1" dirty="0"/>
          </a:p>
          <a:p>
            <a:endParaRPr lang="el-GR" dirty="0"/>
          </a:p>
        </p:txBody>
      </p:sp>
    </p:spTree>
    <p:extLst>
      <p:ext uri="{BB962C8B-B14F-4D97-AF65-F5344CB8AC3E}">
        <p14:creationId xmlns:p14="http://schemas.microsoft.com/office/powerpoint/2010/main" val="1659132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306E7C-E0C3-4250-B196-B22FC5D5E424}"/>
              </a:ext>
            </a:extLst>
          </p:cNvPr>
          <p:cNvSpPr>
            <a:spLocks noGrp="1"/>
          </p:cNvSpPr>
          <p:nvPr>
            <p:ph type="title"/>
          </p:nvPr>
        </p:nvSpPr>
        <p:spPr/>
        <p:txBody>
          <a:bodyPr/>
          <a:lstStyle/>
          <a:p>
            <a:r>
              <a:rPr lang="el-GR" sz="2800" b="1" dirty="0">
                <a:solidFill>
                  <a:srgbClr val="FFC000"/>
                </a:solidFill>
              </a:rPr>
              <a:t>Β. ερωτήσεις σύντομης απάντησης (1Χ10 &amp; 1Χ15 =σύνολο 25 μονάδες)</a:t>
            </a:r>
            <a:br>
              <a:rPr lang="el-GR" dirty="0"/>
            </a:br>
            <a:endParaRPr lang="el-GR" dirty="0"/>
          </a:p>
        </p:txBody>
      </p:sp>
      <p:sp>
        <p:nvSpPr>
          <p:cNvPr id="3" name="Θέση περιεχομένου 2">
            <a:extLst>
              <a:ext uri="{FF2B5EF4-FFF2-40B4-BE49-F238E27FC236}">
                <a16:creationId xmlns:a16="http://schemas.microsoft.com/office/drawing/2014/main" id="{4ECC3C40-7A8E-4D30-AF6C-6E866F6C6FDC}"/>
              </a:ext>
            </a:extLst>
          </p:cNvPr>
          <p:cNvSpPr>
            <a:spLocks noGrp="1"/>
          </p:cNvSpPr>
          <p:nvPr>
            <p:ph idx="1"/>
          </p:nvPr>
        </p:nvSpPr>
        <p:spPr>
          <a:xfrm>
            <a:off x="371061" y="1656522"/>
            <a:ext cx="10999303" cy="5022574"/>
          </a:xfrm>
        </p:spPr>
        <p:txBody>
          <a:bodyPr>
            <a:normAutofit fontScale="92500" lnSpcReduction="10000"/>
          </a:bodyPr>
          <a:lstStyle/>
          <a:p>
            <a:pPr marL="0" indent="0">
              <a:buNone/>
            </a:pPr>
            <a:r>
              <a:rPr lang="el-GR" b="1" dirty="0">
                <a:solidFill>
                  <a:srgbClr val="FFC000"/>
                </a:solidFill>
              </a:rPr>
              <a:t>Β. 1. (10 μονάδες)</a:t>
            </a:r>
            <a:endParaRPr lang="el-GR" dirty="0">
              <a:solidFill>
                <a:srgbClr val="FFC000"/>
              </a:solidFill>
            </a:endParaRPr>
          </a:p>
          <a:p>
            <a:pPr lvl="0"/>
            <a:r>
              <a:rPr lang="el-GR" dirty="0"/>
              <a:t>Ποιες οι συνέπειες των προκαταλήψεων και του ρατσισμού? (10)</a:t>
            </a:r>
          </a:p>
          <a:p>
            <a:pPr marL="0" indent="0">
              <a:buNone/>
            </a:pPr>
            <a:r>
              <a:rPr lang="el-GR" dirty="0"/>
              <a:t>ή</a:t>
            </a:r>
          </a:p>
          <a:p>
            <a:pPr lvl="0"/>
            <a:r>
              <a:rPr lang="el-GR" dirty="0"/>
              <a:t>Τι υποδηλώνει ο όρος «μειονότητα»? (10)</a:t>
            </a:r>
          </a:p>
          <a:p>
            <a:pPr marL="0" indent="0">
              <a:buNone/>
            </a:pPr>
            <a:r>
              <a:rPr lang="el-GR" dirty="0"/>
              <a:t>ή</a:t>
            </a:r>
          </a:p>
          <a:p>
            <a:pPr lvl="0"/>
            <a:r>
              <a:rPr lang="el-GR" dirty="0"/>
              <a:t>Τι είδους δικαιώματα θεσπίζονται από τα κράτη-έθνη για τις διαφορετικές μειονοτικές ομάδες προκειμένου να υπηρετηθεί η πολιτισμική ομοιογένεια? (10)</a:t>
            </a:r>
          </a:p>
          <a:p>
            <a:pPr marL="0" indent="0">
              <a:buNone/>
            </a:pPr>
            <a:endParaRPr lang="el-GR" b="1" dirty="0">
              <a:solidFill>
                <a:srgbClr val="FFC000"/>
              </a:solidFill>
            </a:endParaRPr>
          </a:p>
          <a:p>
            <a:pPr marL="0" indent="0">
              <a:buNone/>
            </a:pPr>
            <a:r>
              <a:rPr lang="el-GR" b="1" dirty="0">
                <a:solidFill>
                  <a:srgbClr val="FFC000"/>
                </a:solidFill>
              </a:rPr>
              <a:t>Β. 2. (15 μονάδες)</a:t>
            </a:r>
            <a:endParaRPr lang="el-GR" dirty="0">
              <a:solidFill>
                <a:srgbClr val="FFC000"/>
              </a:solidFill>
            </a:endParaRPr>
          </a:p>
          <a:p>
            <a:pPr lvl="0"/>
            <a:r>
              <a:rPr lang="el-GR" dirty="0"/>
              <a:t>Δώστε τους ορισμούς της </a:t>
            </a:r>
            <a:r>
              <a:rPr lang="el-GR" dirty="0" err="1"/>
              <a:t>πολυπολιτισμικότητας</a:t>
            </a:r>
            <a:r>
              <a:rPr lang="el-GR" dirty="0"/>
              <a:t>, του οικονομικού μετανάστη, του πολιτικού πρόσφυγα και του </a:t>
            </a:r>
            <a:r>
              <a:rPr lang="el-GR" dirty="0" err="1"/>
              <a:t>παλιννοστούντα</a:t>
            </a:r>
            <a:r>
              <a:rPr lang="el-GR" dirty="0"/>
              <a:t> (15)</a:t>
            </a:r>
          </a:p>
          <a:p>
            <a:pPr marL="0" indent="0">
              <a:buNone/>
            </a:pPr>
            <a:r>
              <a:rPr lang="el-GR" dirty="0"/>
              <a:t>ή</a:t>
            </a:r>
          </a:p>
          <a:p>
            <a:pPr lvl="0"/>
            <a:r>
              <a:rPr lang="el-GR" dirty="0"/>
              <a:t>Περιγράψτε τις βασικές μεταναστευτικές πολιτικές που εφαρμόστηκαν μεταπολεμικά στην ΕΕ (15)</a:t>
            </a:r>
          </a:p>
          <a:p>
            <a:pPr marL="0" lvl="0" indent="0">
              <a:buNone/>
            </a:pPr>
            <a:endParaRPr lang="el-GR" dirty="0"/>
          </a:p>
          <a:p>
            <a:endParaRPr lang="el-GR" dirty="0"/>
          </a:p>
        </p:txBody>
      </p:sp>
    </p:spTree>
    <p:extLst>
      <p:ext uri="{BB962C8B-B14F-4D97-AF65-F5344CB8AC3E}">
        <p14:creationId xmlns:p14="http://schemas.microsoft.com/office/powerpoint/2010/main" val="2040698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67CA49-2B5A-4F30-834F-502CADBD11C7}"/>
              </a:ext>
            </a:extLst>
          </p:cNvPr>
          <p:cNvSpPr>
            <a:spLocks noGrp="1"/>
          </p:cNvSpPr>
          <p:nvPr>
            <p:ph type="title"/>
          </p:nvPr>
        </p:nvSpPr>
        <p:spPr/>
        <p:txBody>
          <a:bodyPr/>
          <a:lstStyle/>
          <a:p>
            <a:r>
              <a:rPr lang="el-GR" sz="2800" b="1" dirty="0">
                <a:solidFill>
                  <a:srgbClr val="FFC000"/>
                </a:solidFill>
              </a:rPr>
              <a:t>ΔΕΥΤΕΡΗ ΟΜΑΔΑ (2 θέματα/50 μονάδες)</a:t>
            </a:r>
            <a:br>
              <a:rPr lang="el-GR" sz="2800" dirty="0">
                <a:solidFill>
                  <a:srgbClr val="FFC000"/>
                </a:solidFill>
              </a:rPr>
            </a:br>
            <a:endParaRPr lang="el-GR" sz="2800" dirty="0">
              <a:solidFill>
                <a:srgbClr val="FFC000"/>
              </a:solidFill>
            </a:endParaRPr>
          </a:p>
        </p:txBody>
      </p:sp>
      <p:sp>
        <p:nvSpPr>
          <p:cNvPr id="3" name="Θέση περιεχομένου 2">
            <a:extLst>
              <a:ext uri="{FF2B5EF4-FFF2-40B4-BE49-F238E27FC236}">
                <a16:creationId xmlns:a16="http://schemas.microsoft.com/office/drawing/2014/main" id="{10973683-1AF6-4C61-BA16-8AEB2D1095B0}"/>
              </a:ext>
            </a:extLst>
          </p:cNvPr>
          <p:cNvSpPr>
            <a:spLocks noGrp="1"/>
          </p:cNvSpPr>
          <p:nvPr>
            <p:ph idx="1"/>
          </p:nvPr>
        </p:nvSpPr>
        <p:spPr>
          <a:xfrm>
            <a:off x="1103312" y="1325218"/>
            <a:ext cx="9591192" cy="5221356"/>
          </a:xfrm>
        </p:spPr>
        <p:txBody>
          <a:bodyPr>
            <a:normAutofit lnSpcReduction="10000"/>
          </a:bodyPr>
          <a:lstStyle/>
          <a:p>
            <a:pPr marL="0" indent="0">
              <a:buNone/>
            </a:pPr>
            <a:r>
              <a:rPr lang="el-GR" b="1" dirty="0">
                <a:solidFill>
                  <a:srgbClr val="FFC000"/>
                </a:solidFill>
              </a:rPr>
              <a:t>Γ. ερωτήσεις ευρείας ανάπτυξης (25)</a:t>
            </a:r>
            <a:r>
              <a:rPr lang="el-GR" dirty="0">
                <a:solidFill>
                  <a:srgbClr val="FFC000"/>
                </a:solidFill>
              </a:rPr>
              <a:t> </a:t>
            </a:r>
          </a:p>
          <a:p>
            <a:pPr lvl="0"/>
            <a:r>
              <a:rPr lang="el-GR" dirty="0"/>
              <a:t>1. Τι είναι ρατσισμός? Τι είναι κοινωνικός ρατσισμός? (15)</a:t>
            </a:r>
          </a:p>
          <a:p>
            <a:pPr lvl="0"/>
            <a:r>
              <a:rPr lang="el-GR" dirty="0"/>
              <a:t>2. Πώς συνδέεται ο ρατσισμός με τις κοινωνικές στάσεις? (10)</a:t>
            </a:r>
          </a:p>
          <a:p>
            <a:pPr marL="0" indent="0">
              <a:buNone/>
            </a:pPr>
            <a:endParaRPr lang="el-GR" dirty="0"/>
          </a:p>
          <a:p>
            <a:pPr marL="0" indent="0">
              <a:buNone/>
            </a:pPr>
            <a:r>
              <a:rPr lang="el-GR" b="1" dirty="0">
                <a:solidFill>
                  <a:srgbClr val="FFC000"/>
                </a:solidFill>
              </a:rPr>
              <a:t>Δ. Ερωτήσεις ευρείας ανάπτυξης (25)</a:t>
            </a:r>
            <a:r>
              <a:rPr lang="el-GR" dirty="0"/>
              <a:t> </a:t>
            </a:r>
          </a:p>
          <a:p>
            <a:pPr lvl="0" algn="just"/>
            <a:r>
              <a:rPr lang="el-GR" dirty="0"/>
              <a:t>Πώς μπορούν να συμβάλλουν οι πρωτογενείς και δευτερογενείς φορείς κοινωνικοποίησης στην αντιμετώπιση της προκατάληψης και της οργανωμένης βίας σε κοινωνικό επίπεδο? (25μ)</a:t>
            </a:r>
          </a:p>
          <a:p>
            <a:pPr marL="0" indent="0" algn="just">
              <a:buNone/>
            </a:pPr>
            <a:r>
              <a:rPr lang="el-GR" dirty="0"/>
              <a:t>Ή</a:t>
            </a:r>
          </a:p>
          <a:p>
            <a:pPr lvl="0" algn="just"/>
            <a:r>
              <a:rPr lang="el-GR" dirty="0"/>
              <a:t>ο </a:t>
            </a:r>
            <a:r>
              <a:rPr lang="en-US" dirty="0"/>
              <a:t>Cl</a:t>
            </a:r>
            <a:r>
              <a:rPr lang="el-GR" dirty="0"/>
              <a:t>. </a:t>
            </a:r>
            <a:r>
              <a:rPr lang="en-US" dirty="0"/>
              <a:t>Levi</a:t>
            </a:r>
            <a:r>
              <a:rPr lang="el-GR" dirty="0"/>
              <a:t>-</a:t>
            </a:r>
            <a:r>
              <a:rPr lang="el-GR" dirty="0" err="1"/>
              <a:t>Strauss</a:t>
            </a:r>
            <a:r>
              <a:rPr lang="el-GR" dirty="0"/>
              <a:t>   υποστήριξε   ότι η ανθρωπολογία «διέπραξε έγκλημα» με τη σύγχυση που προκάλεσε σχετικά με τη βιολογική έννοια της φυλής και τις κοινωνικές-ψυχολογικές παραμέτρους των ανθρώπινων πολιτισμών. Εξηγείστε τη θέση του (15μ)</a:t>
            </a:r>
            <a:r>
              <a:rPr lang="en-US"/>
              <a:t>. </a:t>
            </a:r>
            <a:r>
              <a:rPr lang="el-GR"/>
              <a:t>Τι </a:t>
            </a:r>
            <a:r>
              <a:rPr lang="el-GR" dirty="0"/>
              <a:t>εννοούν οι σύγχρονοι κοινωνικοί επιστήμονες όταν υποστηρίζουν ότι η έννοια της φυλής είναι μια «αυθαίρετη κατασκευή» (10μ)</a:t>
            </a:r>
          </a:p>
          <a:p>
            <a:endParaRPr lang="el-GR" dirty="0"/>
          </a:p>
        </p:txBody>
      </p:sp>
    </p:spTree>
    <p:extLst>
      <p:ext uri="{BB962C8B-B14F-4D97-AF65-F5344CB8AC3E}">
        <p14:creationId xmlns:p14="http://schemas.microsoft.com/office/powerpoint/2010/main" val="3490771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Θέση περιεχομένου 4">
            <a:extLst>
              <a:ext uri="{FF2B5EF4-FFF2-40B4-BE49-F238E27FC236}">
                <a16:creationId xmlns:a16="http://schemas.microsoft.com/office/drawing/2014/main" id="{76735BA0-7CE9-4AF6-B6C0-C42DF5D33C04}"/>
              </a:ext>
            </a:extLst>
          </p:cNvPr>
          <p:cNvPicPr>
            <a:picLocks noChangeAspect="1"/>
          </p:cNvPicPr>
          <p:nvPr/>
        </p:nvPicPr>
        <p:blipFill>
          <a:blip r:embed="rId2"/>
          <a:stretch>
            <a:fillRect/>
          </a:stretch>
        </p:blipFill>
        <p:spPr>
          <a:xfrm>
            <a:off x="1567477" y="1349984"/>
            <a:ext cx="8952364" cy="4547233"/>
          </a:xfrm>
          <a:prstGeom prst="rect">
            <a:avLst/>
          </a:prstGeom>
        </p:spPr>
      </p:pic>
    </p:spTree>
    <p:extLst>
      <p:ext uri="{BB962C8B-B14F-4D97-AF65-F5344CB8AC3E}">
        <p14:creationId xmlns:p14="http://schemas.microsoft.com/office/powerpoint/2010/main" val="1731637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38C3A856-A238-4D91-A02E-B23C68A3A6E2}"/>
              </a:ext>
            </a:extLst>
          </p:cNvPr>
          <p:cNvPicPr>
            <a:picLocks noChangeAspect="1"/>
          </p:cNvPicPr>
          <p:nvPr/>
        </p:nvPicPr>
        <p:blipFill>
          <a:blip r:embed="rId2"/>
          <a:stretch>
            <a:fillRect/>
          </a:stretch>
        </p:blipFill>
        <p:spPr>
          <a:xfrm>
            <a:off x="622852" y="849588"/>
            <a:ext cx="10628243" cy="5525778"/>
          </a:xfrm>
          <a:prstGeom prst="rect">
            <a:avLst/>
          </a:prstGeom>
        </p:spPr>
      </p:pic>
    </p:spTree>
    <p:extLst>
      <p:ext uri="{BB962C8B-B14F-4D97-AF65-F5344CB8AC3E}">
        <p14:creationId xmlns:p14="http://schemas.microsoft.com/office/powerpoint/2010/main" val="401304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7DEB8E-1F2D-413A-9ADB-79B257A774A3}"/>
              </a:ext>
            </a:extLst>
          </p:cNvPr>
          <p:cNvSpPr>
            <a:spLocks noGrp="1"/>
          </p:cNvSpPr>
          <p:nvPr>
            <p:ph type="title"/>
          </p:nvPr>
        </p:nvSpPr>
        <p:spPr/>
        <p:txBody>
          <a:bodyPr/>
          <a:lstStyle/>
          <a:p>
            <a:r>
              <a:rPr lang="el-GR" b="1" dirty="0">
                <a:solidFill>
                  <a:srgbClr val="FFC000"/>
                </a:solidFill>
              </a:rPr>
              <a:t>Γενικές αρχές </a:t>
            </a:r>
          </a:p>
        </p:txBody>
      </p:sp>
      <p:graphicFrame>
        <p:nvGraphicFramePr>
          <p:cNvPr id="12" name="Θέση περιεχομένου 11">
            <a:extLst>
              <a:ext uri="{FF2B5EF4-FFF2-40B4-BE49-F238E27FC236}">
                <a16:creationId xmlns:a16="http://schemas.microsoft.com/office/drawing/2014/main" id="{410D9722-170E-4C3E-B8DB-E35CED7A2077}"/>
              </a:ext>
            </a:extLst>
          </p:cNvPr>
          <p:cNvGraphicFramePr>
            <a:graphicFrameLocks noGrp="1"/>
          </p:cNvGraphicFramePr>
          <p:nvPr>
            <p:ph idx="1"/>
          </p:nvPr>
        </p:nvGraphicFramePr>
        <p:xfrm>
          <a:off x="838200" y="1690688"/>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147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B3F96D-9B4D-438C-A890-8FAB3D5E0253}"/>
              </a:ext>
            </a:extLst>
          </p:cNvPr>
          <p:cNvSpPr>
            <a:spLocks noGrp="1"/>
          </p:cNvSpPr>
          <p:nvPr>
            <p:ph type="title"/>
          </p:nvPr>
        </p:nvSpPr>
        <p:spPr/>
        <p:txBody>
          <a:bodyPr/>
          <a:lstStyle/>
          <a:p>
            <a:r>
              <a:rPr lang="el-GR" b="1" dirty="0">
                <a:solidFill>
                  <a:srgbClr val="FFC000"/>
                </a:solidFill>
              </a:rPr>
              <a:t>Διδακτικές</a:t>
            </a:r>
            <a:r>
              <a:rPr lang="el-GR" dirty="0"/>
              <a:t> </a:t>
            </a:r>
            <a:r>
              <a:rPr lang="el-GR" b="1" dirty="0">
                <a:solidFill>
                  <a:srgbClr val="FFC000"/>
                </a:solidFill>
              </a:rPr>
              <a:t>ενότητες</a:t>
            </a:r>
          </a:p>
        </p:txBody>
      </p:sp>
      <p:sp>
        <p:nvSpPr>
          <p:cNvPr id="3" name="Θέση περιεχομένου 2">
            <a:extLst>
              <a:ext uri="{FF2B5EF4-FFF2-40B4-BE49-F238E27FC236}">
                <a16:creationId xmlns:a16="http://schemas.microsoft.com/office/drawing/2014/main" id="{3BB7A0F3-451B-4079-929D-DDAD20827D6B}"/>
              </a:ext>
            </a:extLst>
          </p:cNvPr>
          <p:cNvSpPr>
            <a:spLocks noGrp="1"/>
          </p:cNvSpPr>
          <p:nvPr>
            <p:ph idx="1"/>
          </p:nvPr>
        </p:nvSpPr>
        <p:spPr>
          <a:xfrm>
            <a:off x="808384" y="1853248"/>
            <a:ext cx="9886122" cy="4127964"/>
          </a:xfrm>
        </p:spPr>
        <p:txBody>
          <a:bodyPr>
            <a:normAutofit lnSpcReduction="10000"/>
          </a:bodyPr>
          <a:lstStyle/>
          <a:p>
            <a:r>
              <a:rPr lang="el-GR" sz="2400" b="1" dirty="0"/>
              <a:t>Ετερότητα, πολιτισμικές διαφορές και υποκουλτούρες στη </a:t>
            </a:r>
            <a:r>
              <a:rPr lang="el-GR" sz="2400" b="1" dirty="0" err="1"/>
              <a:t>σύγχρο</a:t>
            </a:r>
            <a:r>
              <a:rPr lang="en-US" sz="2400" b="1" dirty="0"/>
              <a:t>v</a:t>
            </a:r>
            <a:r>
              <a:rPr lang="el-GR" sz="2400" b="1" dirty="0"/>
              <a:t>η </a:t>
            </a:r>
            <a:r>
              <a:rPr lang="el-GR" sz="2400" b="1" dirty="0" err="1"/>
              <a:t>ελλη</a:t>
            </a:r>
            <a:r>
              <a:rPr lang="en-US" sz="2400" b="1" dirty="0"/>
              <a:t>v</a:t>
            </a:r>
            <a:r>
              <a:rPr lang="el-GR" sz="2400" b="1" dirty="0" err="1"/>
              <a:t>ική</a:t>
            </a:r>
            <a:r>
              <a:rPr lang="el-GR" sz="2400" b="1" dirty="0"/>
              <a:t> </a:t>
            </a:r>
            <a:r>
              <a:rPr lang="el-GR" sz="2400" b="1" dirty="0" err="1"/>
              <a:t>κοι</a:t>
            </a:r>
            <a:r>
              <a:rPr lang="en-US" sz="2400" b="1" dirty="0"/>
              <a:t>v</a:t>
            </a:r>
            <a:r>
              <a:rPr lang="el-GR" sz="2400" b="1" dirty="0"/>
              <a:t>ω</a:t>
            </a:r>
            <a:r>
              <a:rPr lang="en-US" sz="2400" b="1" dirty="0"/>
              <a:t>v</a:t>
            </a:r>
            <a:r>
              <a:rPr lang="el-GR" sz="2400" b="1" dirty="0"/>
              <a:t>ία</a:t>
            </a:r>
          </a:p>
          <a:p>
            <a:r>
              <a:rPr lang="el-GR" sz="2400" b="1" dirty="0"/>
              <a:t>Μετακινήσεις πληθυσμών</a:t>
            </a:r>
            <a:r>
              <a:rPr lang="en-US" sz="2400" b="1" dirty="0"/>
              <a:t>:</a:t>
            </a:r>
            <a:r>
              <a:rPr lang="el-GR" sz="2400" b="1" dirty="0"/>
              <a:t> Μετανάστευση, παλιννόστηση, προσφυγιά </a:t>
            </a:r>
          </a:p>
          <a:p>
            <a:r>
              <a:rPr lang="el-GR" sz="2400" b="1" dirty="0"/>
              <a:t>Διαφορετικές πολιτισμικές ομάδες και μειονότητες στις σύγχρονες κοινωνίες</a:t>
            </a:r>
          </a:p>
          <a:p>
            <a:r>
              <a:rPr lang="el-GR" sz="2600" b="1" dirty="0"/>
              <a:t>Προκατάληψη και ρατσισμός / στερεότυπα/ αίτια και συνέπειες</a:t>
            </a:r>
          </a:p>
          <a:p>
            <a:r>
              <a:rPr lang="el-GR" sz="2600" b="1" dirty="0"/>
              <a:t>Πόλεμος, τρομοκρατία: μορφές, αίτια και συνέπειες</a:t>
            </a:r>
            <a:endParaRPr lang="el-GR" i="1" dirty="0"/>
          </a:p>
          <a:p>
            <a:r>
              <a:rPr lang="el-GR" sz="2400" b="1" dirty="0"/>
              <a:t>Αντιμετώπιση της προκατάληψης και της οργανωμένης βίας</a:t>
            </a:r>
          </a:p>
          <a:p>
            <a:endParaRPr lang="el-GR" b="1" dirty="0"/>
          </a:p>
        </p:txBody>
      </p:sp>
    </p:spTree>
    <p:extLst>
      <p:ext uri="{BB962C8B-B14F-4D97-AF65-F5344CB8AC3E}">
        <p14:creationId xmlns:p14="http://schemas.microsoft.com/office/powerpoint/2010/main" val="3560159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4D279A-15BE-4045-BE24-47A17F639C37}"/>
              </a:ext>
            </a:extLst>
          </p:cNvPr>
          <p:cNvSpPr>
            <a:spLocks noGrp="1"/>
          </p:cNvSpPr>
          <p:nvPr>
            <p:ph type="title"/>
          </p:nvPr>
        </p:nvSpPr>
        <p:spPr>
          <a:xfrm>
            <a:off x="1547259" y="145968"/>
            <a:ext cx="9404723" cy="1400530"/>
          </a:xfrm>
        </p:spPr>
        <p:txBody>
          <a:bodyPr/>
          <a:lstStyle/>
          <a:p>
            <a:r>
              <a:rPr lang="el-GR" b="1" dirty="0">
                <a:solidFill>
                  <a:srgbClr val="FFC000"/>
                </a:solidFill>
              </a:rPr>
              <a:t>Θεωρητική προσέγγιση (</a:t>
            </a:r>
            <a:r>
              <a:rPr lang="el-GR" b="1" dirty="0" err="1">
                <a:solidFill>
                  <a:srgbClr val="FFC000"/>
                </a:solidFill>
              </a:rPr>
              <a:t>ΒτΚ</a:t>
            </a:r>
            <a:r>
              <a:rPr lang="el-GR" b="1" dirty="0">
                <a:solidFill>
                  <a:srgbClr val="FFC000"/>
                </a:solidFill>
              </a:rPr>
              <a:t>)</a:t>
            </a:r>
          </a:p>
        </p:txBody>
      </p:sp>
      <p:sp>
        <p:nvSpPr>
          <p:cNvPr id="3" name="Θέση περιεχομένου 2">
            <a:extLst>
              <a:ext uri="{FF2B5EF4-FFF2-40B4-BE49-F238E27FC236}">
                <a16:creationId xmlns:a16="http://schemas.microsoft.com/office/drawing/2014/main" id="{5D53DCD8-9C47-4C34-9680-26381D11EE1B}"/>
              </a:ext>
            </a:extLst>
          </p:cNvPr>
          <p:cNvSpPr>
            <a:spLocks noGrp="1"/>
          </p:cNvSpPr>
          <p:nvPr>
            <p:ph idx="1"/>
          </p:nvPr>
        </p:nvSpPr>
        <p:spPr>
          <a:xfrm>
            <a:off x="1082451" y="1517850"/>
            <a:ext cx="9404723" cy="4887432"/>
          </a:xfrm>
        </p:spPr>
        <p:txBody>
          <a:bodyPr>
            <a:normAutofit lnSpcReduction="10000"/>
          </a:bodyPr>
          <a:lstStyle/>
          <a:p>
            <a:r>
              <a:rPr lang="el-GR" dirty="0"/>
              <a:t>Προκειμένου να αναλυθούν τα φαινόμενα της </a:t>
            </a:r>
            <a:r>
              <a:rPr lang="el-GR" b="1" dirty="0"/>
              <a:t>μετανάστευσης </a:t>
            </a:r>
            <a:r>
              <a:rPr lang="el-GR" dirty="0"/>
              <a:t>και της </a:t>
            </a:r>
            <a:r>
              <a:rPr lang="el-GR" b="1" dirty="0"/>
              <a:t>παλιννόστησης</a:t>
            </a:r>
            <a:r>
              <a:rPr lang="el-GR" dirty="0"/>
              <a:t> θα πρέπει να εξετασθούν οι έννοιες του </a:t>
            </a:r>
            <a:r>
              <a:rPr lang="el-GR" b="1" dirty="0"/>
              <a:t>πολιτισμού, της διάδοσης πολιτισμικών στοιχείων μεταξύ διαφορετικών κοινωνιών, της οικουμενικότητας του πολιτισμού, της </a:t>
            </a:r>
            <a:r>
              <a:rPr lang="el-GR" b="1" dirty="0" err="1"/>
              <a:t>πολυπολιτισμικότητας</a:t>
            </a:r>
            <a:r>
              <a:rPr lang="el-GR" dirty="0"/>
              <a:t>.</a:t>
            </a:r>
          </a:p>
          <a:p>
            <a:r>
              <a:rPr lang="el-GR" dirty="0"/>
              <a:t>Επίσης, να δοθεί έμφαση στις </a:t>
            </a:r>
            <a:r>
              <a:rPr lang="el-GR" b="1" dirty="0"/>
              <a:t>αιτίες &amp; τις συνέπειες των μετακινήσεων τόσο στο άτομο όσο και στις κοινωνίες συνολικά</a:t>
            </a:r>
          </a:p>
          <a:p>
            <a:r>
              <a:rPr lang="el-GR" dirty="0"/>
              <a:t>Παράγοντες κοινωνικοί, οικονομικοί, ψυχοδυναμικοί που οδηγούν σε </a:t>
            </a:r>
            <a:r>
              <a:rPr lang="el-GR" b="1" dirty="0"/>
              <a:t>στερεότυπα, προκαταλήψεις, ρατσισμό, κοινωνικό ρατσισμό, σοβινισμό, εθνικισμό </a:t>
            </a:r>
          </a:p>
          <a:p>
            <a:r>
              <a:rPr lang="el-GR" b="1" dirty="0"/>
              <a:t>Πόλεμος και τρομοκρατία </a:t>
            </a:r>
            <a:r>
              <a:rPr lang="el-GR" dirty="0"/>
              <a:t>ως διεθνή προβλήματα που εμφανίζονται στο πλαίσιο των </a:t>
            </a:r>
            <a:r>
              <a:rPr lang="el-GR" dirty="0" err="1"/>
              <a:t>διακοινωνιακών</a:t>
            </a:r>
            <a:r>
              <a:rPr lang="el-GR" dirty="0"/>
              <a:t> σχέσεων με σημαντικές επιπτώσεις στο παρόν και το μέλλον της ανθρωπότητας</a:t>
            </a:r>
          </a:p>
          <a:p>
            <a:r>
              <a:rPr lang="el-GR" dirty="0"/>
              <a:t>Ζητούμενα </a:t>
            </a:r>
            <a:r>
              <a:rPr lang="el-GR" b="1" dirty="0"/>
              <a:t>ο σεβασμός της ετερότητας &amp; η καλλιέργεια του πολιτισμού της ειρήνης </a:t>
            </a:r>
            <a:r>
              <a:rPr lang="el-GR" dirty="0"/>
              <a:t>για την αντιμετώπιση των προκαταλήψεων και της οργανωμένης βίας μέσα από την </a:t>
            </a:r>
            <a:r>
              <a:rPr lang="el-GR" b="1" dirty="0"/>
              <a:t>ατομική και συλλογική ευθύνη</a:t>
            </a:r>
          </a:p>
        </p:txBody>
      </p:sp>
    </p:spTree>
    <p:extLst>
      <p:ext uri="{BB962C8B-B14F-4D97-AF65-F5344CB8AC3E}">
        <p14:creationId xmlns:p14="http://schemas.microsoft.com/office/powerpoint/2010/main" val="2730045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A748DF-B62D-4A9F-BA8D-310382E5F663}"/>
              </a:ext>
            </a:extLst>
          </p:cNvPr>
          <p:cNvSpPr>
            <a:spLocks noGrp="1"/>
          </p:cNvSpPr>
          <p:nvPr>
            <p:ph type="title"/>
          </p:nvPr>
        </p:nvSpPr>
        <p:spPr/>
        <p:txBody>
          <a:bodyPr/>
          <a:lstStyle/>
          <a:p>
            <a:r>
              <a:rPr lang="el-GR" b="1" dirty="0">
                <a:solidFill>
                  <a:srgbClr val="FFC000"/>
                </a:solidFill>
              </a:rPr>
              <a:t>Εισαγωγή (έννοια του πολιτισμού)</a:t>
            </a:r>
          </a:p>
        </p:txBody>
      </p:sp>
      <p:sp>
        <p:nvSpPr>
          <p:cNvPr id="3" name="Θέση περιεχομένου 2">
            <a:extLst>
              <a:ext uri="{FF2B5EF4-FFF2-40B4-BE49-F238E27FC236}">
                <a16:creationId xmlns:a16="http://schemas.microsoft.com/office/drawing/2014/main" id="{4E8F0994-9944-4CEB-8EA6-21E591D1FA1C}"/>
              </a:ext>
            </a:extLst>
          </p:cNvPr>
          <p:cNvSpPr>
            <a:spLocks noGrp="1"/>
          </p:cNvSpPr>
          <p:nvPr>
            <p:ph idx="1"/>
          </p:nvPr>
        </p:nvSpPr>
        <p:spPr>
          <a:xfrm>
            <a:off x="254634" y="1658947"/>
            <a:ext cx="7209183" cy="4892109"/>
          </a:xfrm>
          <a:ln w="57150">
            <a:solidFill>
              <a:schemeClr val="tx1"/>
            </a:solidFill>
          </a:ln>
        </p:spPr>
        <p:txBody>
          <a:bodyPr>
            <a:normAutofit lnSpcReduction="10000"/>
          </a:bodyPr>
          <a:lstStyle/>
          <a:p>
            <a:pPr marL="0" indent="0" algn="just">
              <a:buNone/>
            </a:pPr>
            <a:r>
              <a:rPr lang="el-GR" b="1" dirty="0"/>
              <a:t>Ο πολιτισμός ορίζεται ως ένα σύνολο από τεχνολογικά επιτεύγματα, πρακτικές, στάσεις, αξίες, συμπεριφορές και κώδικες (γλωσσικούς και </a:t>
            </a:r>
            <a:r>
              <a:rPr lang="el-GR" b="1" dirty="0" err="1"/>
              <a:t>εξωγλωσσικούς</a:t>
            </a:r>
            <a:r>
              <a:rPr lang="el-GR" b="1" dirty="0"/>
              <a:t>). Δεν υπάρχει επομένως κοινωνία χωρίς πολιτισμό.</a:t>
            </a:r>
          </a:p>
          <a:p>
            <a:pPr marL="0" indent="0" algn="just">
              <a:buNone/>
            </a:pPr>
            <a:endParaRPr lang="el-GR" dirty="0"/>
          </a:p>
          <a:p>
            <a:pPr marL="0" indent="0" algn="just">
              <a:buNone/>
            </a:pPr>
            <a:r>
              <a:rPr lang="el-GR" dirty="0"/>
              <a:t>Εξάλλου ο πολιτισμός δε βρίσκεται μόνο μέσα στις πινακοθήκες και στα μουσεία, βρίσκεται και στο παζάρι, στο ορεινό φυλάκιο, ακόμη και στη στάνη. Ο πολιτισμός είναι στην ουσία έννοιες, οι οποίες αλλάζουν από κοινωνία σε κοινωνία, και με βάση αυτές οι άνθρωποι αντιλαμβάνονται, για παράδειγμα, μια προσβολή και πώς να απαντήσουν σε αυτήν, κατανοούν τα νεύματα, τις χειρονομίες και αναγνωρίζουν ό,τι είναι πολιτισμικά οικείο (λ.χ. η παλάμη με ανοικτά τα πέντε δάκτυλα έχει συγκεκριμένη σημασία για τους Έλληνες αλλά όχι για τους υπόλοιπους λαούς).</a:t>
            </a:r>
          </a:p>
        </p:txBody>
      </p:sp>
      <p:pic>
        <p:nvPicPr>
          <p:cNvPr id="4" name="Εικόνα 3">
            <a:extLst>
              <a:ext uri="{FF2B5EF4-FFF2-40B4-BE49-F238E27FC236}">
                <a16:creationId xmlns:a16="http://schemas.microsoft.com/office/drawing/2014/main" id="{EC35A30E-A7CD-4F0D-8A38-9AE19736708A}"/>
              </a:ext>
            </a:extLst>
          </p:cNvPr>
          <p:cNvPicPr>
            <a:picLocks noChangeAspect="1"/>
          </p:cNvPicPr>
          <p:nvPr/>
        </p:nvPicPr>
        <p:blipFill>
          <a:blip r:embed="rId2"/>
          <a:stretch>
            <a:fillRect/>
          </a:stretch>
        </p:blipFill>
        <p:spPr>
          <a:xfrm>
            <a:off x="7659758" y="1853248"/>
            <a:ext cx="4426225" cy="4202995"/>
          </a:xfrm>
          <a:prstGeom prst="rect">
            <a:avLst/>
          </a:prstGeom>
        </p:spPr>
      </p:pic>
    </p:spTree>
    <p:extLst>
      <p:ext uri="{BB962C8B-B14F-4D97-AF65-F5344CB8AC3E}">
        <p14:creationId xmlns:p14="http://schemas.microsoft.com/office/powerpoint/2010/main" val="74478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DC230B-73C1-4CBF-A446-1A51623C7BDA}"/>
              </a:ext>
            </a:extLst>
          </p:cNvPr>
          <p:cNvSpPr>
            <a:spLocks noGrp="1"/>
          </p:cNvSpPr>
          <p:nvPr>
            <p:ph type="title"/>
          </p:nvPr>
        </p:nvSpPr>
        <p:spPr>
          <a:xfrm>
            <a:off x="685868" y="106018"/>
            <a:ext cx="10194167" cy="1400530"/>
          </a:xfrm>
        </p:spPr>
        <p:txBody>
          <a:bodyPr/>
          <a:lstStyle/>
          <a:p>
            <a:r>
              <a:rPr lang="el-GR" sz="3200" b="1" dirty="0"/>
              <a:t>1</a:t>
            </a:r>
            <a:r>
              <a:rPr lang="el-GR" sz="3200" b="1" baseline="30000" dirty="0"/>
              <a:t>η</a:t>
            </a:r>
            <a:r>
              <a:rPr lang="el-GR" sz="3200" b="1" dirty="0"/>
              <a:t> ενότητα</a:t>
            </a:r>
            <a:r>
              <a:rPr lang="en-US" sz="3200" b="1" dirty="0"/>
              <a:t>:</a:t>
            </a:r>
            <a:r>
              <a:rPr lang="el-GR" sz="3200" b="1" dirty="0"/>
              <a:t>Ετερότητα, πολιτισμικές διαφορές και υποκουλτούρες στη </a:t>
            </a:r>
            <a:r>
              <a:rPr lang="el-GR" sz="3200" b="1" dirty="0" err="1"/>
              <a:t>σύγχρο</a:t>
            </a:r>
            <a:r>
              <a:rPr lang="en-US" sz="3200" b="1" dirty="0"/>
              <a:t>v</a:t>
            </a:r>
            <a:r>
              <a:rPr lang="el-GR" sz="3200" b="1" dirty="0"/>
              <a:t>η </a:t>
            </a:r>
            <a:r>
              <a:rPr lang="el-GR" sz="3200" b="1" dirty="0" err="1"/>
              <a:t>ελλη</a:t>
            </a:r>
            <a:r>
              <a:rPr lang="en-US" sz="3200" b="1" dirty="0"/>
              <a:t>v</a:t>
            </a:r>
            <a:r>
              <a:rPr lang="el-GR" sz="3200" b="1" dirty="0" err="1"/>
              <a:t>ική</a:t>
            </a:r>
            <a:r>
              <a:rPr lang="el-GR" sz="3200" b="1" dirty="0"/>
              <a:t> </a:t>
            </a:r>
            <a:r>
              <a:rPr lang="el-GR" sz="3200" b="1" dirty="0" err="1"/>
              <a:t>κοι</a:t>
            </a:r>
            <a:r>
              <a:rPr lang="en-US" sz="3200" b="1" dirty="0"/>
              <a:t>v</a:t>
            </a:r>
            <a:r>
              <a:rPr lang="el-GR" sz="3200" b="1" dirty="0"/>
              <a:t>ω</a:t>
            </a:r>
            <a:r>
              <a:rPr lang="en-US" sz="3200" b="1" dirty="0"/>
              <a:t>v</a:t>
            </a:r>
            <a:r>
              <a:rPr lang="el-GR" sz="3200" b="1" dirty="0"/>
              <a:t>ία</a:t>
            </a:r>
          </a:p>
        </p:txBody>
      </p:sp>
      <p:sp>
        <p:nvSpPr>
          <p:cNvPr id="3" name="Θέση περιεχομένου 2">
            <a:extLst>
              <a:ext uri="{FF2B5EF4-FFF2-40B4-BE49-F238E27FC236}">
                <a16:creationId xmlns:a16="http://schemas.microsoft.com/office/drawing/2014/main" id="{CF0284D4-CB01-4FF0-AA72-EDE772BF8C9E}"/>
              </a:ext>
            </a:extLst>
          </p:cNvPr>
          <p:cNvSpPr>
            <a:spLocks noGrp="1"/>
          </p:cNvSpPr>
          <p:nvPr>
            <p:ph idx="1"/>
          </p:nvPr>
        </p:nvSpPr>
        <p:spPr>
          <a:xfrm>
            <a:off x="838269" y="1630018"/>
            <a:ext cx="10194167" cy="5121964"/>
          </a:xfrm>
        </p:spPr>
        <p:txBody>
          <a:bodyPr>
            <a:normAutofit lnSpcReduction="10000"/>
          </a:bodyPr>
          <a:lstStyle/>
          <a:p>
            <a:pPr algn="just"/>
            <a:r>
              <a:rPr lang="el-GR" dirty="0"/>
              <a:t>Στόχος να γίνουν κατανοητές οι έννοιες της ετερότητας, οι π</a:t>
            </a:r>
            <a:r>
              <a:rPr lang="en-US" dirty="0" err="1"/>
              <a:t>οικί</a:t>
            </a:r>
            <a:r>
              <a:rPr lang="el-GR" dirty="0"/>
              <a:t>λ</a:t>
            </a:r>
            <a:r>
              <a:rPr lang="en-US" dirty="0" err="1"/>
              <a:t>ες</a:t>
            </a:r>
            <a:r>
              <a:rPr lang="en-US" dirty="0"/>
              <a:t> μορφές ετερότητας (πολιτισμικές διαφορές, υποκουλτούρες</a:t>
            </a:r>
            <a:r>
              <a:rPr lang="el-GR" dirty="0"/>
              <a:t>), αλλά και η επικοινωνία </a:t>
            </a:r>
            <a:r>
              <a:rPr lang="en-US" dirty="0"/>
              <a:t>και </a:t>
            </a:r>
            <a:r>
              <a:rPr lang="el-GR" dirty="0"/>
              <a:t>η</a:t>
            </a:r>
            <a:r>
              <a:rPr lang="en-US" dirty="0"/>
              <a:t> </a:t>
            </a:r>
            <a:r>
              <a:rPr lang="en-US" dirty="0" err="1"/>
              <a:t>διάδοση</a:t>
            </a:r>
            <a:r>
              <a:rPr lang="el-GR" dirty="0"/>
              <a:t> </a:t>
            </a:r>
            <a:r>
              <a:rPr lang="en-US" dirty="0" err="1"/>
              <a:t>των</a:t>
            </a:r>
            <a:r>
              <a:rPr lang="en-US" dirty="0"/>
              <a:t> </a:t>
            </a:r>
            <a:r>
              <a:rPr lang="en-US" dirty="0" err="1"/>
              <a:t>τεχνολογικών</a:t>
            </a:r>
            <a:r>
              <a:rPr lang="en-US" dirty="0"/>
              <a:t> επ</a:t>
            </a:r>
            <a:r>
              <a:rPr lang="en-US" dirty="0" err="1"/>
              <a:t>ιτευγμάτω</a:t>
            </a:r>
            <a:r>
              <a:rPr lang="el-GR" dirty="0"/>
              <a:t>ν ως ενσωμάτωση</a:t>
            </a:r>
            <a:r>
              <a:rPr lang="en-US" dirty="0"/>
              <a:t> </a:t>
            </a:r>
            <a:r>
              <a:rPr lang="el-GR" dirty="0"/>
              <a:t>πολιτισμικών στοιχείων </a:t>
            </a:r>
            <a:r>
              <a:rPr lang="en-US" dirty="0"/>
              <a:t>(οικουμενικότητα πολιτισμού)</a:t>
            </a:r>
            <a:r>
              <a:rPr lang="el-GR" dirty="0"/>
              <a:t>-Δυναμικότητα της αφομοίωσης των πολιτιστικών στοιχείων κάθε κοινωνίας σύμφωνα με τα ιδιαίτερα χαρακτηριστικά της και τις ανάγκες της</a:t>
            </a:r>
          </a:p>
          <a:p>
            <a:pPr algn="just"/>
            <a:r>
              <a:rPr lang="en-US" dirty="0" err="1"/>
              <a:t>Οι</a:t>
            </a:r>
            <a:r>
              <a:rPr lang="en-US" dirty="0"/>
              <a:t> </a:t>
            </a:r>
            <a:r>
              <a:rPr lang="en-US" dirty="0" err="1"/>
              <a:t>κοινωνικές</a:t>
            </a:r>
            <a:r>
              <a:rPr lang="en-US" dirty="0"/>
              <a:t> </a:t>
            </a:r>
            <a:r>
              <a:rPr lang="en-US" dirty="0" err="1"/>
              <a:t>ομάδες</a:t>
            </a:r>
            <a:r>
              <a:rPr lang="en-US" dirty="0"/>
              <a:t> και </a:t>
            </a:r>
            <a:r>
              <a:rPr lang="en-US" dirty="0" err="1"/>
              <a:t>οι</a:t>
            </a:r>
            <a:r>
              <a:rPr lang="en-US" dirty="0"/>
              <a:t> </a:t>
            </a:r>
            <a:r>
              <a:rPr lang="en-US" dirty="0" err="1"/>
              <a:t>κοινωνικές</a:t>
            </a:r>
            <a:r>
              <a:rPr lang="en-US" dirty="0"/>
              <a:t> κα</a:t>
            </a:r>
            <a:r>
              <a:rPr lang="en-US" dirty="0" err="1"/>
              <a:t>τηγορίες</a:t>
            </a:r>
            <a:r>
              <a:rPr lang="en-US" dirty="0"/>
              <a:t> π</a:t>
            </a:r>
            <a:r>
              <a:rPr lang="en-US" dirty="0" err="1"/>
              <a:t>ου</a:t>
            </a:r>
            <a:r>
              <a:rPr lang="en-US" dirty="0"/>
              <a:t> </a:t>
            </a:r>
            <a:r>
              <a:rPr lang="en-US" dirty="0" err="1"/>
              <a:t>συγκροτούν</a:t>
            </a:r>
            <a:r>
              <a:rPr lang="en-US" dirty="0"/>
              <a:t> </a:t>
            </a:r>
            <a:r>
              <a:rPr lang="en-US" dirty="0" err="1"/>
              <a:t>μι</a:t>
            </a:r>
            <a:r>
              <a:rPr lang="en-US" dirty="0"/>
              <a:t>α κοινωνία προσλαμβάνουν με διαφορετικό τρόπο τον κυρίαρχο πολιτισμό, στοιχείο που αναιρεί την ύπαρξη πολιτισμικής ομοιογένειας. </a:t>
            </a:r>
            <a:endParaRPr lang="el-GR" dirty="0"/>
          </a:p>
          <a:p>
            <a:pPr algn="just"/>
            <a:r>
              <a:rPr lang="en-US" dirty="0"/>
              <a:t>Η π</a:t>
            </a:r>
            <a:r>
              <a:rPr lang="en-US" dirty="0" err="1"/>
              <a:t>ολιτισμική</a:t>
            </a:r>
            <a:r>
              <a:rPr lang="en-US" dirty="0"/>
              <a:t> </a:t>
            </a:r>
            <a:r>
              <a:rPr lang="en-US" dirty="0" err="1"/>
              <a:t>δι</a:t>
            </a:r>
            <a:r>
              <a:rPr lang="en-US" dirty="0"/>
              <a:t>αφοροποίηση είναι ορατή σε κάθε κοινωνία. </a:t>
            </a:r>
            <a:endParaRPr lang="el-GR" dirty="0"/>
          </a:p>
          <a:p>
            <a:pPr algn="just"/>
            <a:r>
              <a:rPr lang="en-US" dirty="0"/>
              <a:t>Η </a:t>
            </a:r>
            <a:r>
              <a:rPr lang="en-US" dirty="0" err="1"/>
              <a:t>έννοι</a:t>
            </a:r>
            <a:r>
              <a:rPr lang="en-US" dirty="0"/>
              <a:t>α «υποπολιτισμός» ή «υποκουλτούρα» δηλώνει το μερικό πολιτισμικό σύστημα (αξίες, κανόνες, σύμβολα, πρότυπα συμπεριφοράς) μιας πληθυσμιακής ομάδας ή μιας κοινωνικής κατηγορίας</a:t>
            </a:r>
            <a:r>
              <a:rPr lang="el-GR" dirty="0"/>
              <a:t> και δεν έχει </a:t>
            </a:r>
            <a:r>
              <a:rPr lang="el-GR" dirty="0" err="1"/>
              <a:t>αξιακό</a:t>
            </a:r>
            <a:r>
              <a:rPr lang="el-GR" dirty="0"/>
              <a:t> περιεχόμενο</a:t>
            </a:r>
          </a:p>
          <a:p>
            <a:pPr>
              <a:buFont typeface="Wingdings" panose="05000000000000000000" pitchFamily="2" charset="2"/>
              <a:buChar char="q"/>
            </a:pPr>
            <a:r>
              <a:rPr lang="en-US" b="1" dirty="0">
                <a:solidFill>
                  <a:srgbClr val="FFC000"/>
                </a:solidFill>
              </a:rPr>
              <a:t> </a:t>
            </a:r>
            <a:r>
              <a:rPr lang="en-US" b="1" dirty="0" err="1">
                <a:solidFill>
                  <a:srgbClr val="FFC000"/>
                </a:solidFill>
              </a:rPr>
              <a:t>λέξεις-κλειδι</a:t>
            </a:r>
            <a:r>
              <a:rPr lang="el-GR" b="1" dirty="0">
                <a:solidFill>
                  <a:srgbClr val="FFC000"/>
                </a:solidFill>
              </a:rPr>
              <a:t>ά</a:t>
            </a:r>
            <a:r>
              <a:rPr lang="en-US" b="1" dirty="0">
                <a:solidFill>
                  <a:srgbClr val="FFC000"/>
                </a:solidFill>
              </a:rPr>
              <a:t>:</a:t>
            </a:r>
            <a:r>
              <a:rPr lang="el-GR" b="1" dirty="0">
                <a:solidFill>
                  <a:srgbClr val="FFC000"/>
                </a:solidFill>
              </a:rPr>
              <a:t> </a:t>
            </a:r>
            <a:r>
              <a:rPr lang="en-US" b="1" dirty="0"/>
              <a:t>π</a:t>
            </a:r>
            <a:r>
              <a:rPr lang="en-US" b="1" dirty="0" err="1"/>
              <a:t>ολιτισμός</a:t>
            </a:r>
            <a:r>
              <a:rPr lang="en-US" b="1" dirty="0"/>
              <a:t>, </a:t>
            </a:r>
            <a:r>
              <a:rPr lang="en-US" b="1" dirty="0" err="1"/>
              <a:t>οικουμενικότητ</a:t>
            </a:r>
            <a:r>
              <a:rPr lang="en-US" b="1" dirty="0"/>
              <a:t>α πολιτισμού,</a:t>
            </a:r>
            <a:r>
              <a:rPr lang="el-GR" b="1" dirty="0"/>
              <a:t> </a:t>
            </a:r>
            <a:r>
              <a:rPr lang="en-US" b="1" dirty="0"/>
              <a:t>π</a:t>
            </a:r>
            <a:r>
              <a:rPr lang="en-US" b="1" dirty="0" err="1"/>
              <a:t>ολιτισμική</a:t>
            </a:r>
            <a:r>
              <a:rPr lang="en-US" b="1" dirty="0"/>
              <a:t> </a:t>
            </a:r>
            <a:r>
              <a:rPr lang="en-US" b="1" dirty="0" err="1"/>
              <a:t>δι</a:t>
            </a:r>
            <a:r>
              <a:rPr lang="en-US" b="1" dirty="0"/>
              <a:t>αφοροποίηση,υποπολιτισμός ή υποκουλτούρα</a:t>
            </a:r>
            <a:r>
              <a:rPr lang="en-US" dirty="0"/>
              <a:t>. </a:t>
            </a:r>
            <a:endParaRPr lang="el-GR" dirty="0"/>
          </a:p>
          <a:p>
            <a:endParaRPr lang="el-GR" dirty="0"/>
          </a:p>
        </p:txBody>
      </p:sp>
    </p:spTree>
    <p:extLst>
      <p:ext uri="{BB962C8B-B14F-4D97-AF65-F5344CB8AC3E}">
        <p14:creationId xmlns:p14="http://schemas.microsoft.com/office/powerpoint/2010/main" val="3995960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187633-DD02-417E-997E-BD51DF15CFD3}"/>
              </a:ext>
            </a:extLst>
          </p:cNvPr>
          <p:cNvSpPr>
            <a:spLocks noGrp="1"/>
          </p:cNvSpPr>
          <p:nvPr>
            <p:ph type="title"/>
          </p:nvPr>
        </p:nvSpPr>
        <p:spPr/>
        <p:txBody>
          <a:bodyPr/>
          <a:lstStyle/>
          <a:p>
            <a:r>
              <a:rPr lang="el-GR" sz="3200" b="1" dirty="0"/>
              <a:t>2</a:t>
            </a:r>
            <a:r>
              <a:rPr lang="el-GR" sz="3200" b="1" baseline="30000" dirty="0"/>
              <a:t>η</a:t>
            </a:r>
            <a:r>
              <a:rPr lang="el-GR" sz="3200" b="1" dirty="0"/>
              <a:t> ενότητα</a:t>
            </a:r>
            <a:r>
              <a:rPr lang="en-US" sz="3200" b="1" dirty="0"/>
              <a:t>: </a:t>
            </a:r>
            <a:r>
              <a:rPr lang="el-GR" sz="3200" b="1" dirty="0"/>
              <a:t>Μετακινήσεις πληθυσμών</a:t>
            </a:r>
            <a:r>
              <a:rPr lang="en-US" sz="3200" b="1" dirty="0"/>
              <a:t>:</a:t>
            </a:r>
            <a:r>
              <a:rPr lang="el-GR" sz="3200" b="1" dirty="0"/>
              <a:t> Μετανάστευση, παλιννόστηση, προσφυγιά</a:t>
            </a:r>
            <a:br>
              <a:rPr lang="el-GR" sz="4400" b="1" dirty="0"/>
            </a:br>
            <a:endParaRPr lang="el-GR" dirty="0"/>
          </a:p>
        </p:txBody>
      </p:sp>
      <p:sp>
        <p:nvSpPr>
          <p:cNvPr id="3" name="Θέση περιεχομένου 2">
            <a:extLst>
              <a:ext uri="{FF2B5EF4-FFF2-40B4-BE49-F238E27FC236}">
                <a16:creationId xmlns:a16="http://schemas.microsoft.com/office/drawing/2014/main" id="{9FD460C3-8360-43F8-9F6F-746CAF5C680A}"/>
              </a:ext>
            </a:extLst>
          </p:cNvPr>
          <p:cNvSpPr>
            <a:spLocks noGrp="1"/>
          </p:cNvSpPr>
          <p:nvPr>
            <p:ph idx="1"/>
          </p:nvPr>
        </p:nvSpPr>
        <p:spPr>
          <a:xfrm>
            <a:off x="646111" y="1696279"/>
            <a:ext cx="9988758" cy="5009320"/>
          </a:xfrm>
        </p:spPr>
        <p:txBody>
          <a:bodyPr>
            <a:normAutofit/>
          </a:bodyPr>
          <a:lstStyle/>
          <a:p>
            <a:pPr algn="just"/>
            <a:r>
              <a:rPr lang="el-GR" dirty="0"/>
              <a:t>Στόχος της ενότητας είναι να προβληματιστούν οι μαθητές για τις μετακινήσεις των πληθυσμών που πραγματοποιήθηκαν και πραγματοποιούνται στη σύγχρονη ελληνική κοινωνία και για τις αιτίες που τις προκάλεσαν ή τις προκαλούν </a:t>
            </a:r>
            <a:r>
              <a:rPr lang="el-GR" b="1" dirty="0"/>
              <a:t>(διαχρονικότητα φαινομένου)-Διάκριση μετανάστη/πρόσφυγα</a:t>
            </a:r>
          </a:p>
          <a:p>
            <a:pPr algn="just"/>
            <a:r>
              <a:rPr lang="el-GR" dirty="0"/>
              <a:t>Προσδιορίζονται οι έννοιες της </a:t>
            </a:r>
            <a:r>
              <a:rPr lang="el-GR" b="1" dirty="0" err="1">
                <a:solidFill>
                  <a:srgbClr val="00B0F0"/>
                </a:solidFill>
              </a:rPr>
              <a:t>πολυπολιτισμικότητας</a:t>
            </a:r>
            <a:r>
              <a:rPr lang="el-GR" b="1" dirty="0">
                <a:solidFill>
                  <a:srgbClr val="00B0F0"/>
                </a:solidFill>
              </a:rPr>
              <a:t>, της μετανάστευσης και της παλιννόστησης</a:t>
            </a:r>
            <a:r>
              <a:rPr lang="el-GR" dirty="0">
                <a:solidFill>
                  <a:srgbClr val="00B0F0"/>
                </a:solidFill>
              </a:rPr>
              <a:t>. </a:t>
            </a:r>
            <a:r>
              <a:rPr lang="el-GR" dirty="0"/>
              <a:t>Παρατίθενται στοιχεία που αφορούν τις μετακινήσεις του πληθυσμού από και προς την Ελλάδα, όπως και στοιχεία για την παλιννόστηση των Ελλήνων, αλλά και για τους οικονομικούς μετανάστες και τους πρόσφυγες που βρίσκονται στην Ελλάδα.</a:t>
            </a:r>
          </a:p>
          <a:p>
            <a:pPr algn="just"/>
            <a:r>
              <a:rPr lang="el-GR" dirty="0"/>
              <a:t>Γίνεται επίσης αναφορά στις </a:t>
            </a:r>
            <a:r>
              <a:rPr lang="el-GR" b="1" dirty="0"/>
              <a:t>μεταναστευτικές πολιτικές </a:t>
            </a:r>
            <a:r>
              <a:rPr lang="el-GR" dirty="0"/>
              <a:t>που εφαρμόστηκαν από διάφορες χώρες όπως αυτές </a:t>
            </a:r>
            <a:r>
              <a:rPr lang="el-GR" b="1" dirty="0"/>
              <a:t>των «φιλοξενούμενων εργατών», της αφομοίωσης και της ένταξης.</a:t>
            </a:r>
            <a:endParaRPr lang="el-GR" dirty="0"/>
          </a:p>
          <a:p>
            <a:r>
              <a:rPr lang="el-GR" b="1" dirty="0">
                <a:solidFill>
                  <a:srgbClr val="FFC000"/>
                </a:solidFill>
              </a:rPr>
              <a:t>λέξεις-κλειδιά:</a:t>
            </a:r>
            <a:r>
              <a:rPr lang="el-GR" dirty="0"/>
              <a:t> </a:t>
            </a:r>
            <a:r>
              <a:rPr lang="el-GR" b="1" dirty="0" err="1"/>
              <a:t>πολυπολιτισμικότητα</a:t>
            </a:r>
            <a:r>
              <a:rPr lang="el-GR" b="1" dirty="0"/>
              <a:t>, μετανάστευση, οικονομικοί μετανάστες, πρόσφυγες, μειονότητα. </a:t>
            </a:r>
          </a:p>
          <a:p>
            <a:endParaRPr lang="el-GR" dirty="0"/>
          </a:p>
        </p:txBody>
      </p:sp>
    </p:spTree>
    <p:extLst>
      <p:ext uri="{BB962C8B-B14F-4D97-AF65-F5344CB8AC3E}">
        <p14:creationId xmlns:p14="http://schemas.microsoft.com/office/powerpoint/2010/main" val="3839301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2F61B1-80CA-4CC4-802A-E398407B34C7}"/>
              </a:ext>
            </a:extLst>
          </p:cNvPr>
          <p:cNvSpPr>
            <a:spLocks noGrp="1"/>
          </p:cNvSpPr>
          <p:nvPr>
            <p:ph type="title"/>
          </p:nvPr>
        </p:nvSpPr>
        <p:spPr>
          <a:xfrm>
            <a:off x="646111" y="452718"/>
            <a:ext cx="10061646" cy="1400530"/>
          </a:xfrm>
        </p:spPr>
        <p:txBody>
          <a:bodyPr/>
          <a:lstStyle/>
          <a:p>
            <a:r>
              <a:rPr lang="el-GR" sz="3200" b="1" dirty="0"/>
              <a:t>3</a:t>
            </a:r>
            <a:r>
              <a:rPr lang="el-GR" sz="3200" b="1" baseline="30000" dirty="0"/>
              <a:t>η</a:t>
            </a:r>
            <a:r>
              <a:rPr lang="el-GR" sz="3200" b="1" dirty="0"/>
              <a:t> ενότητα</a:t>
            </a:r>
            <a:r>
              <a:rPr lang="en-US" sz="3200" b="1" dirty="0"/>
              <a:t>:</a:t>
            </a:r>
            <a:r>
              <a:rPr lang="el-GR" sz="3200" b="1" dirty="0"/>
              <a:t> Διαφορετικές πολιτισμικές ομάδες και μειονότητες στις σύγχρονες κοινωνίες</a:t>
            </a:r>
          </a:p>
        </p:txBody>
      </p:sp>
      <p:sp>
        <p:nvSpPr>
          <p:cNvPr id="3" name="Θέση περιεχομένου 2">
            <a:extLst>
              <a:ext uri="{FF2B5EF4-FFF2-40B4-BE49-F238E27FC236}">
                <a16:creationId xmlns:a16="http://schemas.microsoft.com/office/drawing/2014/main" id="{23B235C5-F355-431F-A8B1-7E08FF3CFF2C}"/>
              </a:ext>
            </a:extLst>
          </p:cNvPr>
          <p:cNvSpPr>
            <a:spLocks noGrp="1"/>
          </p:cNvSpPr>
          <p:nvPr>
            <p:ph idx="1"/>
          </p:nvPr>
        </p:nvSpPr>
        <p:spPr>
          <a:xfrm>
            <a:off x="477078" y="1853248"/>
            <a:ext cx="6771861" cy="4852352"/>
          </a:xfrm>
        </p:spPr>
        <p:txBody>
          <a:bodyPr>
            <a:normAutofit/>
          </a:bodyPr>
          <a:lstStyle/>
          <a:p>
            <a:pPr algn="just"/>
            <a:r>
              <a:rPr lang="el-GR" dirty="0"/>
              <a:t>Προσδιορίζονται οι </a:t>
            </a:r>
            <a:r>
              <a:rPr lang="el-GR" b="1" dirty="0"/>
              <a:t>πολιτισμικές ομάδες </a:t>
            </a:r>
            <a:r>
              <a:rPr lang="el-GR" dirty="0"/>
              <a:t>που υπάρχουν στη σύγχρονη ελληνική κοινωνία, </a:t>
            </a:r>
          </a:p>
          <a:p>
            <a:pPr algn="just"/>
            <a:r>
              <a:rPr lang="el-GR" dirty="0"/>
              <a:t>ορίζεται κοινωνιολογικά η έννοια της </a:t>
            </a:r>
            <a:r>
              <a:rPr lang="el-GR" b="1" dirty="0"/>
              <a:t>μειονότητας</a:t>
            </a:r>
            <a:r>
              <a:rPr lang="el-GR" dirty="0"/>
              <a:t> και</a:t>
            </a:r>
          </a:p>
          <a:p>
            <a:pPr algn="just"/>
            <a:r>
              <a:rPr lang="el-GR" dirty="0"/>
              <a:t>επισημαίνεται η </a:t>
            </a:r>
            <a:r>
              <a:rPr lang="el-GR" b="1" dirty="0"/>
              <a:t>ανάγκη </a:t>
            </a:r>
            <a:r>
              <a:rPr lang="el-GR" b="1" dirty="0">
                <a:solidFill>
                  <a:srgbClr val="00B0F0"/>
                </a:solidFill>
              </a:rPr>
              <a:t>αναγνώρισης των δικαιωμάτων</a:t>
            </a:r>
            <a:r>
              <a:rPr lang="el-GR" b="1" dirty="0"/>
              <a:t> των διαφορετικών πολιτισμικών και μειονοτικών ομάδων</a:t>
            </a:r>
            <a:r>
              <a:rPr lang="el-GR" dirty="0"/>
              <a:t> από ένα σύγχρονο δημοκρατικό κράτος</a:t>
            </a:r>
          </a:p>
          <a:p>
            <a:pPr marL="0" indent="0">
              <a:buNone/>
            </a:pPr>
            <a:endParaRPr lang="el-GR" dirty="0"/>
          </a:p>
          <a:p>
            <a:endParaRPr lang="el-GR" dirty="0"/>
          </a:p>
          <a:p>
            <a:r>
              <a:rPr lang="el-GR" b="1" dirty="0">
                <a:solidFill>
                  <a:srgbClr val="FFC000"/>
                </a:solidFill>
              </a:rPr>
              <a:t>λέξεις-κλειδιά:</a:t>
            </a:r>
            <a:r>
              <a:rPr lang="el-GR" b="1" dirty="0"/>
              <a:t> μειονότητα, πολιτισμικές ομάδες, «διαφορετικότητα», ο «άλλος», το δικαίωμα</a:t>
            </a:r>
          </a:p>
          <a:p>
            <a:endParaRPr lang="el-GR" dirty="0"/>
          </a:p>
        </p:txBody>
      </p:sp>
      <p:pic>
        <p:nvPicPr>
          <p:cNvPr id="5" name="Εικόνα 4">
            <a:extLst>
              <a:ext uri="{FF2B5EF4-FFF2-40B4-BE49-F238E27FC236}">
                <a16:creationId xmlns:a16="http://schemas.microsoft.com/office/drawing/2014/main" id="{01F3402A-D294-465B-82BC-309AF3470FBB}"/>
              </a:ext>
            </a:extLst>
          </p:cNvPr>
          <p:cNvPicPr>
            <a:picLocks noChangeAspect="1"/>
          </p:cNvPicPr>
          <p:nvPr/>
        </p:nvPicPr>
        <p:blipFill>
          <a:blip r:embed="rId2"/>
          <a:stretch>
            <a:fillRect/>
          </a:stretch>
        </p:blipFill>
        <p:spPr>
          <a:xfrm>
            <a:off x="7341704" y="2206513"/>
            <a:ext cx="4617591" cy="3332896"/>
          </a:xfrm>
          <a:prstGeom prst="rect">
            <a:avLst/>
          </a:prstGeom>
        </p:spPr>
      </p:pic>
    </p:spTree>
    <p:extLst>
      <p:ext uri="{BB962C8B-B14F-4D97-AF65-F5344CB8AC3E}">
        <p14:creationId xmlns:p14="http://schemas.microsoft.com/office/powerpoint/2010/main" val="25086729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586</TotalTime>
  <Words>1794</Words>
  <Application>Microsoft Office PowerPoint</Application>
  <PresentationFormat>Ευρεία οθόνη</PresentationFormat>
  <Paragraphs>127</Paragraphs>
  <Slides>19</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19</vt:i4>
      </vt:variant>
    </vt:vector>
  </HeadingPairs>
  <TitlesOfParts>
    <vt:vector size="26" baseType="lpstr">
      <vt:lpstr>Arial</vt:lpstr>
      <vt:lpstr>Century Gothic</vt:lpstr>
      <vt:lpstr>Courier New</vt:lpstr>
      <vt:lpstr>Proxima Nova</vt:lpstr>
      <vt:lpstr>Wingdings</vt:lpstr>
      <vt:lpstr>Wingdings 3</vt:lpstr>
      <vt:lpstr>Ιόν</vt:lpstr>
      <vt:lpstr>Κεφ. 10: Ετερότητα, Διαπολιτισμικές και Διακοινωνιακές Σχέσεις</vt:lpstr>
      <vt:lpstr>Παρουσίαση του PowerPoint</vt:lpstr>
      <vt:lpstr>Γενικές αρχές </vt:lpstr>
      <vt:lpstr>Διδακτικές ενότητες</vt:lpstr>
      <vt:lpstr>Θεωρητική προσέγγιση (ΒτΚ)</vt:lpstr>
      <vt:lpstr>Εισαγωγή (έννοια του πολιτισμού)</vt:lpstr>
      <vt:lpstr>1η ενότητα:Ετερότητα, πολιτισμικές διαφορές και υποκουλτούρες στη σύγχροvη ελληvική κοιvωvία</vt:lpstr>
      <vt:lpstr>2η ενότητα: Μετακινήσεις πληθυσμών: Μετανάστευση, παλιννόστηση, προσφυγιά </vt:lpstr>
      <vt:lpstr>3η ενότητα: Διαφορετικές πολιτισμικές ομάδες και μειονότητες στις σύγχρονες κοινωνίες</vt:lpstr>
      <vt:lpstr>4η ενότητα: προκατάληψη και ρατσισμός  </vt:lpstr>
      <vt:lpstr>4β Τα αίτια και οι συνέπειες της προκατάληψης και του ρατσισμού </vt:lpstr>
      <vt:lpstr>5η ενότητα: Πόλεμος, τρομοκρατία: μορφές, αίτια και συνέπειες</vt:lpstr>
      <vt:lpstr>6η ενότητα:Αντιμετώπιση της προκατάληψης και της οργανωμένης βίας </vt:lpstr>
      <vt:lpstr>Παρουσίαση του PowerPoint</vt:lpstr>
      <vt:lpstr>ΕΝΔΕΙΚΤΙΚΟ ΚΡΙΤΗΡΙΟ ΑΞΙΟΛΟΓΗΣΗΣ κεφ. 9 «Αποκλίνουσα συμπεριφορά: παραβατικότητα και εγκληματικότητα»</vt:lpstr>
      <vt:lpstr>Α2. Ερωτήσεις αντικειμενικού τύπου (2X5=10) </vt:lpstr>
      <vt:lpstr>Β. ερωτήσεις σύντομης απάντησης (1Χ10 &amp; 1Χ15 =σύνολο 25 μονάδες) </vt:lpstr>
      <vt:lpstr>ΔΕΥΤΕΡΗ ΟΜΑΔΑ (2 θέματα/50 μονάδες)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 10: Ετερότητα, Διαπολιτισμικές και Διακοινωνιακές Σχέσεις</dc:title>
  <dc:creator>Νανα Μιμιλιδου</dc:creator>
  <cp:lastModifiedBy>Νανα Μιμιλιδου</cp:lastModifiedBy>
  <cp:revision>31</cp:revision>
  <dcterms:created xsi:type="dcterms:W3CDTF">2020-01-08T09:32:51Z</dcterms:created>
  <dcterms:modified xsi:type="dcterms:W3CDTF">2020-02-10T16:03:23Z</dcterms:modified>
</cp:coreProperties>
</file>