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6" r:id="rId11"/>
    <p:sldId id="265" r:id="rId12"/>
    <p:sldId id="267" r:id="rId13"/>
    <p:sldId id="268" r:id="rId14"/>
    <p:sldId id="26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9B14637-0D9E-4157-BF25-1BDA9632AC92}" type="datetimeFigureOut">
              <a:rPr lang="el-GR" smtClean="0"/>
              <a:pPr/>
              <a:t>31/1/2015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E6A638D-5C25-4F65-B31B-67068761184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9B14637-0D9E-4157-BF25-1BDA9632AC92}" type="datetimeFigureOut">
              <a:rPr lang="el-GR" smtClean="0"/>
              <a:pPr/>
              <a:t>31/1/2015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E6A638D-5C25-4F65-B31B-67068761184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9B14637-0D9E-4157-BF25-1BDA9632AC92}" type="datetimeFigureOut">
              <a:rPr lang="el-GR" smtClean="0"/>
              <a:pPr/>
              <a:t>31/1/2015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E6A638D-5C25-4F65-B31B-67068761184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9B14637-0D9E-4157-BF25-1BDA9632AC92}" type="datetimeFigureOut">
              <a:rPr lang="el-GR" smtClean="0"/>
              <a:pPr/>
              <a:t>31/1/2015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E6A638D-5C25-4F65-B31B-67068761184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9B14637-0D9E-4157-BF25-1BDA9632AC92}" type="datetimeFigureOut">
              <a:rPr lang="el-GR" smtClean="0"/>
              <a:pPr/>
              <a:t>31/1/2015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E6A638D-5C25-4F65-B31B-67068761184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9B14637-0D9E-4157-BF25-1BDA9632AC92}" type="datetimeFigureOut">
              <a:rPr lang="el-GR" smtClean="0"/>
              <a:pPr/>
              <a:t>31/1/2015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E6A638D-5C25-4F65-B31B-67068761184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9B14637-0D9E-4157-BF25-1BDA9632AC92}" type="datetimeFigureOut">
              <a:rPr lang="el-GR" smtClean="0"/>
              <a:pPr/>
              <a:t>31/1/2015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E6A638D-5C25-4F65-B31B-67068761184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9B14637-0D9E-4157-BF25-1BDA9632AC92}" type="datetimeFigureOut">
              <a:rPr lang="el-GR" smtClean="0"/>
              <a:pPr/>
              <a:t>31/1/2015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E6A638D-5C25-4F65-B31B-67068761184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9B14637-0D9E-4157-BF25-1BDA9632AC92}" type="datetimeFigureOut">
              <a:rPr lang="el-GR" smtClean="0"/>
              <a:pPr/>
              <a:t>31/1/2015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E6A638D-5C25-4F65-B31B-67068761184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9B14637-0D9E-4157-BF25-1BDA9632AC92}" type="datetimeFigureOut">
              <a:rPr lang="el-GR" smtClean="0"/>
              <a:pPr/>
              <a:t>31/1/2015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E6A638D-5C25-4F65-B31B-67068761184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9B14637-0D9E-4157-BF25-1BDA9632AC92}" type="datetimeFigureOut">
              <a:rPr lang="el-GR" smtClean="0"/>
              <a:pPr/>
              <a:t>31/1/2015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E6A638D-5C25-4F65-B31B-67068761184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B14637-0D9E-4157-BF25-1BDA9632AC92}" type="datetimeFigureOut">
              <a:rPr lang="el-GR" smtClean="0"/>
              <a:pPr/>
              <a:t>31/1/2015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6A638D-5C25-4F65-B31B-67068761184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ΔΙΑΧΕΙΡΙΣΗ ΥΔΑΤΩΝ</a:t>
            </a:r>
            <a:br>
              <a:rPr lang="el-GR" dirty="0" smtClean="0"/>
            </a:br>
            <a:r>
              <a:rPr lang="el-GR" dirty="0" err="1" smtClean="0"/>
              <a:t>ΤΑΠΗΤΟΚΑθΑΡΙΣΤΗΡΙΟΥ</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Σύστημα 1</a:t>
            </a:r>
            <a:r>
              <a:rPr lang="el-GR" baseline="30000" dirty="0" smtClean="0"/>
              <a:t>ο</a:t>
            </a:r>
            <a:r>
              <a:rPr lang="el-GR" dirty="0" smtClean="0"/>
              <a:t> </a:t>
            </a:r>
            <a:endParaRPr lang="el-GR" dirty="0"/>
          </a:p>
        </p:txBody>
      </p:sp>
      <p:pic>
        <p:nvPicPr>
          <p:cNvPr id="4" name="3 - Θέση περιεχομένου"/>
          <p:cNvPicPr>
            <a:picLocks noGrp="1"/>
          </p:cNvPicPr>
          <p:nvPr>
            <p:ph idx="1"/>
          </p:nvPr>
        </p:nvPicPr>
        <p:blipFill>
          <a:blip r:embed="rId2" cstate="print"/>
          <a:srcRect/>
          <a:stretch>
            <a:fillRect/>
          </a:stretch>
        </p:blipFill>
        <p:spPr bwMode="auto">
          <a:xfrm>
            <a:off x="611560" y="1628800"/>
            <a:ext cx="7992888" cy="482453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Σύστημα 2</a:t>
            </a:r>
            <a:r>
              <a:rPr lang="el-GR" baseline="30000" dirty="0" smtClean="0"/>
              <a:t>ο</a:t>
            </a:r>
            <a:r>
              <a:rPr lang="el-GR" dirty="0" smtClean="0"/>
              <a:t> </a:t>
            </a:r>
            <a:endParaRPr lang="el-GR" dirty="0"/>
          </a:p>
        </p:txBody>
      </p:sp>
      <p:pic>
        <p:nvPicPr>
          <p:cNvPr id="4" name="3 - Θέση περιεχομένου"/>
          <p:cNvPicPr>
            <a:picLocks noGrp="1"/>
          </p:cNvPicPr>
          <p:nvPr>
            <p:ph idx="1"/>
          </p:nvPr>
        </p:nvPicPr>
        <p:blipFill>
          <a:blip r:embed="rId2" cstate="print"/>
          <a:srcRect/>
          <a:stretch>
            <a:fillRect/>
          </a:stretch>
        </p:blipFill>
        <p:spPr bwMode="auto">
          <a:xfrm>
            <a:off x="467544" y="1556792"/>
            <a:ext cx="8280919" cy="4968551"/>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Σύστημα 3</a:t>
            </a:r>
            <a:r>
              <a:rPr lang="el-GR" baseline="30000" dirty="0" smtClean="0"/>
              <a:t>ο</a:t>
            </a:r>
            <a:r>
              <a:rPr lang="el-GR" dirty="0" smtClean="0"/>
              <a:t> </a:t>
            </a:r>
            <a:endParaRPr lang="el-GR" dirty="0"/>
          </a:p>
        </p:txBody>
      </p:sp>
      <p:pic>
        <p:nvPicPr>
          <p:cNvPr id="4" name="3 - Θέση περιεχομένου"/>
          <p:cNvPicPr>
            <a:picLocks noGrp="1"/>
          </p:cNvPicPr>
          <p:nvPr>
            <p:ph idx="1"/>
          </p:nvPr>
        </p:nvPicPr>
        <p:blipFill>
          <a:blip r:embed="rId2" cstate="print"/>
          <a:srcRect/>
          <a:stretch>
            <a:fillRect/>
          </a:stretch>
        </p:blipFill>
        <p:spPr bwMode="auto">
          <a:xfrm>
            <a:off x="467544" y="1484784"/>
            <a:ext cx="8064896" cy="4896544"/>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Σύστημα 4</a:t>
            </a:r>
            <a:r>
              <a:rPr lang="el-GR" baseline="30000" dirty="0" smtClean="0"/>
              <a:t>ο</a:t>
            </a:r>
            <a:r>
              <a:rPr lang="el-GR" dirty="0" smtClean="0"/>
              <a:t> </a:t>
            </a:r>
            <a:endParaRPr lang="el-GR" dirty="0"/>
          </a:p>
        </p:txBody>
      </p:sp>
      <p:pic>
        <p:nvPicPr>
          <p:cNvPr id="4" name="3 - Θέση περιεχομένου"/>
          <p:cNvPicPr>
            <a:picLocks noGrp="1"/>
          </p:cNvPicPr>
          <p:nvPr>
            <p:ph idx="1"/>
          </p:nvPr>
        </p:nvPicPr>
        <p:blipFill>
          <a:blip r:embed="rId2" cstate="print"/>
          <a:srcRect/>
          <a:stretch>
            <a:fillRect/>
          </a:stretch>
        </p:blipFill>
        <p:spPr bwMode="auto">
          <a:xfrm>
            <a:off x="467544" y="1628800"/>
            <a:ext cx="8280920" cy="4896544"/>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Σύστημα 5</a:t>
            </a:r>
            <a:r>
              <a:rPr lang="el-GR" baseline="30000" dirty="0" smtClean="0"/>
              <a:t>ο</a:t>
            </a:r>
            <a:r>
              <a:rPr lang="el-GR" dirty="0" smtClean="0"/>
              <a:t> (αντίστροφη ώσμωση)</a:t>
            </a:r>
            <a:endParaRPr lang="el-GR" dirty="0"/>
          </a:p>
        </p:txBody>
      </p:sp>
      <p:pic>
        <p:nvPicPr>
          <p:cNvPr id="4" name="3 - Θέση περιεχομένου"/>
          <p:cNvPicPr>
            <a:picLocks noGrp="1"/>
          </p:cNvPicPr>
          <p:nvPr>
            <p:ph idx="1"/>
          </p:nvPr>
        </p:nvPicPr>
        <p:blipFill>
          <a:blip r:embed="rId2" cstate="print"/>
          <a:srcRect/>
          <a:stretch>
            <a:fillRect/>
          </a:stretch>
        </p:blipFill>
        <p:spPr bwMode="auto">
          <a:xfrm>
            <a:off x="395536" y="1556792"/>
            <a:ext cx="8208912" cy="496855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Δείκτες ποιότητας νερού</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Διαλυμένο οξυγόνο</a:t>
            </a:r>
            <a:r>
              <a:rPr lang="en-US" dirty="0" smtClean="0"/>
              <a:t> (DO)</a:t>
            </a:r>
            <a:endParaRPr lang="el-GR" dirty="0" smtClean="0"/>
          </a:p>
          <a:p>
            <a:r>
              <a:rPr lang="el-GR" dirty="0" smtClean="0"/>
              <a:t>Χημικά απαιτούμενο οξυγόνο </a:t>
            </a:r>
            <a:r>
              <a:rPr lang="en-US" dirty="0" smtClean="0"/>
              <a:t>(COD)</a:t>
            </a:r>
          </a:p>
          <a:p>
            <a:r>
              <a:rPr lang="el-GR" dirty="0" smtClean="0"/>
              <a:t>Βιολογικ</a:t>
            </a:r>
            <a:r>
              <a:rPr lang="el-GR" dirty="0"/>
              <a:t>ά</a:t>
            </a:r>
            <a:r>
              <a:rPr lang="el-GR" dirty="0" smtClean="0"/>
              <a:t> απαιτούμενο οξυγόνο </a:t>
            </a:r>
            <a:r>
              <a:rPr lang="en-US" dirty="0" smtClean="0"/>
              <a:t>(BOD</a:t>
            </a:r>
            <a:r>
              <a:rPr lang="en-US" baseline="-25000" dirty="0" smtClean="0"/>
              <a:t>5</a:t>
            </a:r>
            <a:r>
              <a:rPr lang="en-US" dirty="0" smtClean="0"/>
              <a:t>)</a:t>
            </a:r>
            <a:endParaRPr lang="el-GR" dirty="0" smtClean="0"/>
          </a:p>
          <a:p>
            <a:r>
              <a:rPr lang="el-GR" dirty="0" smtClean="0"/>
              <a:t>Διαλυμένα στερεά</a:t>
            </a:r>
          </a:p>
          <a:p>
            <a:r>
              <a:rPr lang="el-GR" dirty="0" smtClean="0"/>
              <a:t>Αιωρούμενα στερεά</a:t>
            </a:r>
          </a:p>
          <a:p>
            <a:r>
              <a:rPr lang="el-GR" dirty="0" smtClean="0"/>
              <a:t>Θρεπτικά υλικά (άζωτο</a:t>
            </a:r>
            <a:r>
              <a:rPr lang="el-GR" smtClean="0"/>
              <a:t>, φώσφορος)</a:t>
            </a:r>
            <a:endParaRPr lang="el-GR" dirty="0" smtClean="0"/>
          </a:p>
          <a:p>
            <a:r>
              <a:rPr lang="el-GR" dirty="0" smtClean="0"/>
              <a:t>Φυσικές ιδιότητες (θαλερότητα, οσμή, χρώμα, θερμοκρασία)</a:t>
            </a:r>
          </a:p>
          <a:p>
            <a:r>
              <a:rPr lang="el-GR" dirty="0" smtClean="0"/>
              <a:t>Μικροοργανισμοί</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Τιμές </a:t>
            </a:r>
            <a:r>
              <a:rPr lang="en-US" dirty="0" smtClean="0"/>
              <a:t>COD </a:t>
            </a:r>
            <a:r>
              <a:rPr lang="el-GR" dirty="0" smtClean="0"/>
              <a:t>και </a:t>
            </a:r>
            <a:r>
              <a:rPr lang="en-US" dirty="0" smtClean="0"/>
              <a:t>BOD</a:t>
            </a:r>
            <a:endParaRPr lang="el-GR" dirty="0"/>
          </a:p>
        </p:txBody>
      </p:sp>
      <p:graphicFrame>
        <p:nvGraphicFramePr>
          <p:cNvPr id="4" name="3 - Θέση περιεχομένου"/>
          <p:cNvGraphicFramePr>
            <a:graphicFrameLocks noGrp="1"/>
          </p:cNvGraphicFramePr>
          <p:nvPr>
            <p:ph idx="1"/>
          </p:nvPr>
        </p:nvGraphicFramePr>
        <p:xfrm>
          <a:off x="457200" y="1700808"/>
          <a:ext cx="8219256" cy="3962400"/>
        </p:xfrm>
        <a:graphic>
          <a:graphicData uri="http://schemas.openxmlformats.org/drawingml/2006/table">
            <a:tbl>
              <a:tblPr firstRow="1" bandRow="1">
                <a:tableStyleId>{5C22544A-7EE6-4342-B048-85BDC9FD1C3A}</a:tableStyleId>
              </a:tblPr>
              <a:tblGrid>
                <a:gridCol w="4762872"/>
                <a:gridCol w="1944216"/>
                <a:gridCol w="1512168"/>
              </a:tblGrid>
              <a:tr h="270232">
                <a:tc>
                  <a:txBody>
                    <a:bodyPr/>
                    <a:lstStyle/>
                    <a:p>
                      <a:endParaRPr lang="el-GR" sz="3200" dirty="0"/>
                    </a:p>
                  </a:txBody>
                  <a:tcPr/>
                </a:tc>
                <a:tc>
                  <a:txBody>
                    <a:bodyPr/>
                    <a:lstStyle/>
                    <a:p>
                      <a:pPr algn="ctr"/>
                      <a:r>
                        <a:rPr lang="en-US" sz="3200" dirty="0" smtClean="0"/>
                        <a:t>COD</a:t>
                      </a:r>
                      <a:endParaRPr lang="el-GR" sz="3200" dirty="0"/>
                    </a:p>
                  </a:txBody>
                  <a:tcPr/>
                </a:tc>
                <a:tc>
                  <a:txBody>
                    <a:bodyPr/>
                    <a:lstStyle/>
                    <a:p>
                      <a:pPr algn="ctr"/>
                      <a:r>
                        <a:rPr lang="en-US" sz="3200" dirty="0" smtClean="0"/>
                        <a:t>BOD</a:t>
                      </a:r>
                      <a:endParaRPr lang="el-GR" sz="3200" dirty="0"/>
                    </a:p>
                  </a:txBody>
                  <a:tcPr/>
                </a:tc>
              </a:tr>
              <a:tr h="370840">
                <a:tc>
                  <a:txBody>
                    <a:bodyPr/>
                    <a:lstStyle/>
                    <a:p>
                      <a:r>
                        <a:rPr lang="el-GR" sz="3200" dirty="0" smtClean="0"/>
                        <a:t>Καθαρά νερά ποταμού</a:t>
                      </a:r>
                      <a:endParaRPr lang="el-GR" sz="3200" dirty="0"/>
                    </a:p>
                  </a:txBody>
                  <a:tcPr/>
                </a:tc>
                <a:tc>
                  <a:txBody>
                    <a:bodyPr/>
                    <a:lstStyle/>
                    <a:p>
                      <a:pPr algn="ctr"/>
                      <a:r>
                        <a:rPr lang="el-GR" sz="3200" dirty="0" smtClean="0"/>
                        <a:t>-</a:t>
                      </a:r>
                      <a:endParaRPr lang="el-GR" sz="3200" dirty="0"/>
                    </a:p>
                  </a:txBody>
                  <a:tcPr/>
                </a:tc>
                <a:tc>
                  <a:txBody>
                    <a:bodyPr/>
                    <a:lstStyle/>
                    <a:p>
                      <a:pPr algn="ctr"/>
                      <a:r>
                        <a:rPr lang="el-GR" sz="3200" dirty="0" smtClean="0"/>
                        <a:t>&lt;1</a:t>
                      </a:r>
                      <a:endParaRPr lang="el-GR" sz="3200" dirty="0"/>
                    </a:p>
                  </a:txBody>
                  <a:tcPr/>
                </a:tc>
              </a:tr>
              <a:tr h="370840">
                <a:tc>
                  <a:txBody>
                    <a:bodyPr/>
                    <a:lstStyle/>
                    <a:p>
                      <a:r>
                        <a:rPr lang="el-GR" sz="3200" dirty="0" smtClean="0"/>
                        <a:t>Ποταμοί με ρύπανση</a:t>
                      </a:r>
                      <a:endParaRPr lang="el-GR" sz="3200" dirty="0"/>
                    </a:p>
                  </a:txBody>
                  <a:tcPr/>
                </a:tc>
                <a:tc>
                  <a:txBody>
                    <a:bodyPr/>
                    <a:lstStyle/>
                    <a:p>
                      <a:pPr algn="ctr"/>
                      <a:r>
                        <a:rPr lang="el-GR" sz="3200" dirty="0" smtClean="0"/>
                        <a:t>-</a:t>
                      </a:r>
                      <a:endParaRPr lang="el-GR" sz="3200" dirty="0"/>
                    </a:p>
                  </a:txBody>
                  <a:tcPr/>
                </a:tc>
                <a:tc>
                  <a:txBody>
                    <a:bodyPr/>
                    <a:lstStyle/>
                    <a:p>
                      <a:pPr algn="ctr"/>
                      <a:r>
                        <a:rPr lang="el-GR" sz="3200" dirty="0" smtClean="0"/>
                        <a:t>&gt;10</a:t>
                      </a:r>
                      <a:endParaRPr lang="el-GR" sz="3200" dirty="0"/>
                    </a:p>
                  </a:txBody>
                  <a:tcPr/>
                </a:tc>
              </a:tr>
              <a:tr h="370840">
                <a:tc>
                  <a:txBody>
                    <a:bodyPr/>
                    <a:lstStyle/>
                    <a:p>
                      <a:r>
                        <a:rPr lang="el-GR" sz="3200" dirty="0" smtClean="0"/>
                        <a:t>Απόβλητα μετά κατεργασία</a:t>
                      </a:r>
                      <a:endParaRPr lang="el-GR" sz="3200" dirty="0"/>
                    </a:p>
                  </a:txBody>
                  <a:tcPr/>
                </a:tc>
                <a:tc>
                  <a:txBody>
                    <a:bodyPr/>
                    <a:lstStyle/>
                    <a:p>
                      <a:pPr algn="ctr"/>
                      <a:r>
                        <a:rPr lang="el-GR" sz="3200" dirty="0" smtClean="0"/>
                        <a:t>-</a:t>
                      </a:r>
                      <a:endParaRPr lang="el-GR" sz="3200" dirty="0"/>
                    </a:p>
                  </a:txBody>
                  <a:tcPr/>
                </a:tc>
                <a:tc>
                  <a:txBody>
                    <a:bodyPr/>
                    <a:lstStyle/>
                    <a:p>
                      <a:pPr algn="ctr"/>
                      <a:r>
                        <a:rPr lang="el-GR" sz="3200" dirty="0" smtClean="0"/>
                        <a:t>10-20</a:t>
                      </a:r>
                      <a:endParaRPr lang="el-GR" sz="3200" dirty="0"/>
                    </a:p>
                  </a:txBody>
                  <a:tcPr/>
                </a:tc>
              </a:tr>
              <a:tr h="370840">
                <a:tc>
                  <a:txBody>
                    <a:bodyPr/>
                    <a:lstStyle/>
                    <a:p>
                      <a:r>
                        <a:rPr lang="el-GR" sz="3200" dirty="0" smtClean="0"/>
                        <a:t>Ακατέργαστα</a:t>
                      </a:r>
                      <a:r>
                        <a:rPr lang="el-GR" sz="3200" baseline="0" dirty="0" smtClean="0"/>
                        <a:t> οικιακά λύματα</a:t>
                      </a:r>
                      <a:endParaRPr lang="el-GR" sz="3200" dirty="0"/>
                    </a:p>
                  </a:txBody>
                  <a:tcPr/>
                </a:tc>
                <a:tc>
                  <a:txBody>
                    <a:bodyPr/>
                    <a:lstStyle/>
                    <a:p>
                      <a:pPr algn="ctr"/>
                      <a:r>
                        <a:rPr lang="el-GR" sz="3200" dirty="0" smtClean="0"/>
                        <a:t>420</a:t>
                      </a:r>
                      <a:endParaRPr lang="el-GR" sz="3200" dirty="0"/>
                    </a:p>
                  </a:txBody>
                  <a:tcPr/>
                </a:tc>
                <a:tc>
                  <a:txBody>
                    <a:bodyPr/>
                    <a:lstStyle/>
                    <a:p>
                      <a:pPr algn="ctr"/>
                      <a:r>
                        <a:rPr lang="el-GR" sz="3200" dirty="0" smtClean="0"/>
                        <a:t>360</a:t>
                      </a:r>
                      <a:endParaRPr lang="el-GR" sz="3200" dirty="0"/>
                    </a:p>
                  </a:txBody>
                  <a:tcPr/>
                </a:tc>
              </a:tr>
              <a:tr h="370840">
                <a:tc>
                  <a:txBody>
                    <a:bodyPr/>
                    <a:lstStyle/>
                    <a:p>
                      <a:r>
                        <a:rPr lang="el-GR" sz="3200" dirty="0" smtClean="0"/>
                        <a:t>Σφαγεία</a:t>
                      </a:r>
                      <a:endParaRPr lang="el-GR" sz="3200" dirty="0"/>
                    </a:p>
                  </a:txBody>
                  <a:tcPr/>
                </a:tc>
                <a:tc>
                  <a:txBody>
                    <a:bodyPr/>
                    <a:lstStyle/>
                    <a:p>
                      <a:pPr algn="ctr"/>
                      <a:r>
                        <a:rPr lang="el-GR" sz="3200" dirty="0" smtClean="0"/>
                        <a:t>234000</a:t>
                      </a:r>
                      <a:endParaRPr lang="el-GR" sz="3200" dirty="0"/>
                    </a:p>
                  </a:txBody>
                  <a:tcPr/>
                </a:tc>
                <a:tc>
                  <a:txBody>
                    <a:bodyPr/>
                    <a:lstStyle/>
                    <a:p>
                      <a:pPr algn="ctr"/>
                      <a:r>
                        <a:rPr lang="en-US" sz="3200" dirty="0" smtClean="0"/>
                        <a:t>167000</a:t>
                      </a:r>
                      <a:endParaRPr lang="el-GR" sz="3200"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Μικροβιολογικός χαρακτηρισμός νερών</a:t>
            </a:r>
            <a:endParaRPr lang="el-GR" dirty="0"/>
          </a:p>
        </p:txBody>
      </p:sp>
      <p:graphicFrame>
        <p:nvGraphicFramePr>
          <p:cNvPr id="4" name="3 - Θέση περιεχομένου"/>
          <p:cNvGraphicFramePr>
            <a:graphicFrameLocks noGrp="1"/>
          </p:cNvGraphicFramePr>
          <p:nvPr>
            <p:ph idx="1"/>
          </p:nvPr>
        </p:nvGraphicFramePr>
        <p:xfrm>
          <a:off x="457200" y="1600200"/>
          <a:ext cx="8229600" cy="4907280"/>
        </p:xfrm>
        <a:graphic>
          <a:graphicData uri="http://schemas.openxmlformats.org/drawingml/2006/table">
            <a:tbl>
              <a:tblPr firstRow="1" bandRow="1">
                <a:tableStyleId>{5C22544A-7EE6-4342-B048-85BDC9FD1C3A}</a:tableStyleId>
              </a:tblPr>
              <a:tblGrid>
                <a:gridCol w="3178696"/>
                <a:gridCol w="5050904"/>
              </a:tblGrid>
              <a:tr h="370840">
                <a:tc>
                  <a:txBody>
                    <a:bodyPr/>
                    <a:lstStyle/>
                    <a:p>
                      <a:pPr algn="ctr"/>
                      <a:r>
                        <a:rPr lang="el-GR" sz="2800" dirty="0" smtClean="0"/>
                        <a:t>Κολοβακτηρίδια/</a:t>
                      </a:r>
                      <a:endParaRPr lang="en-US" sz="2800" dirty="0" smtClean="0"/>
                    </a:p>
                    <a:p>
                      <a:pPr algn="ctr"/>
                      <a:r>
                        <a:rPr lang="el-GR" sz="2800" dirty="0" smtClean="0"/>
                        <a:t>100</a:t>
                      </a:r>
                      <a:r>
                        <a:rPr lang="en-US" sz="2800" dirty="0" err="1" smtClean="0"/>
                        <a:t>mL</a:t>
                      </a:r>
                      <a:endParaRPr lang="el-GR" sz="2800" dirty="0" smtClean="0"/>
                    </a:p>
                  </a:txBody>
                  <a:tcPr/>
                </a:tc>
                <a:tc>
                  <a:txBody>
                    <a:bodyPr/>
                    <a:lstStyle/>
                    <a:p>
                      <a:pPr algn="ctr"/>
                      <a:r>
                        <a:rPr lang="el-GR" sz="3200" dirty="0" smtClean="0"/>
                        <a:t>Χαρακτηρισμός</a:t>
                      </a:r>
                      <a:endParaRPr lang="el-GR" sz="3200" dirty="0"/>
                    </a:p>
                  </a:txBody>
                  <a:tcPr/>
                </a:tc>
              </a:tr>
              <a:tr h="370840">
                <a:tc>
                  <a:txBody>
                    <a:bodyPr/>
                    <a:lstStyle/>
                    <a:p>
                      <a:pPr algn="ctr"/>
                      <a:r>
                        <a:rPr lang="el-GR" sz="3200" dirty="0" smtClean="0"/>
                        <a:t>0-1</a:t>
                      </a:r>
                      <a:endParaRPr lang="el-GR" sz="3200" dirty="0"/>
                    </a:p>
                  </a:txBody>
                  <a:tcPr/>
                </a:tc>
                <a:tc>
                  <a:txBody>
                    <a:bodyPr/>
                    <a:lstStyle/>
                    <a:p>
                      <a:r>
                        <a:rPr lang="el-GR" sz="3200" dirty="0" smtClean="0"/>
                        <a:t>Πόσιμο νερό</a:t>
                      </a:r>
                      <a:endParaRPr lang="el-GR" sz="3200" dirty="0"/>
                    </a:p>
                  </a:txBody>
                  <a:tcPr/>
                </a:tc>
              </a:tr>
              <a:tr h="370840">
                <a:tc>
                  <a:txBody>
                    <a:bodyPr/>
                    <a:lstStyle/>
                    <a:p>
                      <a:pPr algn="ctr"/>
                      <a:r>
                        <a:rPr lang="el-GR" sz="3200" dirty="0" smtClean="0"/>
                        <a:t>10-100</a:t>
                      </a:r>
                      <a:endParaRPr lang="el-GR" sz="3200" dirty="0"/>
                    </a:p>
                  </a:txBody>
                  <a:tcPr/>
                </a:tc>
                <a:tc>
                  <a:txBody>
                    <a:bodyPr/>
                    <a:lstStyle/>
                    <a:p>
                      <a:r>
                        <a:rPr lang="el-GR" sz="3200" dirty="0" smtClean="0"/>
                        <a:t>Μη ρυπασμένα επιφανειακά νερά</a:t>
                      </a:r>
                      <a:endParaRPr lang="el-GR" sz="3200" dirty="0"/>
                    </a:p>
                  </a:txBody>
                  <a:tcPr/>
                </a:tc>
              </a:tr>
              <a:tr h="500256">
                <a:tc>
                  <a:txBody>
                    <a:bodyPr/>
                    <a:lstStyle/>
                    <a:p>
                      <a:pPr algn="ctr"/>
                      <a:r>
                        <a:rPr lang="el-GR" sz="3200" dirty="0" smtClean="0"/>
                        <a:t>500-1000</a:t>
                      </a:r>
                      <a:endParaRPr lang="el-GR" sz="3200" dirty="0"/>
                    </a:p>
                  </a:txBody>
                  <a:tcPr/>
                </a:tc>
                <a:tc>
                  <a:txBody>
                    <a:bodyPr/>
                    <a:lstStyle/>
                    <a:p>
                      <a:r>
                        <a:rPr lang="el-GR" sz="3200" dirty="0" smtClean="0"/>
                        <a:t>Νερά ύποπτα μόλυνσης</a:t>
                      </a:r>
                      <a:endParaRPr lang="el-GR" sz="3200" dirty="0"/>
                    </a:p>
                  </a:txBody>
                  <a:tcPr/>
                </a:tc>
              </a:tr>
              <a:tr h="370840">
                <a:tc>
                  <a:txBody>
                    <a:bodyPr/>
                    <a:lstStyle/>
                    <a:p>
                      <a:pPr algn="ctr"/>
                      <a:r>
                        <a:rPr lang="el-GR" sz="3200" dirty="0" smtClean="0"/>
                        <a:t>1000-5000</a:t>
                      </a:r>
                      <a:endParaRPr lang="el-GR" sz="3200" dirty="0"/>
                    </a:p>
                  </a:txBody>
                  <a:tcPr/>
                </a:tc>
                <a:tc>
                  <a:txBody>
                    <a:bodyPr/>
                    <a:lstStyle/>
                    <a:p>
                      <a:r>
                        <a:rPr lang="el-GR" sz="3200" dirty="0" smtClean="0"/>
                        <a:t>Μέτρια</a:t>
                      </a:r>
                      <a:r>
                        <a:rPr lang="el-GR" sz="3200" baseline="0" dirty="0" smtClean="0"/>
                        <a:t>  μολυσμένα νερά</a:t>
                      </a:r>
                      <a:endParaRPr lang="el-GR" sz="3200" dirty="0"/>
                    </a:p>
                  </a:txBody>
                  <a:tcPr/>
                </a:tc>
              </a:tr>
              <a:tr h="370840">
                <a:tc>
                  <a:txBody>
                    <a:bodyPr/>
                    <a:lstStyle/>
                    <a:p>
                      <a:pPr algn="ctr"/>
                      <a:r>
                        <a:rPr lang="el-GR" sz="3200" dirty="0" smtClean="0"/>
                        <a:t>10000-100000</a:t>
                      </a:r>
                      <a:endParaRPr lang="el-GR" sz="3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3200" dirty="0" smtClean="0"/>
                        <a:t>Έντονα</a:t>
                      </a:r>
                      <a:r>
                        <a:rPr lang="el-GR" sz="3200" baseline="0" dirty="0" smtClean="0"/>
                        <a:t>  μολυσμένα νερά</a:t>
                      </a:r>
                      <a:endParaRPr lang="el-GR" sz="3200" dirty="0" smtClean="0"/>
                    </a:p>
                  </a:txBody>
                  <a:tcPr/>
                </a:tc>
              </a:tr>
              <a:tr h="370840">
                <a:tc>
                  <a:txBody>
                    <a:bodyPr/>
                    <a:lstStyle/>
                    <a:p>
                      <a:pPr algn="ctr"/>
                      <a:r>
                        <a:rPr lang="el-GR" sz="3200" dirty="0" smtClean="0"/>
                        <a:t>&gt;100000</a:t>
                      </a:r>
                      <a:endParaRPr lang="el-GR" sz="3200" dirty="0"/>
                    </a:p>
                  </a:txBody>
                  <a:tcPr/>
                </a:tc>
                <a:tc>
                  <a:txBody>
                    <a:bodyPr/>
                    <a:lstStyle/>
                    <a:p>
                      <a:r>
                        <a:rPr lang="el-GR" sz="3200" dirty="0" smtClean="0"/>
                        <a:t>Αυτούσια</a:t>
                      </a:r>
                      <a:r>
                        <a:rPr lang="el-GR" sz="3200" baseline="0" dirty="0" smtClean="0"/>
                        <a:t> λύματα</a:t>
                      </a:r>
                      <a:endParaRPr lang="el-GR" sz="3200"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Αιωρούμενα στερεά</a:t>
            </a:r>
            <a:endParaRPr lang="el-GR" dirty="0"/>
          </a:p>
        </p:txBody>
      </p:sp>
      <p:sp>
        <p:nvSpPr>
          <p:cNvPr id="3" name="2 - Θέση περιεχομένου"/>
          <p:cNvSpPr>
            <a:spLocks noGrp="1"/>
          </p:cNvSpPr>
          <p:nvPr>
            <p:ph idx="1"/>
          </p:nvPr>
        </p:nvSpPr>
        <p:spPr/>
        <p:txBody>
          <a:bodyPr/>
          <a:lstStyle/>
          <a:p>
            <a:pPr>
              <a:buNone/>
            </a:pPr>
            <a:r>
              <a:rPr lang="el-GR" dirty="0" smtClean="0"/>
              <a:t>Χνούδια, άμμος, …</a:t>
            </a:r>
          </a:p>
          <a:p>
            <a:r>
              <a:rPr lang="el-GR" dirty="0" smtClean="0"/>
              <a:t>Μειώνουν διαπερατότητα νερών από φως</a:t>
            </a:r>
          </a:p>
          <a:p>
            <a:r>
              <a:rPr lang="el-GR" dirty="0" smtClean="0"/>
              <a:t>Επιβλαβή στην υδροχαρή κοινωνία</a:t>
            </a:r>
          </a:p>
          <a:p>
            <a:r>
              <a:rPr lang="el-GR" dirty="0" smtClean="0"/>
              <a:t>Περιορισμός χρήσης νερών</a:t>
            </a:r>
          </a:p>
          <a:p>
            <a:r>
              <a:rPr lang="el-GR" dirty="0" smtClean="0"/>
              <a:t>Φορείς τοξικών ουσιών  που </a:t>
            </a:r>
            <a:r>
              <a:rPr lang="el-GR" dirty="0" err="1" smtClean="0"/>
              <a:t>προσροφώνται</a:t>
            </a:r>
            <a:r>
              <a:rPr lang="el-GR" dirty="0" smtClean="0"/>
              <a:t>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Θερμική αλλοίωση</a:t>
            </a:r>
            <a:endParaRPr lang="el-GR" dirty="0"/>
          </a:p>
        </p:txBody>
      </p:sp>
      <p:sp>
        <p:nvSpPr>
          <p:cNvPr id="3" name="2 - Θέση περιεχομένου"/>
          <p:cNvSpPr>
            <a:spLocks noGrp="1"/>
          </p:cNvSpPr>
          <p:nvPr>
            <p:ph idx="1"/>
          </p:nvPr>
        </p:nvSpPr>
        <p:spPr/>
        <p:txBody>
          <a:bodyPr/>
          <a:lstStyle/>
          <a:p>
            <a:r>
              <a:rPr lang="el-GR" dirty="0" smtClean="0"/>
              <a:t>Μειώνουν διαλυμένο οξυγόνο</a:t>
            </a:r>
          </a:p>
          <a:p>
            <a:r>
              <a:rPr lang="el-GR" dirty="0" smtClean="0"/>
              <a:t>Αύξηση ταχύτητας χημικών αντιδράσεων </a:t>
            </a:r>
          </a:p>
          <a:p>
            <a:r>
              <a:rPr lang="el-GR" dirty="0" smtClean="0"/>
              <a:t>Οργανισμοί πιο ευάλωτοι σε ασθένειες και τοξικές ουσίες </a:t>
            </a:r>
          </a:p>
          <a:p>
            <a:r>
              <a:rPr lang="el-GR" dirty="0" smtClean="0"/>
              <a:t>Ευνοείται πολλαπλασιασμός βακτηριδίων, που καταναλώνουν υπόλοιπη ποσότητα οξυγόνου</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ΓΚΡΙΖΑ ΝΕΡΑ</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Ως γκρίζα νερά ορίζονται τα αστικά λύματα τα οποία περιλαμβάνουν το νερό από τα μπάνια, τους νιπτήρες, τα πλυντήρια ρούχων, τα πλυντήρια πιάτων, ενώ σε αυτά δεν περιλαμβάνονται τα λύματα από τις </a:t>
            </a:r>
            <a:r>
              <a:rPr lang="el-GR" dirty="0" smtClean="0"/>
              <a:t>τουαλέτες και κάποιες φορές τα . λύματα </a:t>
            </a:r>
            <a:r>
              <a:rPr lang="el-GR" dirty="0" smtClean="0"/>
              <a:t>της </a:t>
            </a:r>
            <a:r>
              <a:rPr lang="el-GR" dirty="0" smtClean="0"/>
              <a:t>κουζίνας)..</a:t>
            </a:r>
            <a:endParaRPr lang="el-GR" dirty="0" smtClean="0"/>
          </a:p>
          <a:p>
            <a:r>
              <a:rPr lang="el-GR" dirty="0" smtClean="0"/>
              <a:t>Ποσοστό </a:t>
            </a:r>
            <a:r>
              <a:rPr lang="el-GR" dirty="0" smtClean="0"/>
              <a:t>που κυμαίνεται μεταξύ 50% και 80% των οικιακών λυμάτων</a:t>
            </a:r>
            <a:r>
              <a:rPr lang="el-GR" dirty="0" smtClean="0"/>
              <a:t>.</a:t>
            </a:r>
          </a:p>
          <a:p>
            <a:r>
              <a:rPr lang="el-GR" dirty="0" smtClean="0"/>
              <a:t> </a:t>
            </a:r>
            <a:r>
              <a:rPr lang="el-GR" dirty="0" smtClean="0"/>
              <a:t>90 και 120 λίτρα ανά άτομο ημερησίως</a:t>
            </a:r>
            <a:endParaRPr lang="el-GR"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Τεχνολογίες διαχείρισης γκρίζων νερών</a:t>
            </a:r>
            <a:endParaRPr lang="el-GR" dirty="0"/>
          </a:p>
        </p:txBody>
      </p:sp>
      <p:sp>
        <p:nvSpPr>
          <p:cNvPr id="3" name="2 - Θέση περιεχομένου"/>
          <p:cNvSpPr>
            <a:spLocks noGrp="1"/>
          </p:cNvSpPr>
          <p:nvPr>
            <p:ph idx="1"/>
          </p:nvPr>
        </p:nvSpPr>
        <p:spPr/>
        <p:txBody>
          <a:bodyPr>
            <a:normAutofit/>
          </a:bodyPr>
          <a:lstStyle/>
          <a:p>
            <a:r>
              <a:rPr lang="el-GR" dirty="0" smtClean="0"/>
              <a:t>φυσικές </a:t>
            </a:r>
            <a:r>
              <a:rPr lang="el-GR" dirty="0" smtClean="0"/>
              <a:t>διεργασίες (π.χ. στερεά φίλτρα διήθησης με χονδρόκοκκους άμμου</a:t>
            </a:r>
            <a:r>
              <a:rPr lang="el-GR" dirty="0" smtClean="0"/>
              <a:t>).</a:t>
            </a:r>
            <a:endParaRPr lang="el-GR" dirty="0" smtClean="0"/>
          </a:p>
          <a:p>
            <a:r>
              <a:rPr lang="el-GR" dirty="0" smtClean="0"/>
              <a:t>χημικές </a:t>
            </a:r>
            <a:r>
              <a:rPr lang="el-GR" dirty="0" smtClean="0"/>
              <a:t>διεργασίες (π.χ. </a:t>
            </a:r>
            <a:r>
              <a:rPr lang="el-GR" dirty="0" err="1" smtClean="0"/>
              <a:t>φωτοκαταλυτική</a:t>
            </a:r>
            <a:r>
              <a:rPr lang="el-GR" dirty="0" smtClean="0"/>
              <a:t> οξείδωση, φίλτρα ενεργού άνθρακα</a:t>
            </a:r>
            <a:r>
              <a:rPr lang="el-GR" dirty="0" smtClean="0"/>
              <a:t>)</a:t>
            </a:r>
            <a:endParaRPr lang="el-GR" dirty="0" smtClean="0"/>
          </a:p>
          <a:p>
            <a:r>
              <a:rPr lang="el-GR" dirty="0" smtClean="0"/>
              <a:t>βιολογικές </a:t>
            </a:r>
            <a:r>
              <a:rPr lang="el-GR" dirty="0" smtClean="0"/>
              <a:t>διεργασίες</a:t>
            </a:r>
            <a:r>
              <a:rPr lang="el-GR" dirty="0" smtClean="0"/>
              <a:t>,</a:t>
            </a:r>
            <a:endParaRPr lang="el-G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Τεχνολογίες διαχείρισης γκρίζων νερών</a:t>
            </a:r>
            <a:endParaRPr lang="el-GR" dirty="0"/>
          </a:p>
        </p:txBody>
      </p:sp>
      <p:sp>
        <p:nvSpPr>
          <p:cNvPr id="3" name="2 - Θέση περιεχομένου"/>
          <p:cNvSpPr>
            <a:spLocks noGrp="1"/>
          </p:cNvSpPr>
          <p:nvPr>
            <p:ph sz="half" idx="1"/>
          </p:nvPr>
        </p:nvSpPr>
        <p:spPr/>
        <p:txBody>
          <a:bodyPr>
            <a:normAutofit/>
          </a:bodyPr>
          <a:lstStyle/>
          <a:p>
            <a:r>
              <a:rPr lang="el-GR" dirty="0" smtClean="0"/>
              <a:t>Οι απλούστερες από </a:t>
            </a:r>
            <a:r>
              <a:rPr lang="el-GR" dirty="0" smtClean="0"/>
              <a:t>αυτές τις </a:t>
            </a:r>
            <a:r>
              <a:rPr lang="el-GR" dirty="0" smtClean="0"/>
              <a:t>τεχνολογίες κάνουν: </a:t>
            </a:r>
          </a:p>
          <a:p>
            <a:pPr lvl="1"/>
            <a:r>
              <a:rPr lang="el-GR" dirty="0" smtClean="0"/>
              <a:t>α) διαχωρισμός </a:t>
            </a:r>
            <a:r>
              <a:rPr lang="el-GR" dirty="0" smtClean="0"/>
              <a:t>των στερεών από τα υγρά </a:t>
            </a:r>
            <a:r>
              <a:rPr lang="el-GR" dirty="0" smtClean="0"/>
              <a:t> (πολλές φορές με σήτες και φίλτρα) </a:t>
            </a:r>
            <a:r>
              <a:rPr lang="el-GR" dirty="0" smtClean="0"/>
              <a:t>και </a:t>
            </a:r>
            <a:endParaRPr lang="el-GR" dirty="0" smtClean="0"/>
          </a:p>
          <a:p>
            <a:pPr lvl="1"/>
            <a:r>
              <a:rPr lang="el-GR" dirty="0" smtClean="0"/>
              <a:t>β) απολύμανσης </a:t>
            </a:r>
            <a:r>
              <a:rPr lang="el-GR" dirty="0" smtClean="0"/>
              <a:t>του </a:t>
            </a:r>
            <a:r>
              <a:rPr lang="el-GR" dirty="0" smtClean="0"/>
              <a:t>υγρού</a:t>
            </a:r>
            <a:endParaRPr lang="el-GR" dirty="0" smtClean="0"/>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4788024" y="1340768"/>
            <a:ext cx="3982268" cy="518327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306</Words>
  <Application>Microsoft Office PowerPoint</Application>
  <PresentationFormat>Προβολή στην οθόνη (4:3)</PresentationFormat>
  <Paragraphs>72</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Θέμα του Office</vt:lpstr>
      <vt:lpstr>ΔΙΑΧΕΙΡΙΣΗ ΥΔΑΤΩΝ ΤΑΠΗΤΟΚΑθΑΡΙΣΤΗΡΙΟΥ</vt:lpstr>
      <vt:lpstr>Δείκτες ποιότητας νερού</vt:lpstr>
      <vt:lpstr>Τιμές COD και BOD</vt:lpstr>
      <vt:lpstr>Μικροβιολογικός χαρακτηρισμός νερών</vt:lpstr>
      <vt:lpstr>Αιωρούμενα στερεά</vt:lpstr>
      <vt:lpstr>Θερμική αλλοίωση</vt:lpstr>
      <vt:lpstr>ΓΚΡΙΖΑ ΝΕΡΑ</vt:lpstr>
      <vt:lpstr>Τεχνολογίες διαχείρισης γκρίζων νερών</vt:lpstr>
      <vt:lpstr>Τεχνολογίες διαχείρισης γκρίζων νερών</vt:lpstr>
      <vt:lpstr>Σύστημα 1ο </vt:lpstr>
      <vt:lpstr>Σύστημα 2ο </vt:lpstr>
      <vt:lpstr>Σύστημα 3ο </vt:lpstr>
      <vt:lpstr>Σύστημα 4ο </vt:lpstr>
      <vt:lpstr>Σύστημα 5ο (αντίστροφη ώσμωση)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ΔΙΑΧΕΙΡΙΣΗ ΥΔΑΤΩΝ ΤΑΠΗΤΟΚΑΑΡΙΣΤΗΡΙΟΥ</dc:title>
  <dc:creator>User</dc:creator>
  <cp:lastModifiedBy>User</cp:lastModifiedBy>
  <cp:revision>17</cp:revision>
  <dcterms:created xsi:type="dcterms:W3CDTF">2014-03-10T03:45:58Z</dcterms:created>
  <dcterms:modified xsi:type="dcterms:W3CDTF">2015-01-31T13:37:35Z</dcterms:modified>
</cp:coreProperties>
</file>