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46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1.2 </a:t>
            </a:r>
            <a:r>
              <a:rPr lang="el-GR" dirty="0" err="1" smtClean="0"/>
              <a:t>Μακρομόρια</a:t>
            </a: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8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πρωτεϊνικών μορίων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ικανότητα ενός πρωτεϊνικού μορίου να εκδηλώσει το βιολογικό του ρόλο, αποκτάται αμέσως αφού πάρει την τελική διαμόρφωσή του στο χώρο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Στα πρωτεϊνικά μόρια διακρίνουμε 4 επίπεδα οργάνωσης:</a:t>
            </a:r>
          </a:p>
          <a:p>
            <a:r>
              <a:rPr lang="el-GR" dirty="0" err="1" smtClean="0"/>
              <a:t>Πρωτοταγές</a:t>
            </a:r>
            <a:r>
              <a:rPr lang="el-GR" dirty="0" smtClean="0"/>
              <a:t>, δευτεροταγές, τριτοταγές και τεταρτοταγές.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320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Πρωτοταγής</a:t>
            </a:r>
            <a:r>
              <a:rPr lang="el-GR" dirty="0" smtClean="0"/>
              <a:t> δομή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508000"/>
          </a:xfrm>
        </p:spPr>
        <p:txBody>
          <a:bodyPr/>
          <a:lstStyle/>
          <a:p>
            <a:r>
              <a:rPr lang="el-GR" dirty="0" smtClean="0"/>
              <a:t>Η αλληλουχία των αμινοξέων στην </a:t>
            </a:r>
            <a:r>
              <a:rPr lang="el-GR" dirty="0" err="1" smtClean="0"/>
              <a:t>πολυπεπτιδική</a:t>
            </a:r>
            <a:r>
              <a:rPr lang="el-GR" dirty="0" smtClean="0"/>
              <a:t> αλυσίδα.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3235855"/>
            <a:ext cx="5280716" cy="28474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7812"/>
            <a:ext cx="5366646" cy="27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Δευτεροταγής δομή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3442446" cy="3416300"/>
          </a:xfrm>
        </p:spPr>
        <p:txBody>
          <a:bodyPr/>
          <a:lstStyle/>
          <a:p>
            <a:r>
              <a:rPr lang="el-GR" dirty="0" smtClean="0"/>
              <a:t>Η πρωτεΐνη αποκτά ελικοειδή ή πτυχωτή δομή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680632"/>
            <a:ext cx="5332729" cy="49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Τριτοταγής δομή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3950446" cy="3416300"/>
          </a:xfrm>
        </p:spPr>
        <p:txBody>
          <a:bodyPr/>
          <a:lstStyle/>
          <a:p>
            <a:r>
              <a:rPr lang="el-GR" dirty="0" smtClean="0"/>
              <a:t>Η πρωτεΐνη αναδιπλώνεται στο χώρο αποκτώντας μία καθορισμένη μορφή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1604432"/>
            <a:ext cx="5040629" cy="49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Τεταρτοταγής δομή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5487146" cy="3416300"/>
              </a:xfrm>
            </p:spPr>
            <p:txBody>
              <a:bodyPr/>
              <a:lstStyle/>
              <a:p>
                <a:r>
                  <a:rPr lang="el-GR" dirty="0" smtClean="0"/>
                  <a:t>Αν η πρωτεΐνη αποτελείται από μία μόνο </a:t>
                </a:r>
                <a:r>
                  <a:rPr lang="el-GR" dirty="0" err="1" smtClean="0"/>
                  <a:t>πολυπεπτιδική</a:t>
                </a:r>
                <a:r>
                  <a:rPr lang="el-GR" dirty="0" smtClean="0"/>
                  <a:t> αλυσίδα, το τελικό στάδιο της διαμόρφωσής της είναι η τριτοταγής δομή.</a:t>
                </a:r>
              </a:p>
              <a:p>
                <a:r>
                  <a:rPr lang="el-GR" dirty="0" smtClean="0"/>
                  <a:t>Αν όμως αποτελείται από περισσότερες </a:t>
                </a:r>
                <a:r>
                  <a:rPr lang="el-GR" dirty="0" err="1" smtClean="0"/>
                  <a:t>πολυπεπτιδικές</a:t>
                </a:r>
                <a:r>
                  <a:rPr lang="el-GR" dirty="0" smtClean="0"/>
                  <a:t> αλυσίδες, το τελικό στάδιο είναι η τεταρτοταγής δομή, δηλαδή ο συνδυασμός των επιμέρους </a:t>
                </a:r>
                <a:r>
                  <a:rPr lang="el-GR" dirty="0" err="1" smtClean="0"/>
                  <a:t>πολυπεπετιδικών</a:t>
                </a:r>
                <a:r>
                  <a:rPr lang="el-GR" dirty="0" smtClean="0"/>
                  <a:t> αλυσίδων σε ένα ενιαίο πρωτεϊνικό μόριο. </a:t>
                </a:r>
                <a:endParaRPr lang="el-GR" dirty="0"/>
              </a:p>
              <a:p>
                <a:r>
                  <a:rPr lang="el-GR" dirty="0" smtClean="0"/>
                  <a:t>Χαρακτηριστικό παράδειγμα αποτελεί η αιμοσφαιρίνη η οποία συντίθεται από τέσσερις αλυσίδες ανά δύο όμοιες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aseline="-25000" dirty="0" smtClean="0"/>
                  <a:t>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5487146" cy="3416300"/>
              </a:xfrm>
              <a:blipFill rotWithShape="0">
                <a:blip r:embed="rId2"/>
                <a:stretch>
                  <a:fillRect l="-222" t="-891" r="-888" b="-10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93" y="973668"/>
            <a:ext cx="4930307" cy="57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των πρωτεϊνικών μορίων καθορίζει τη λειτουργία τους.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πρωτεϊνών και η λειτουργία τους </a:t>
            </a:r>
          </a:p>
          <a:p>
            <a:r>
              <a:rPr lang="el-GR" dirty="0" smtClean="0"/>
              <a:t>Αιμοσφαιρίνη : μεταφορά οξυγόνου και διοξειδίου του άνθρακα.</a:t>
            </a:r>
          </a:p>
          <a:p>
            <a:r>
              <a:rPr lang="el-GR" dirty="0" err="1" smtClean="0"/>
              <a:t>Κολαγόνο</a:t>
            </a:r>
            <a:r>
              <a:rPr lang="el-GR" dirty="0" smtClean="0"/>
              <a:t>: συστατικό ερειστικού ιστού που δίνει αντοχή και ελαστικότητα στους ιστούς.</a:t>
            </a:r>
          </a:p>
          <a:p>
            <a:r>
              <a:rPr lang="el-GR" dirty="0" smtClean="0"/>
              <a:t>Ένζυμα: καταλύουν (επιταχύνουν) τις βιοχημικές αντιδράσεις.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67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Μετουσίωση πρωτεϊνών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Μετά από έκθεση της πρωτεΐνης σε ακραίες τιμές θερμοκρασίας ή </a:t>
            </a:r>
            <a:r>
              <a:rPr lang="en-US" dirty="0" smtClean="0"/>
              <a:t>pH</a:t>
            </a:r>
            <a:r>
              <a:rPr lang="el-GR" dirty="0" smtClean="0"/>
              <a:t> σπάζουν οι δεσμοί που έχουν αναπτυχθεί μεταξύ των πλευρικών ομάδων.</a:t>
            </a:r>
          </a:p>
          <a:p>
            <a:r>
              <a:rPr lang="el-GR" dirty="0" smtClean="0"/>
              <a:t>Η πρωτεΐνη χάνει την τρισδιάστατη δομή της και τη λειτουργικότητά της.</a:t>
            </a:r>
          </a:p>
          <a:p>
            <a:r>
              <a:rPr lang="el-GR" dirty="0" smtClean="0"/>
              <a:t>Λέμε ότι </a:t>
            </a:r>
            <a:r>
              <a:rPr lang="el-GR" smtClean="0"/>
              <a:t>υφίσταται </a:t>
            </a:r>
            <a:r>
              <a:rPr lang="el-GR" b="1" smtClean="0"/>
              <a:t>μετουσίωση.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1, </a:t>
            </a:r>
            <a:r>
              <a:rPr lang="ru-RU" dirty="0" smtClean="0"/>
              <a:t>3</a:t>
            </a:r>
            <a:r>
              <a:rPr lang="en-US" smtClean="0"/>
              <a:t>, </a:t>
            </a:r>
            <a:r>
              <a:rPr lang="el-GR" smtClean="0"/>
              <a:t>5</a:t>
            </a:r>
            <a:r>
              <a:rPr lang="el-GR" dirty="0" smtClean="0"/>
              <a:t>, 6, 12, 13, 14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78" y="3285331"/>
            <a:ext cx="2734469" cy="27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1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στοιχεία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πρωτεΐνες οικοδομούνται από αμινοξέα, τα </a:t>
            </a:r>
            <a:r>
              <a:rPr lang="el-GR" dirty="0" err="1" smtClean="0"/>
              <a:t>νουκλεϊνικά</a:t>
            </a:r>
            <a:r>
              <a:rPr lang="el-GR" dirty="0" smtClean="0"/>
              <a:t> οξέα από </a:t>
            </a:r>
            <a:r>
              <a:rPr lang="el-GR" dirty="0" err="1" smtClean="0"/>
              <a:t>νουκλεοτίδια</a:t>
            </a:r>
            <a:r>
              <a:rPr lang="el-GR" dirty="0" smtClean="0"/>
              <a:t>, οι πολυσακχαρίτες από τους μονοσακχαρίτες.</a:t>
            </a:r>
          </a:p>
          <a:p>
            <a:r>
              <a:rPr lang="el-GR" dirty="0" smtClean="0"/>
              <a:t>Συνεπώς τα αμινοξέα, τα </a:t>
            </a:r>
            <a:r>
              <a:rPr lang="el-GR" dirty="0" err="1" smtClean="0"/>
              <a:t>νουκλεοτίδια</a:t>
            </a:r>
            <a:r>
              <a:rPr lang="el-GR" dirty="0" smtClean="0"/>
              <a:t> και οι μονοσακχαρίτες αποτελούν τις μονάδες δηλ. τα </a:t>
            </a:r>
            <a:r>
              <a:rPr lang="el-GR" b="1" dirty="0" smtClean="0"/>
              <a:t>μονομερή.</a:t>
            </a:r>
          </a:p>
          <a:p>
            <a:r>
              <a:rPr lang="el-GR" dirty="0" smtClean="0"/>
              <a:t>Τα μονομερή επαναλαμβανόμενα πολλές φορές συνιστούν τα </a:t>
            </a:r>
            <a:r>
              <a:rPr lang="el-GR" b="1" dirty="0" err="1" smtClean="0"/>
              <a:t>μακρομόρια</a:t>
            </a:r>
            <a:r>
              <a:rPr lang="el-GR" b="1" dirty="0" smtClean="0"/>
              <a:t> (πολυμερή)</a:t>
            </a:r>
          </a:p>
          <a:p>
            <a:r>
              <a:rPr lang="el-GR" dirty="0" smtClean="0"/>
              <a:t>Τα μονομερή μπορεί να είναι ίδια (πρωτεΐνες)ή διαφορετικά (λιπίδια)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89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Συμπύκνωση – Υδρόλυση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22767" y="2640169"/>
            <a:ext cx="4412118" cy="3865331"/>
          </a:xfrm>
        </p:spPr>
        <p:txBody>
          <a:bodyPr/>
          <a:lstStyle/>
          <a:p>
            <a:r>
              <a:rPr lang="el-GR" dirty="0" smtClean="0"/>
              <a:t>Κατά τη </a:t>
            </a:r>
            <a:r>
              <a:rPr lang="el-GR" b="1" dirty="0" smtClean="0"/>
              <a:t>συμπύκνωση </a:t>
            </a:r>
            <a:r>
              <a:rPr lang="el-GR" dirty="0" smtClean="0"/>
              <a:t>ένα μονομερές χάνει ένα άτομο υδρογόνου (</a:t>
            </a:r>
            <a:r>
              <a:rPr lang="en-US" dirty="0" smtClean="0"/>
              <a:t>H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ενώ το άλλο μια </a:t>
            </a:r>
            <a:r>
              <a:rPr lang="el-GR" dirty="0" err="1" smtClean="0"/>
              <a:t>υδροξυλομάδα</a:t>
            </a:r>
            <a:r>
              <a:rPr lang="el-GR" dirty="0" smtClean="0"/>
              <a:t> (</a:t>
            </a:r>
            <a:r>
              <a:rPr lang="en-US" dirty="0" smtClean="0"/>
              <a:t>OH</a:t>
            </a:r>
            <a:r>
              <a:rPr lang="el-GR" dirty="0" smtClean="0"/>
              <a:t>)</a:t>
            </a:r>
            <a:r>
              <a:rPr lang="en-US" dirty="0" smtClean="0"/>
              <a:t>. </a:t>
            </a:r>
            <a:r>
              <a:rPr lang="el-GR" dirty="0" smtClean="0"/>
              <a:t>Τελικά τα δύο μονομερή συνδέονται με ομοιοπολικό δεσμό.</a:t>
            </a:r>
          </a:p>
          <a:p>
            <a:r>
              <a:rPr lang="el-GR" dirty="0" smtClean="0"/>
              <a:t>Η διάσπαση των μορίων στα μονομερή τους γίνεται με την προσθήκη νερού και ονομάζεται </a:t>
            </a:r>
            <a:r>
              <a:rPr lang="el-GR" b="1" dirty="0" smtClean="0"/>
              <a:t>υδρόλυση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99" y="2525868"/>
            <a:ext cx="6612364" cy="28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Δεσμοί υδρογόνου</a:t>
            </a:r>
            <a:r>
              <a:rPr lang="fr-FR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διαμοριακές</a:t>
            </a:r>
            <a:r>
              <a:rPr lang="el-GR" dirty="0" smtClean="0"/>
              <a:t> δυνάμεις)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8" y="2400300"/>
            <a:ext cx="4665782" cy="3784468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6" y="2150468"/>
            <a:ext cx="5790695" cy="19431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602436"/>
            <a:ext cx="3143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Δυνάμεις </a:t>
            </a:r>
            <a:r>
              <a:rPr lang="en-US" dirty="0" smtClean="0"/>
              <a:t>Van der Waals (</a:t>
            </a:r>
            <a:r>
              <a:rPr lang="el-GR" dirty="0" err="1" smtClean="0"/>
              <a:t>διαμοριακές</a:t>
            </a:r>
            <a:r>
              <a:rPr lang="el-GR" dirty="0" smtClean="0"/>
              <a:t> δυνάμεις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56" y="2882900"/>
            <a:ext cx="4956344" cy="24284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41510"/>
            <a:ext cx="4779962" cy="43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Ιεραρχία </a:t>
            </a:r>
            <a:r>
              <a:rPr lang="el-GR" dirty="0" err="1" smtClean="0"/>
              <a:t>Βιομορίων</a:t>
            </a:r>
            <a:r>
              <a:rPr lang="el-GR" dirty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35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Αποτελούν δομικά ή λειτουργικά συστατικά του κυττάρου.</a:t>
            </a:r>
          </a:p>
          <a:p>
            <a:r>
              <a:rPr lang="el-GR" dirty="0" smtClean="0"/>
              <a:t>Οικοδομούνται με βάση ένα σύνολο από 20 αμινοξέα</a:t>
            </a:r>
          </a:p>
          <a:p>
            <a:r>
              <a:rPr lang="el-GR" dirty="0" smtClean="0"/>
              <a:t>Από τα 20 αυτά είδη αμινοξέων, ένας διαφορετικός αριθμός κάθε φορά, συνδεόμενα με διαφορετική αλληλουχία, δίνουν μια τεράστια ποικιλία πρωτεϊνικών μορίων.</a:t>
            </a:r>
          </a:p>
          <a:p>
            <a:r>
              <a:rPr lang="el-GR" dirty="0" smtClean="0"/>
              <a:t>Μία πρωτεΐνη μπορεί να έχει μήκος μεγαλύτερο από 1000 αμινοξέα.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2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Αμινοξέα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3455" y="2527300"/>
            <a:ext cx="5372846" cy="34163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Έχουν ανιχνευτεί πάνω από 170 διαφορετικά αμινοξέα από τα οποία 20 μόνο αποτελούν συστατικά πρωτεϊνών.</a:t>
            </a:r>
          </a:p>
          <a:p>
            <a:r>
              <a:rPr lang="el-GR" dirty="0"/>
              <a:t>Το μόριο των αμινοξέων αποτελείται από δύο </a:t>
            </a:r>
            <a:r>
              <a:rPr lang="el-GR" dirty="0" smtClean="0"/>
              <a:t>τμήματα</a:t>
            </a:r>
            <a:r>
              <a:rPr lang="el-GR" dirty="0"/>
              <a:t>, ένα σταθερό και ένα μεταβλητό. Το σταθερό </a:t>
            </a:r>
            <a:r>
              <a:rPr lang="el-GR" dirty="0" smtClean="0"/>
              <a:t>αποτελείται </a:t>
            </a:r>
            <a:r>
              <a:rPr lang="el-GR" dirty="0"/>
              <a:t>από ένα άτομο υδρογόνου, μια </a:t>
            </a:r>
            <a:r>
              <a:rPr lang="el-GR" dirty="0" err="1"/>
              <a:t>αμινομάδα</a:t>
            </a:r>
            <a:r>
              <a:rPr lang="el-GR" dirty="0"/>
              <a:t> </a:t>
            </a:r>
            <a:r>
              <a:rPr lang="el-GR" dirty="0" smtClean="0"/>
              <a:t>και μια </a:t>
            </a:r>
            <a:r>
              <a:rPr lang="el-GR" dirty="0" err="1"/>
              <a:t>καρβοξυλομάδα</a:t>
            </a:r>
            <a:r>
              <a:rPr lang="el-GR" dirty="0"/>
              <a:t>, ενωμένα σε ένα κοινό άτομο </a:t>
            </a:r>
            <a:r>
              <a:rPr lang="el-GR" dirty="0" smtClean="0"/>
              <a:t>άνθρακα</a:t>
            </a:r>
            <a:r>
              <a:rPr lang="el-GR" dirty="0"/>
              <a:t>, ενώ το μεταβλητό αποτελείται από την </a:t>
            </a:r>
            <a:r>
              <a:rPr lang="el-GR" b="1" dirty="0" smtClean="0"/>
              <a:t>πλευρική </a:t>
            </a:r>
            <a:r>
              <a:rPr lang="el-GR" b="1" dirty="0"/>
              <a:t>ομάδα. Η </a:t>
            </a:r>
            <a:r>
              <a:rPr lang="el-GR" dirty="0"/>
              <a:t>ομάδα αυτή έχει διαφορετική </a:t>
            </a:r>
            <a:r>
              <a:rPr lang="el-GR" dirty="0" smtClean="0"/>
              <a:t>χημική δομή </a:t>
            </a:r>
            <a:r>
              <a:rPr lang="el-GR" dirty="0"/>
              <a:t>για κάθε </a:t>
            </a:r>
            <a:r>
              <a:rPr lang="el-GR" dirty="0" err="1"/>
              <a:t>αμινοξύ</a:t>
            </a:r>
            <a:r>
              <a:rPr lang="el-GR" dirty="0"/>
              <a:t>. Συνεπώς, αν υπάρχουν 20 </a:t>
            </a:r>
            <a:r>
              <a:rPr lang="el-GR" dirty="0" smtClean="0"/>
              <a:t>διαφορετικά </a:t>
            </a:r>
            <a:r>
              <a:rPr lang="el-GR" dirty="0"/>
              <a:t>αμινοξέα, είναι γιατί υπάρχουν 20 </a:t>
            </a:r>
            <a:r>
              <a:rPr lang="el-GR" dirty="0" smtClean="0"/>
              <a:t>διαφορετικές </a:t>
            </a:r>
            <a:r>
              <a:rPr lang="el-GR" dirty="0"/>
              <a:t>πλευρικές ομάδες.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0" y="973668"/>
            <a:ext cx="4203700" cy="54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Πολυπεπτίδια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4737846" cy="3416300"/>
          </a:xfrm>
        </p:spPr>
        <p:txBody>
          <a:bodyPr/>
          <a:lstStyle/>
          <a:p>
            <a:r>
              <a:rPr lang="el-GR" dirty="0" smtClean="0"/>
              <a:t>Η ένωση δύο αμινοξέων με συμπύκνωση δίνει ένα </a:t>
            </a:r>
            <a:r>
              <a:rPr lang="el-GR" b="1" dirty="0" err="1" smtClean="0"/>
              <a:t>διπεπτίδιο</a:t>
            </a:r>
            <a:r>
              <a:rPr lang="el-GR" b="1" dirty="0" smtClean="0"/>
              <a:t>.</a:t>
            </a:r>
          </a:p>
          <a:p>
            <a:r>
              <a:rPr lang="el-GR" dirty="0" smtClean="0"/>
              <a:t>Η ένωση τριών δίνει </a:t>
            </a:r>
            <a:r>
              <a:rPr lang="el-GR" b="1" dirty="0" err="1" smtClean="0"/>
              <a:t>τριπεπτίδιο</a:t>
            </a:r>
            <a:r>
              <a:rPr lang="el-GR" dirty="0" smtClean="0"/>
              <a:t> κλπ. </a:t>
            </a:r>
          </a:p>
          <a:p>
            <a:r>
              <a:rPr lang="el-GR" dirty="0" smtClean="0"/>
              <a:t>Πάνω από 50 αμινοξέα λέμε ότι δίνουν ένα </a:t>
            </a:r>
            <a:r>
              <a:rPr lang="el-GR" b="1" dirty="0" smtClean="0"/>
              <a:t>πολυπεπτίδιο</a:t>
            </a: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0" y="973668"/>
            <a:ext cx="4203700" cy="54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538</Words>
  <Application>Microsoft Office PowerPoint</Application>
  <PresentationFormat>Ευρεία οθόνη</PresentationFormat>
  <Paragraphs>49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Century Gothic</vt:lpstr>
      <vt:lpstr>Wingdings 3</vt:lpstr>
      <vt:lpstr>Αίθουσα συσκέψεων "Ιόν"</vt:lpstr>
      <vt:lpstr>1.2 Μακρομόρια </vt:lpstr>
      <vt:lpstr>Γενικά στοιχεία </vt:lpstr>
      <vt:lpstr>Συμπύκνωση – Υδρόλυση</vt:lpstr>
      <vt:lpstr>Δεσμοί υδρογόνου (διαμοριακές δυνάμεις)</vt:lpstr>
      <vt:lpstr>Δυνάμεις Van der Waals (διαμοριακές δυνάμεις)</vt:lpstr>
      <vt:lpstr>Ιεραρχία Βιομορίων </vt:lpstr>
      <vt:lpstr>Πρωτεΐνες </vt:lpstr>
      <vt:lpstr>Αμινοξέα </vt:lpstr>
      <vt:lpstr>Πολυπεπτίδια </vt:lpstr>
      <vt:lpstr>Οργάνωση πρωτεϊνικών μορίων</vt:lpstr>
      <vt:lpstr>Πρωτοταγής δομή </vt:lpstr>
      <vt:lpstr>Δευτεροταγής δομή</vt:lpstr>
      <vt:lpstr>Τριτοταγής δομή</vt:lpstr>
      <vt:lpstr>Τεταρτοταγής δομή</vt:lpstr>
      <vt:lpstr>Η δομή των πρωτεϊνικών μορίων καθορίζει τη λειτουργία τους.</vt:lpstr>
      <vt:lpstr>Μετουσίωση πρωτεϊνών</vt:lpstr>
      <vt:lpstr>Ασκήσεις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Μακρομόρια</dc:title>
  <dc:creator>Steryios Katsogiannis</dc:creator>
  <cp:lastModifiedBy>Steryios Katsogiannis</cp:lastModifiedBy>
  <cp:revision>12</cp:revision>
  <dcterms:created xsi:type="dcterms:W3CDTF">2017-09-19T17:43:14Z</dcterms:created>
  <dcterms:modified xsi:type="dcterms:W3CDTF">2017-09-19T19:29:04Z</dcterms:modified>
</cp:coreProperties>
</file>