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12"/>
  </p:notesMasterIdLst>
  <p:sldIdLst>
    <p:sldId id="256" r:id="rId2"/>
    <p:sldId id="258" r:id="rId3"/>
    <p:sldId id="260" r:id="rId4"/>
    <p:sldId id="261" r:id="rId5"/>
    <p:sldId id="257" r:id="rId6"/>
    <p:sldId id="262" r:id="rId7"/>
    <p:sldId id="263" r:id="rId8"/>
    <p:sldId id="265" r:id="rId9"/>
    <p:sldId id="264" r:id="rId10"/>
    <p:sldId id="266"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33" autoAdjust="0"/>
    <p:restoredTop sz="94576" autoAdjust="0"/>
  </p:normalViewPr>
  <p:slideViewPr>
    <p:cSldViewPr>
      <p:cViewPr>
        <p:scale>
          <a:sx n="115" d="100"/>
          <a:sy n="115" d="100"/>
        </p:scale>
        <p:origin x="-81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3D3D86-E289-47BC-8718-EEFAC1D903A3}" type="datetimeFigureOut">
              <a:rPr lang="el-GR" smtClean="0"/>
              <a:pPr/>
              <a:t>23/1/2015</a:t>
            </a:fld>
            <a:endParaRPr lang="el-GR" dirty="0"/>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9A1C38-54DD-432D-8969-172EDAF5ED5C}" type="slidenum">
              <a:rPr lang="el-GR" smtClean="0"/>
              <a:pPr/>
              <a:t>‹#›</a:t>
            </a:fld>
            <a:endParaRPr lang="el-GR" dirty="0"/>
          </a:p>
        </p:txBody>
      </p:sp>
    </p:spTree>
    <p:extLst>
      <p:ext uri="{BB962C8B-B14F-4D97-AF65-F5344CB8AC3E}">
        <p14:creationId xmlns:p14="http://schemas.microsoft.com/office/powerpoint/2010/main" val="2734582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169A1C38-54DD-432D-8969-172EDAF5ED5C}" type="slidenum">
              <a:rPr lang="el-GR" smtClean="0"/>
              <a:pPr/>
              <a:t>2</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69C24BAE-A84F-4CA8-A7E7-2BE4658D7D21}" type="datetimeFigureOut">
              <a:rPr lang="el-GR" smtClean="0"/>
              <a:pPr/>
              <a:t>23/1/2015</a:t>
            </a:fld>
            <a:endParaRPr lang="el-GR" dirty="0"/>
          </a:p>
        </p:txBody>
      </p:sp>
      <p:sp>
        <p:nvSpPr>
          <p:cNvPr id="19" name="18 - Θέση υποσέλιδου"/>
          <p:cNvSpPr>
            <a:spLocks noGrp="1"/>
          </p:cNvSpPr>
          <p:nvPr>
            <p:ph type="ftr" sz="quarter" idx="11"/>
          </p:nvPr>
        </p:nvSpPr>
        <p:spPr/>
        <p:txBody>
          <a:bodyPr/>
          <a:lstStyle/>
          <a:p>
            <a:endParaRPr lang="el-GR" dirty="0"/>
          </a:p>
        </p:txBody>
      </p:sp>
      <p:sp>
        <p:nvSpPr>
          <p:cNvPr id="27" name="26 - Θέση αριθμού διαφάνειας"/>
          <p:cNvSpPr>
            <a:spLocks noGrp="1"/>
          </p:cNvSpPr>
          <p:nvPr>
            <p:ph type="sldNum" sz="quarter" idx="12"/>
          </p:nvPr>
        </p:nvSpPr>
        <p:spPr/>
        <p:txBody>
          <a:bodyPr/>
          <a:lstStyle/>
          <a:p>
            <a:fld id="{39DE485A-153A-4901-BC97-73C2B6139B8A}"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9C24BAE-A84F-4CA8-A7E7-2BE4658D7D21}" type="datetimeFigureOut">
              <a:rPr lang="el-GR" smtClean="0"/>
              <a:pPr/>
              <a:t>23/1/2015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39DE485A-153A-4901-BC97-73C2B6139B8A}"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9C24BAE-A84F-4CA8-A7E7-2BE4658D7D21}" type="datetimeFigureOut">
              <a:rPr lang="el-GR" smtClean="0"/>
              <a:pPr/>
              <a:t>23/1/2015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39DE485A-153A-4901-BC97-73C2B6139B8A}"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9C24BAE-A84F-4CA8-A7E7-2BE4658D7D21}" type="datetimeFigureOut">
              <a:rPr lang="el-GR" smtClean="0"/>
              <a:pPr/>
              <a:t>23/1/2015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39DE485A-153A-4901-BC97-73C2B6139B8A}"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69C24BAE-A84F-4CA8-A7E7-2BE4658D7D21}" type="datetimeFigureOut">
              <a:rPr lang="el-GR" smtClean="0"/>
              <a:pPr/>
              <a:t>23/1/2015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39DE485A-153A-4901-BC97-73C2B6139B8A}"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69C24BAE-A84F-4CA8-A7E7-2BE4658D7D21}" type="datetimeFigureOut">
              <a:rPr lang="el-GR" smtClean="0"/>
              <a:pPr/>
              <a:t>23/1/2015</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39DE485A-153A-4901-BC97-73C2B6139B8A}"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69C24BAE-A84F-4CA8-A7E7-2BE4658D7D21}" type="datetimeFigureOut">
              <a:rPr lang="el-GR" smtClean="0"/>
              <a:pPr/>
              <a:t>23/1/2015</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39DE485A-153A-4901-BC97-73C2B6139B8A}"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69C24BAE-A84F-4CA8-A7E7-2BE4658D7D21}" type="datetimeFigureOut">
              <a:rPr lang="el-GR" smtClean="0"/>
              <a:pPr/>
              <a:t>23/1/2015</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39DE485A-153A-4901-BC97-73C2B6139B8A}"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69C24BAE-A84F-4CA8-A7E7-2BE4658D7D21}" type="datetimeFigureOut">
              <a:rPr lang="el-GR" smtClean="0"/>
              <a:pPr/>
              <a:t>23/1/2015</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39DE485A-153A-4901-BC97-73C2B6139B8A}"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69C24BAE-A84F-4CA8-A7E7-2BE4658D7D21}" type="datetimeFigureOut">
              <a:rPr lang="el-GR" smtClean="0"/>
              <a:pPr/>
              <a:t>23/1/2015</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39DE485A-153A-4901-BC97-73C2B6139B8A}"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9C24BAE-A84F-4CA8-A7E7-2BE4658D7D21}" type="datetimeFigureOut">
              <a:rPr lang="el-GR" smtClean="0"/>
              <a:pPr/>
              <a:t>23/1/2015</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39DE485A-153A-4901-BC97-73C2B6139B8A}" type="slidenum">
              <a:rPr lang="el-GR" smtClean="0"/>
              <a:pPr/>
              <a:t>‹#›</a:t>
            </a:fld>
            <a:endParaRPr lang="el-GR" dirty="0"/>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9C24BAE-A84F-4CA8-A7E7-2BE4658D7D21}" type="datetimeFigureOut">
              <a:rPr lang="el-GR" smtClean="0"/>
              <a:pPr/>
              <a:t>23/1/2015</a:t>
            </a:fld>
            <a:endParaRPr lang="el-GR" dirty="0"/>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dirty="0"/>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9DE485A-153A-4901-BC97-73C2B6139B8A}" type="slidenum">
              <a:rPr lang="el-GR" smtClean="0"/>
              <a:pPr/>
              <a:t>‹#›</a:t>
            </a:fld>
            <a:endParaRPr lang="el-GR" dirty="0"/>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audio" Target="file:///C:\Users\&#924;&#945;&#961;&#943;&#945;\Music\&#925;&#941;&#959;&#962;%20&#966;&#940;&#954;&#949;&#955;&#959;&#962;\Bang%20Bang!%20Jessie%20J%20Ft%20Ariana%20Grande%20&amp;%20Nicki%20Minaj%20(Lyrics).mp3"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331640" y="764704"/>
            <a:ext cx="6172200" cy="1229522"/>
          </a:xfrm>
          <a:solidFill>
            <a:schemeClr val="bg1"/>
          </a:solidFill>
        </p:spPr>
        <p:txBody>
          <a:bodyPr>
            <a:normAutofit/>
          </a:bodyPr>
          <a:lstStyle/>
          <a:p>
            <a:r>
              <a:rPr lang="en-US" sz="4400" dirty="0" smtClean="0">
                <a:solidFill>
                  <a:schemeClr val="accent1">
                    <a:lumMod val="75000"/>
                  </a:schemeClr>
                </a:solidFill>
                <a:latin typeface="Arial Black" pitchFamily="34" charset="0"/>
              </a:rPr>
              <a:t>Mediterranean diet</a:t>
            </a:r>
            <a:endParaRPr lang="el-GR" sz="6600" dirty="0">
              <a:solidFill>
                <a:srgbClr val="00B050"/>
              </a:solidFill>
              <a:latin typeface="Arial Black" pitchFamily="34" charset="0"/>
            </a:endParaRPr>
          </a:p>
        </p:txBody>
      </p:sp>
      <p:sp>
        <p:nvSpPr>
          <p:cNvPr id="3" name="2 - Υπότιτλος"/>
          <p:cNvSpPr>
            <a:spLocks noGrp="1"/>
          </p:cNvSpPr>
          <p:nvPr>
            <p:ph type="subTitle" idx="1"/>
          </p:nvPr>
        </p:nvSpPr>
        <p:spPr>
          <a:xfrm>
            <a:off x="683568" y="5013176"/>
            <a:ext cx="7854696" cy="1640624"/>
          </a:xfrm>
        </p:spPr>
        <p:txBody>
          <a:bodyPr>
            <a:normAutofit/>
          </a:bodyPr>
          <a:lstStyle/>
          <a:p>
            <a:r>
              <a:rPr lang="en-US" sz="2800" dirty="0" smtClean="0">
                <a:solidFill>
                  <a:schemeClr val="tx1"/>
                </a:solidFill>
                <a:cs typeface="Aharoni" pitchFamily="2" charset="-79"/>
              </a:rPr>
              <a:t>Maria </a:t>
            </a:r>
            <a:r>
              <a:rPr lang="en-US" sz="2800" dirty="0" err="1" smtClean="0">
                <a:solidFill>
                  <a:schemeClr val="tx1"/>
                </a:solidFill>
                <a:cs typeface="Aharoni" pitchFamily="2" charset="-79"/>
              </a:rPr>
              <a:t>Protopapa</a:t>
            </a:r>
            <a:endParaRPr lang="en-US" sz="2800" dirty="0" smtClean="0">
              <a:solidFill>
                <a:schemeClr val="tx1"/>
              </a:solidFill>
              <a:cs typeface="Aharoni" pitchFamily="2" charset="-79"/>
            </a:endParaRPr>
          </a:p>
          <a:p>
            <a:r>
              <a:rPr lang="en-US" sz="2800" dirty="0" err="1" smtClean="0">
                <a:solidFill>
                  <a:schemeClr val="tx1"/>
                </a:solidFill>
                <a:cs typeface="Aharoni" pitchFamily="2" charset="-79"/>
              </a:rPr>
              <a:t>Eudokia</a:t>
            </a:r>
            <a:r>
              <a:rPr lang="en-US" sz="2800" dirty="0" smtClean="0">
                <a:solidFill>
                  <a:schemeClr val="tx1"/>
                </a:solidFill>
                <a:cs typeface="Aharoni" pitchFamily="2" charset="-79"/>
              </a:rPr>
              <a:t> </a:t>
            </a:r>
            <a:r>
              <a:rPr lang="en-US" sz="2800" dirty="0" err="1" smtClean="0">
                <a:solidFill>
                  <a:schemeClr val="tx1"/>
                </a:solidFill>
                <a:cs typeface="Aharoni" pitchFamily="2" charset="-79"/>
              </a:rPr>
              <a:t>Fokianoy</a:t>
            </a:r>
            <a:endParaRPr lang="el-GR" sz="2800" dirty="0">
              <a:solidFill>
                <a:schemeClr val="tx1"/>
              </a:solidFill>
              <a:cs typeface="Aharoni" pitchFamily="2" charset="-79"/>
            </a:endParaRPr>
          </a:p>
        </p:txBody>
      </p:sp>
      <p:sp>
        <p:nvSpPr>
          <p:cNvPr id="6150" name="AutoShape 6" descr="data:image/jpeg;base64,/9j/4AAQSkZJRgABAQAAAQABAAD/2wCEAAkGBxQTEhUUExQWFRUXGR8aGRgYGR0cHxocGh4gHx8cHh0fHSghHx4lHBwaIjEhJSkrLi4uIB8zODMsNygtLisBCgoKDg0OGhAQGywkICY0LCwsNDQvLCwvNCwsLCwsLCw0LCwsLCwsNCwsLCwsLCwsLCwsLCwsLCwsLCwsLCwsLP/AABEIAKkBKwMBIgACEQEDEQH/xAAcAAACAwEBAQEAAAAAAAAAAAAEBQMGBwIBAAj/xABEEAACAQIEBAQDBQcCBAUFAQABAhEDIQAEEjEFIkFRBhNhcTKBkUJSobHwFCMzcsHR4YLxB2JzkhUkNEPCNVOissMW/8QAGgEAAwEBAQEAAAAAAAAAAAAAAQIDBAAFBv/EACsRAAICAgIBAwQCAQUAAAAAAAABAhEDIRIxQQRRYSIycfATweEFgZGhsf/aAAwDAQACEQMRAD8ArFPI03vVMsQPLzS2v9nzV29AxEHY4A4pw15JUEOPjpjZo+0na19HzEjB3DeOkMErLYDTK30g7gA/FTP3TI9sWSnlQyTSYFSIEXiLgLNyoN9BOtfskjHgPLLHLf8Aj9/Ue4o2ZuuaBjeBgilTepOhdUCT7YsXFvD9Ko2st5L7uAJFT/mQ2vO/4gHcsZtaQpmmVKvZ9QnSB+YP98WeaLritgcZLspZf1j8MR1K/SSfw32wJm6+qoxAhSxIHQDsPT/GO6QB3sCenQ9/a+NihXZmc2yXLoCTCj163vFzjulk5O0fljsQCGtexj8h8iMfVM/pEKTfpA6iIH5YbYmic5ZLxcACR79/10w48N5Y1Kh8q0CIY/OR3v8AlgDIcGrvB1omrTKktqj+UC5vET2xYMnTCGs1MCmacdD0BBmPWDbtjH6jKnHjFmrBCnyYVmqopm2kveFLG+kREmZUE9SMV3jGd1uG1co5VX4Zkwzdd5gWw5OZZaYLlS4BE/FqJu2npFj364S5Dh8hZBLFxbsOw+erEIcY/Uysbk6HdJ3p0I5Gc/w4+7FtU9AZM+gxHwHKufMZ1RiV5TIhjfeRaCAbeuIvEtRhU0fZASBvzQZAjpt/tjvPZpqdOlSptoIlnHYnYfnbCq6/JbvZPk1YkeZSJqJA1UJgiN9R+IX2kgY9qaYWpoO5N1AiN4ta8nDROJCnlxqRm0wCQBIJF5M/CR0Ax1lGerSY06Zm5Oskhpt223+WEtvdaB9urAMnnCgkBIMctIU5J6/agCcF5tWWXdQytfRyA6T8Q3Fxaf645y2SXzS2mopIAOhQacRcjSZH+r5enVXICJp1KgEwQyzBjcBhLHYY58L9jk3RLTrMLsW0EWGmR6BhuN97e/TBipqDAFTTA1qWVdAMdL2gg74AyGZpCRUOsglS9SVmIgT2+npj4ZqmFfStXUPiCHSDJixO8XMH1wvBj80Mv2zk01Yi15t0uGEgi9mF5wRSrgyC0k2UugkN3MQD8gMK8tmSyksCjUywVZkuptPTexEY6GaZiQS33ZINNgRYTtF9iO/rhGvAU0xhWaopGsMV3LCNPeShEiL/AO2IM9XiQbN92/XqDECYBj898eVs6yjTzLyysgEHpci/yPrhJ4k4r5GWJPYoqwAAxJiI3A3ntjlBydLyFSUFb8BvB83ImZAmSBcCbX/HFgpMWIQuRqiO8XPz98Zl4V4gNAUkSL2Jv79MXmjmdfk99mvH4gyP9sNPHxk4sLanBMk45l0Ck1qVSALswEAzvqWSJ9sVjiHCHpwQwdCJEeuLa/EAtQ09QCQCQ0mA36OOX4YRTHkvTcCXUESrAGdFySD/AIwceVwdEXFNfUUfSYxEaHrHzw8r5VXUVKO8kOD0M7AC+AKmXm4M/wCk42xkmrIyi4umLTlj94e++PDSPwlgR6YPGUc9v+0/2xyck03029MG0BJgVLL3swH0xDmKbz8U4OfJt0kn+XHLZOt9238uBa9w0/YVFCdz9ceIzC2+DH4e5+z+GBnyRHf/ALcNaYtSR4UUjaPlgdsuekR7nE4yrT9of6f84+FE/eb/ALf84668jVfaLNXo0c2QtSMtmtwwHJU+lr9x8xgDXmMk4Wouknob06o7qdpwty1f7VMmpSnmpG7J6rN59jiy8P4sHpGlUIq0TtqG3owI3F+x9sRmuKp7X7+1/wAMSL9gls2MzTQggAtEE8wYegBYnpMe84d0MnRSmEZVZGBBF+kj6gxthVw5VVCqghQ3LckH0kXYeh9B7l5qtAUn0BkR/eLyN8R4paiM3a2V7i//AA5Gpny1URc+XU79g3z6jFIz2Wq5ZtFWmyN2bqPQ7EeoxsOXzCi0TJkR6kXHtGDa+UpZpPJrJrQ9CbqfTqp9cbMfqJLUtmaWP2MObh1c0DmQk0Q2lnBUhSdgwBkT3Iw08E5Jqjs4gFdmMwIubAj6nGg5HwzUy6V8vq83K10IU2DI0SAwG/o3cYongcaadRlYCoTCq2zAR9DNsVy5eWKXH4Fwqsiv5LXmOItzQpdwedtUwfuyYOkgbz0wLwSrrWpTqTuTMwdjP4HAPE82yoCCNQhWWwDHoO4MTte5wBwzivlvsVVrHVfT3vNx9MYv4m42jXCdug3jNVSqgFSqzBWQGJMycd5L92ED6i09JPzt1iDhfxsmPMVpBEBTA2vsD7Xw1ynFgU1LF4b8B/aMHInwVHYtTaJVJLG+qW33JkAgx7RjiqpZ9T7k9ATMHoLztjzLVKaEtqJMAyev6iMGZPMF0d0MknlK7iwgX9RtiDVNsupNIGydNmdqdmLG5MfZNlvsO+LIX8iiBrckQNLS0lZBvvEntFsK8nkv3gaYmWK7bGZUbTvbY4Iz2fNRioHKhUKQCJlA0lenxbXjCttuwunUTvhOSfUyNWMtzFlFmF4G3KqgQAu3zwW+cUg+YIcSEUkk7kBiRYAjbrf5YgOsZd20sgiF0/ESxEm942GABSccxWfsgm8CZj0EnA5Xt+QxirpdILyL13qMHXZiDIMsIgdNIjpuTHTHWfziavKCk1SAQgVlJ9SykXMWnte2G/EaK1KdNGQPs0ElYIjYwJHWOsY8zjkoBSKU3YlQ7oG5VuRvYAdb+2KJpu2Z5zb6EWYomfMqs1HZSVYEA9ja5777i+JKNbTILa6VSzAzAUiLEyCQwkEdcTZ3ixSlrpKK1VWC6VvGo6den07Deb4hzWWIJSs2pS+oxeJBEKJkCdiO0YPyxUwDM5nyquilLB50QOYnqbdeuOM+mXcpqDVqikwpKhCSLkat9IvefbBn7QyUQaa6tQMtBnSG+EGZjraPptxwnLF2fzWHlKZUKImRcE+4/UYWOvqLylejvJZWoaYNClTpLYlYRZ9TsSDbHlbLZhVA8ygrHbSL/wCm09sScaFVqKrllAdnALAg+WsGSd7zAi5nAIyGfREAq0nUD/lkWNzKl5I6j2xyhe21/YP5a0htlOIZkKhfSygQ1VNMmNrEzPT8cN+GZxKhV0V3IAVkEAgg2JAOk+4xX8ozD97UK6lszzAqIftf6T94T7Y7yyujeYsqb8yxJIOxtBsevywrj2NzT0MFybpVdxISbq4WQIN+UgEbX98A8R4eE5wBpJ6bX7emGPB+JF201yq1JbSLjWrbEmRHXoZw1qZeW0OohvtRbb2/Ptgxk0zrVUyl6R/sccCmPTBuYyYdWNOzLJZe4Bgkeo7YWh4FgT62xqi1JE5JxdHXlH7Jj5/5xDVRpuxxwzHoP188RPPthuIvI+ZQNziN6ZgRYexx47wIwMcwR1j5Y7iHkeujffHzGIih+8MePmsQGsMMosHJHHD/ABNzf+Ypq6/eUaWHrPX2w7pUVqfvMs4qd1mHjse/z+uKERjqhWZGDIxVhsQYONOT0yluOv8AwxRzOPezU/DXEhzouoVN/Ki8iem/a/44OrEFHRIAHUGd/slrSdU/922KJw7xfcHMJLCwqpytHUGDcH0xevLYFSSFpxPQQGEwo3+GLnGGeN43tGiM1NaIKOY5Y7e+/wAx74cZdySSATaTAtAsCY237YVUqlKkdSg1GDX1WG33fQd8E1M6zAgn7JW1vtW+UGxFr44BYEBgjUL3WTMlCD9Y6RgDM+E6bBjSikzAsyiylurQbqbT88R5VZI6QxiTYGB3NrDcf1wzCStpkRPeOg3g2npN8DdA1ZmniPhFbL/xZKts/TeQZ2274qtWoSN5/t7R+ON/eigy5GbKlDIOvrJ7HrHbbFB4j4Kydd5ytZlUKS8ozKQsTpY9ZMRffF8U0vuEd+Ci5E1Ks00VnaC0D7qi/wCE4uHhjwJUq0iartRcmKa2IZdGqTabkjr3xbvDHhKllTWamVPPyvUTUyppghSBa8+hBxYsplxIMhpYnYAAQFtHa/49cDJm8RHUn2z89VXYMVNiJUz0j/Iw04TxAqhW9mkE29OnrgTxXnKdTNVTTUKgYjl6kHf57+84VeaR1tjQ8SnDaHjl3Zpp3Ul2UEWg3k7xuO9+h98F1kjM10m0IwPqykEqR05QMV3hfiDlVrWAFxb19MMs5WV8xSdmOiohUQIuDIHYADvjynCUbT/a2aW+mOM3mmIp05cDmgHewXfupB37yMeZXKKayahINtJnffp1tjzMVdfkBXJUVDNuhQ2n5DBuXEMNRgAg9gYMx+vXEtUFSatB5pqj+ax06gARUgwPux72jfA2VyZJBLmsyMRMyNAOwVZtNrgbH5l5mghZfMZvL+4GNzAsZ6/4wvp1DSsyCQW5UJ1aGezGxmxDb98UszHuYfRVcpTVyW5jT2AEQTNgwU3jeMJeMZqmARq8wuYGkkmZkH00wNjftiwZtWSnSJGkVJ0gC7WmW6g+mKXOqoPMhHHMQvfVuQOtyT1wy6thjtpDTihC0lS4fSItvBBNpsYkfPBpytRcoy0WSnUI5bgCJIMEj4jJudjGFgrpUru7iQBZhJ+HeY6bkAnbDqallRSQFsFuSZMhido9TBv0xNWq+C81Sr3A8nw4oiJTUaUWAytIZr6gwPr1F79YxEjLTl4JGwRFBAIkaQQL8w6xFsGjh7moSCfLIkJrggg/aO+mPT54jzGRlArNUUEwdDHl6gli0gyNxP8AY81eyfFkFOpqPKjUyBB1LCCPhUtNrWxxRp1AziZp6eZpEq/RYW9lIAaNonBf7Yt30gahDOzTqEWa8T13wO2YQMCx1A2LLAO9uYGQd7CeuCn8Br5ISfMpsGIDLHYFTG47Sbbj8cWLw9nDVADv5hRgrkGSD0O0wQR132xUfFHD2ZDUoKWSopukAkgDTt85Hv1w08G5rRXQQV81QtWwAD6RE7XPfBcU4poCclaYVkqRWrKEAM7B9RIkA7E97b/LE/E+ELUJakACPs2hhvNvfBPDsq9Ou6v3MeoJgiT6wcdnK1A+yyRoW5UxebqSO3THOdO0OUvMUyhIYEfTH2Vyj1mimpJ62sPc4uicHFZVFUMDEDmGrtO8XjtgupllXSEOkgwFVtgNxEAQR1jv86PNr5F4q6Krl/CuoS7n2QfXmYARhhluA0FvTQsQRzmH0+vYfrbDrckEkQf5dpi4+LcCJIOBczRuKgYhjKgAAyF3IBIB6+s4lKcn5HSQNWRBc2AkAsVA1bAiQQDPacAu9KeZ5bYmUG1tis4NNNm5azlm30xGk2IsFPNE2J/piLz2Fpp+kMQI6EAiwIg4Xooq8mRZjg2lJ1ank2GwjufUXthdmsq1NtLCDvYggg7XGLpr1VCGvA5RogPG4hYjsf64FzvB1qAwoQkjQxkC5ggdCJO/THsxzNfceVLEn0VXJVQtRGYSFYGPb/OL1kOMis0E37Gdu1xipZ7hpy7QxBJ6wRHcEEWIxCtYgggwRthskFk2JBuJpFNRPqe31kdov/kYZsogd4P6+Y6fTFX4DxZasA2cbjv64s1EzFxBEEfK39beljjHJNOmWWwzJsWeBueu+23XmB/C/pgteKsrt5QDc2lLbNaWY+n3e2BMtV0Kz7lQDbvB6++m/ecdcMUIgBILCSzd3Jlz7zIH8uFekcNcnwpGOurNZpkltgfRZj1Hf3w2ZwBbYXsNh3Hv/uMKMtUMje5Ex23jv6j/AHwTmqnWd79vn/U4RnBSByJAZVJn4dQgH0YEd/6Y6zLMKbFBqqaeVSSAWItLRadQuR7i2OaSibBJAOzMGna02vjjiueWkaYa2poA2+cbbR9BhF7he9H524/lqtOvUWtTNJyxbSezEmx2I9RgUPOP0LxIZLO0lTMLrDMwU/aQrckHcWvjMOO/8OqlMeblG8+kQxuQHAXuOtu30x6OP1UJaemS4Siyo5epFgcGZes0E9RcXkz29BhdXoshh1ZD2YEfO+JadWIgxNsVlGy+PJ4ZZMhxyoouVI1Az1EenqCb4tmW40DpBJBVge9vyxmqVmUyDE7xgqnWNtMi0GSb4xZfSp7WjVGd9mvrV86kpccrWnVYmeWwvvG5n54EpZhp1c6KJBYjmY2kC8qJkSd9xbFf8K8YDqKM6Y03JJBcbEyevpbFgzNR2J1KGCEEk8oOqVtfmMDY/eG2MLXFuLJzjTIkVjTaSBpnYk6NJMhRNwRNo+tsVLLy+dqBP3cKDBG02if64f8AE6wSmRTTyysrLXkgzMzNwT74qHA8+qV2vAJAk9Ynp0329sXhFuEmhYP60aJ4dRl1KRBU6YIFgJAbe4NonsThpn2YKQlZVfY8hUn2IF7dhhPkuIEZcorACDcHUYjrcHeQO+FjFgSIEWIn4msPYyTMRItvjHGDbbLylvZNmMxmJZWVgLaXDarmYgwOgO4HQYFq5ldJLFqpUAEQetoIPW994+WDP2yotlYlZkCCJ6mJsO0SNsT08+z2IBndWImCJ+m4tiideBXT8kNXNHlemNVJuXUpkSfUrv6e/UYGOQeWSsyVlJmnACaQd1J+FoBG3v0sS5k00NFkWJXQZpn4oDEA6bCZgX7xjmpk0cMlN3ps26MQUA3jUIgkGe/44blS9heFkXDg1GFE+UJIkgsFPbupvBPNa4OJs4tMHzVN6ZB7tt9ob6byN4+mIsxTqSobSAOUlpfWgXluRvqM80TG5x1lX06xzaixLU2ho7QdjA/tNsB0/qQ0W1pjPPZ5ap8xCoIA3Ni0X36dPxw/ygYqDVDSRBQGYO88oJHTpbFMy3BFo5gVFqFqBAKjrqMyLmOWAPn6YsyNUYAwJiZIm3yuSB9764SbUXS2UrlEOCPMAcvaQIM8pB3memIA9RSwkHmIhoBvtAG0dha2PWzLU7NJ1CZldJtJADTfpHWQMe0WpFA9NlF+kD6gXHaMd2JtHNeuZW2oHZSFAPfUZjfY77xO2InpuTAbRI7HfqB0OkiZPfEXkKgCNVJtGkKDaZDEdOwJHUDAOYzQgXHokED3JBBJibbY5sZRJs1l0EgRpjSSIEE7GdJvIiCRMjthfTrW5VpkdzWCE+pQ3U+hx1W4sAG8u1tOkbsRaRbcdRIkYFppXYaiKd/133xyWtlNleoZd1IZlXy1AKlHs2rfnEhGJ3iAY+pWcyaAUKfnCSSBMuqSbrYWEwLEgQcGVajkOqrSaFWmahICqakG5sBrJBUnaRfpiLLZNCf3iojByodebQy9ANXMACb3neTj1mvc8lMFzPB9IL1EespWWZLlRMbMb0yL6u3Y4pXEMgyQ2hhTa6ki3qJHaDjTcqoLu6DS5D6B90QCuliQCZ1csbHrgf8AZnp0kpl1p7tDAEiTdhYNNogmDDKCNsdCTiCSszPL1irBgYI2xf8AgfF1q094Ybjrir8Y4RoprU0smsygOzKBdgDcSTI/IYV0K70X6qw3BEfIjFJxWRWgJ8TXS2gU13NVrDodBmPmSMc8PnylBIkSGaNyCQT9Z+uFnB+MJWytNtWipReYIkcxN7XBiRbDXJuCoZZ0lQQO2tQfxJOMck1osmNKbbdT7TH9fb3jBYMkXAEzM9d7HoY+uAqHQQDbr+u+8G1zgukdTrN9ySxi6gzPqNus/LE2cM6KGZkkbz5hP1Xrtip+I67NnvJBELSUFJgmSbiQdUCJjFpyyxIApgT0IPQ4Rce8LGvWbNUCPMUwdRhbWi+wPYXG4uIIjSWzm9nea4NVIFUVF8wElD8IBK6TBggHSSNm9jhbTXMUTTJ1uFVqdyoZtZmx1KrwZgrDDtiWj4iqmQ1NSJ8utQaAysNmk2JIIE7GAwsSAUuXairJTzClnHKtdQVJsdDDbYx3FiJGD1pnX5F3F+F0c/T0Gm3nAfEVC1Ay2hpmAZmJvGMk4pw9stVNJ2VmWCSpJFxPUD8sapVrhyGWm1Gqq6SgLFWA3ZGUw4B+wF1gRaMecVpZfNUtFSCxFqllKmIBhbtBi2m3XFsWSWJ0+jnFS2uzJgwPW3fEqVTABuAdsdVuGVkYqabyDcaTiKqjpdkqKO7KQPrGN9J9AWTj2HZLOmk4ddx+oxolfNeclNkIc6dVxyraSbXPqO5xl1FpO+LX4bzRZDTsCpkTeZsbe3TGL1WJfd7GnlziWXJcEObUtUYpTUQ3QlhdgrRYbmev44YUVydHToytEETLaQ5Mf8xU83czJjEbP5dBaYAvYLeBqm0m0m/sPTA1IqIZ0ggwKgkkxINog7xEWJPzwOUpeaQFFL5Y14zQoVYFJWVmsQqAhf8ARMexG04DrcPqDekGX71MAEKFPKQQOs2iL++IaVN0ExUALn4m1AbkXYSFPQDqI74myvGypDO5FoALyDIncC9hPUf1WpLS2OmmhbSotBl1BBKsFZw8apHwwCY3EWvviSrmVYahT5QIKooJ1X1aoBIjaAL79MPWqUas+aLfZawMe43/AAkYGzORLj91V1xEgkqb2+1YexHT2wVkXk5wfgWtVqSq6H0RzagHVQLydjB69bX2xC9RlqqXYPr5kUCdOkfYtBBBjabmTglxVp1DrVqbFjoDaSGN+i2iI6zvjuvkkrFXAAZQeXfkYEShFgJG4k+25exD2k8nmlaWgOS4tzTbVOync7ie2wlDW2a/Z2aB5eqR2O5m4i9r4+zIYOqoaelnhFmbmWKkbLydbi+9sNshUAlzLaSVU2J0gyQPSQfw7YnkfBX7/tlILk6GNarLUlGgIFETFpY39Nh9cTZSoSw5gJBChTIJ2tJ0hvUxhcWV3JnTtcCYI7jqN7DDHJ5gyV0hwJk6IGltyY66hsbYhHbLSVKg2lmYW5JBkait9S7gWAttMYU8Qo0yQ9ONZPMEm49Vjf1F8SVmQOTrqJPKU0n4iPhAg9hcWxBUzdRblnXVBIYJJJtPL7DsbYt4EWno5ytcsSKSU6am1RnJJO4I727egx5VyOXGolUYnYgnp9rpB+mOc9xSppFMsBMjUWgH12sQfzxXcwGbVIXUBcDrB07bTPSe+OSY35Ic9kBSBqU/NhZN2usxE0yJgdgfWcB08zqGqKJm8s4Bv3GPqVV1YALIhaiqTLbRZtyJBIA9sc0+L6QB5/lQByFQSD13GxNwOgIGNSi2v3+iUsiQRnuL0ClSn5fMw5Oa6rIIV9MBo+z2m2JKNWjTFJA1NvgcVdXMOUkqQCBIIjadrXGPMnk6NJdZXU/2WPW9h/MTH0+WDsxlmbS9anTVY5RYjUZiZIIsSJG0TfGvn7GHgH0TXp0hFUOhHJChgQ41DnBsepHQzGF2Ryxd3LIDrRgsrqJ0kfCYgEEGT8iceZHKOtZRJZOtMakaL3GoBWYCSCCJFrY44lmM2CAnm6XP7ovphQN5KmATvAMxEwcdZ1eCSvw+m9IipqpaQgJYNzVDMKwIBXaJiJm++Kp4k4K4rW1VA0FnVSQDFxbcL3FoE4u/DshUVfKru5apIYsyxLR6F72MkfScKPEdfTTrKNFNlgaVqGBEodNxe8gQYHWxwYyp2gPeimcIrBTUpsSNYgHYBlPLP4jFy8I8V11CjkK+kW/l6x2vij5zIPTClgulhywZmwafmD8ja2DuB5hqVRKm+k/h2w+aCkrOg30ayhv894236fS3aR0wVS/i0xEb73/wY3B98L6FcOoaQZE2v0/tI/QwzyqSymehvvMj9W7gHrjz7LUMaFUSRMjtpCjY7EgfmcCeGs4C1YKS3/mXBAIlIklp6rMStxLHBGXpVJvqgmxbUQZB2AJA+gxm/B+OinxKtClWarUUqpOhgWNyO/qAD+ODw5RYPJrWf4fSqlmKqwFpFpncTsRfYjvbrhJW4OyU2S9amCORvjXqNLTf5n364c8Ozkqq1Ipu4g3sWP3dp1Em9pjH2UcSyQuoVAAepAmbgehH064g3JbQF7FaTIaAxCrW02qQdLrFwXS6sw+9tscNcs+WrqY0NJDEPzEHY6SGhTbpibjj1KTGois9JWlwo51IHxCwJQ9Yv7jZXQGTzf7xfLStaKlM6XE35wI1j6GMOne2HwQeK/CFOqJpJSaoIg1obUOwh9X+3XGW8c8NV6bwaKJP2EZoJHUBzPyBxvdPh6IAgqfvWFixkNF502kA+8YU5zIO2pa4pVKkbAafMFrbQfmN+2NGPM49Cdn58r5F0N1ZW9QR+eLF4FyrvmNbQEpqdUiNWu2n33xe834eViOXRp3UggfSSo9xHzwoU0/LLBGp6pC2IOkEgN+IO3ftg5fUuUHFLsvjgk7sMbTWqMwIEaVIkAKDG63n8rD5GrTL6X1lXBP7tSpJkRJnci5iw98L6NG4gmTC3vBJ2gX2E9PlFpkyyqZAMg8sghg4MbekfF6z1OMbGIOI5Ot+0I0oKAgy4VjIkk7fEJMxYY64lTqEC4FN/gdCAqqbzBsTGwG+C6lQLULlTUNJNIUqpJmSYctG0TFt/lHRo1CFaoiUrEeWIMKb8siCPmNz7E30Arv/AIwq1TyuB5mjzRIBNyRPrfl2GHTZjRB2JvGkGFYfEPrJMjHuc4bT0nW7VaIIdFKiQwEczAXAEXM+5viRUqPBqJpJ1KReYN1IBOlgRMzANu0YaXB9HJyDMnW8yaZh1bcMVggidgeU9e/vhLRyP7E70fMPlNdFcAxr+zbqDETY3wWKZQDnOpQAukHpeGVvs39YnpGCc4VdCC9wVIiCbGdNwSNun3e8yl8fw/2xvu/IrTNwAAoQaVAqgGHM3tso6fha+C8vTIoudWr7IbaZ6jtNvlhHxOuKRApsQa0kGZJkTqsN9+3scH8OzR/ZqYW5Jv66R3+WOzQfFNFMLttDfg9VlnSwiN436i+9u+JySHgoLAkauUGYvJ6XwBwisFA2Ae1wTp9bfTBZqbam1CDsCYJAJD9bAGJ2v6YlGHktN7BqucAUqCDpixc9bAgC8g3mbDA9bPrYzTVzzL+8LRFisMCd+be18R50rF2IBkBiCxGnp6CbYTPmlbUwQDlAG5CmbmZEH0vPpisI8ib0Mq/FlYsblpMjTyqJNwe0RhNnuI62nUN9wLi1vq0Cd4wFn+JAyTCwTAUQIJJkmemw+WEGa4kzDSkgdT1P9sbMPpbdmfN6hQVBuc4oFgKQzgnn7Xm3rgFEBEm5PXvgWnQc7Ix/0nEwyr//AG3/AO0/2x6KgoqkYlPltl6zxalmVSqFqUon92SQjleUkQJZSRG4Jw9o8SdKNMSz1TV0GSkzcadNwQAZAIEQRNyMVvhmbOYeuShpsS1SmqAsA1iwn7IkBtZtPTvDxDO1UC1CH/fAnWWBDQZYMLgDVuDcb4zpVobss4zIqOWrMS5J0gqFZoMXgwGIJ9zAwsy9Vlqo6/Ap0tTJGo6CA1m+19PhI6RgduI6lFMqwtC82gqSdRYzJOrqD72x5kuIu7VIeqzyGbyVJbTZGsIItpsSJ0zhFYzR5VdXqMw81SRVCabozSNIiTCxIa5iVIwq47VZIWogk0gtMMLhS3xCwvINzffDmrkc3XUlVqQANLPKKUnYdST3EmLdsTZr/hzXqM71M0GaJPKzb30yW7n6zYYCy44y+qVDcJ1pGf5vMSBJJCiB/TFn4dlg9EOpvF8FZr/hnVBgVlLdF0kDVJlQZO3e/wCGFL5DMZF25WakIlwOWD19N49cPLJiyqsctiKOSDbktFo8McT0P5L2DfD79vni85FyGETeRY+n6/Rxk9TNLVGpTB39vbF28JcZFZQj3qLuJ3HfGWcH2WTLpl6Y1TZh97VJ7X+vfGHeIQ6Z/MAnas7K673Ym3cX2xtiqJB0qI6kwbQYAkYzXxrk1bP1abKAXCuhEk3gWAPSJw2CajYGrZafCXGFq0QFVC7LLCpJLMqxKydjpJ9DOH71fLOpKgqypWOtwGg35ul94xlHAhUyNdWqK/lMCq1NLBTPqRYzjReC8bL5RH1g1VIJIAuWsYA9DjPmhxbceikdluyFfV+7I5kI1NA5pEiDBOKp4l8JUKtQmmTSrEGCoIDx020zN7Xm+HdSpBKsRzKpDCxBUWP44Y1MuroyVDrBNwC4INiDymY64jCTi9E5KtlO8N+IKtDVSzSPrkXnUWFhqkbRIk9MXPL1wygmHDRIbSCJ2vpid+0xiu5/LlTFaIk+XULb+jWHS2rfuDvgRMpUBIJAfSCuphMKZB1GzCfXDc/YZwT7LLm+EB6bBm+MEQR0PQEGdvUYzvN5anSqFCsAEiQxZZ+6ftTb4TteDi38D8SJVqFaj8ySDTNu1/UT19Rh3nuFrW+KNFjOlSwEWMk7D26DFE70xLcOzKgSy3mnLwhTSObSxOkAiZF4InfBtWo2gkMFU3LNCkA7sNRMXER6YYeJPDVakoFGk2YSmfM1hVLKwG+jVqe1+W09MKqVZJK1FdtayyEBZaZiwBU6Y3j4RgSTWyqkpHWa4g61aekAqHIqKD0jl0GIAJH1BviLK5hWXW7AlNX7x4JJSYlbKSNybbEeuPqGTFP/ANpVTSSnMSxuZRgOgm1jecSUHu0VQzNzBCgkqy8qtAUNeDfoPXAdVSCMBxRmpjXs0Eyove0aZs0EEGe0nENMVDJRQ4Y7SqtHV4A3FjEARgKhkai/EVJjUQouSBB0gAhSmwEXvc4nyaHSQjkMsai2xtYmCFPpAubd4H4OION09FOpVp0i1VN1IWCoMM1r7AevpiPgdcZnLSU0MyMGYCTIIOpQfUyB0J7HDFcydA1OHqKoWozKdQ1LAkbCbbG/0xEM+i02OsFwdLMRHNpkSDGwNxvgt/TVb9wxuyqcTyyAeeWdzcADYGSGbebm0dO+FvAOJEMabMAuqVN4De3QYH43xZWBUGT/AG2O07RucKssD1x6MMPLHUyEsvCf0mmZeqHTUPsyDFyFPxGOw+90wPma40BizEsdDLcGOo13+z0jbFay3FSiEHtCkbdQdXU2Jx3SzbOslWmQGctMLtNz8XT2xkXpZJml+ogxnm84RIpoXBuqzJUAyeljaSRuDfFf4jxUGFp3tciQCTe89tsTZrLVHl3cROnTMGOmoC8bYE4blqcHzG0x+tpj9dca8eCMVb7MuTPJ6iDUco7nmFzsL4bZXg1S8wsbg/47+uHvDM3SWgVIBeNK1JkR0ifw6b9sNuFU0SkTUps9Q/Dtp/A2Jsb4o5sjXuKOF8CQwWrATa7EGexmBfFgXglMAAzI9Kh/KoB+GCMlN9RFMRqKW1D3+ZG2Jy6tBABsN2CnbYgC0bYRs4zsZyppqV6hRn5ADqhg0z8AsyQulgfTAqLWrhmpyxqMTUpIpOmTu3LpGo7X7Xw6ynhPzNT1/wB3raQtOAQLzJIO5ggA98WfhHDqaU9FNdIi7AnWbQZtBJt+GM+X1cIajt/9GzF6actvSAuD+GzIq1y5qnSYBkAqbEncmIG+LVS4fTpkhQqyNgEVZ6aot/UYjyywrKZA2mxv0B/Qwyy6GLwO42+WPLllnN7Zs4RgtHNOgokE6PZpm3YfgcfIgEAlY3M7x6TYjY2HrgrzByi0yJJMQfW242/HHCnmCkAr0EqbHqZAge0YbiT5s8bLAoTIFyReQent8onCLiuWV0KVFYqekCSBaDcD2w5OYChhpciIUAbHeImwnt6YS8Uzjzy/xLm1goFyZI6WnCy8cRo/JjvG8l+zVf3erQTaeh7WPaMFcJz5DrUT4gdu46j29MS+I6itrM3JMD26x6nFeytYowYfMY+gxp5Mdvs87Mv4slLo/QyZtSA0LBiGYm87gRvviq+N6TLXoZhdOpQsgiNiQb7ibiSMG8D4mKuVp1ZXWRp1EgBAO4/pGPPGmWSrkHYyxpDUGWR72tY9bRtjBFVKmU8WMuApTqUKQNSs9N1eF0hgCp2ggxAP4DFW4l4e8hhVyrlkZtXlgED5DfpdfYgyAMBeFOJVqDq9CnVKK3NTJGmWs0c1iQe2+ntjTMrUNWhSCVF0MzLoqLZQJIBgyGAxKV43p6G/Ig4R4pRqqLVIp1ACpRoknuPQ7j5/K0cJZmVmBUsFGk7ggMfrykYoPjLw6ILtqJtpKHUBHVWiZA6HeMBf8O/ElWnV/Yatyxby367EkSd9RFuoPvjliUouUfHaOkzV+MZVa1IsQlZCLpM6iPusdmHS9sV3NZnyDTYqGyxOkOLNRbcBokD6wSMNP/ERl1psArJ1uAOYxPve+GWYyrVtRTyxbSyOJDDqrACCD064TUqETcO+hfkQ1ddPkUWECKy2B7fCNQP/AC9PzEzdepk9J1ipSMaTq5gFmRcc24Frgb4WPXq5Wpry3/pyw8ynbVSYmDuJameh3BicWzh+bRqYbWrsP4i22NtUAWNu0GDjlWrOknHa6Ishxmm6jRJfm2sbXgxtI/GcD8a4AtcF5NGqwHOoB1R96N2Anf8AvhbxXw4/mefRdabqZgalDAXkn4fcTBvhfX8Q5qlpFXSoWAZBglbmDqm4IHTabzAKBxvcSv1c35CgNrqFWhWUiSbKdQkC4AP+cdDKUitM1NCsWLU2JZuYmYu1+2H2e4nQztEVaOhKwNw0L5i9RexJXYn29q5SrJTDDWKmnl0vpYg35bEQ0R0PuMM/gdO+xw2TUyrLdgARPLtIZQRtO4sd8BZzhpq5ZfKrL5ocvqKCGA+J4Fxvaek++B/Lq8sRcbEqBOkWABNwIiOkSScMOUQGUqWg7kFrfESt7DrJ6d8Km49DPZJTUKzPNMFVIWbALuQ3NuO57DFS8UeJEbLKATUqVJEwVA9epP2bb4eZ/jFNF01dIHxCmkXA6OSTKnrG+EiZH9tfzXgCYRAICL7d++K4YpvlJaBPXXZRaOVdzMScMMnk3c6UVmb7oEn/AG9caLw7wyrtGwG8b+w98Xbh/AaOXXlAQtYnqT6Y9D+RyMkqjoyXK+DM0YaESLy8x+X448bwdmwQoamWYyVpsSxG+xUC2+NJzr1mqaEUX2m9osTe215+ndaqvl3bUJfrUZQdPqp2+XtgKTOozPOcJqU3ZHmRfSTuCJ3BjaO94x1/4TaD5g6gG4HsY2kfni48UptWgMxYCbrElgZ1kz09McUqtQrL6I6MFAYi4gMWvcTYWODyYWkvBUW4eHQzAloH2SdtgTAseoxEXq0xyVPMK2CtzQB0jaRix5t1RW1A1NRNtMkAmfaB3+mBa3DT/EAKqJnVAYA7TF49/TDKXuK0j7hXioozeepGsWfdQ0AE+gMD8cWCl4lpACK/0FvYRb6YplfLgG5OlfhM9J7jePWMBuL/AGD6m34YPFMXZqGWoajMjUpsN1IJE6QD1IHW9ycNqKELpKgHado9CsevcYVsp1KCBJFiLgkAyTBtuBg/LZtKa6SNdwfn+t8fNyPoHdaC6h5lWJCqPQEknr7RfEzHTBJBU7nt7nAD5nSVDKfUEzbtMn2xFmK5TnAZFa1pMH26CMdEVrSHLZo+XqUljJ5YkETteek4gXPTcEgk+39CCRuZsYwlGcJP7u56kfmfXBYqGCWZQStyDNttO2/fBcxf40hqG0AaYiO24iZwh4zV1gr0H/5ek9vTElXiVNFIJaTbpywLG9omNvXtiv53iAKMBURZLCSSD8Nm22tjoxnJriK+MVsofiRwrkRc/oYS0xiXiWY8yqxFxMA946/PfHKDH02OPCCT7PInk5yvwWrwHxN6dbyQEZah+22kAjqDBvHfGp5RGOpalPlYEEFww0mxUQO3rjB0qEEEbgyPcY0jw3xpaqhqlSoWEFgCFUE9L/0IsJnGT1GPfJFcctUcUcgFqvTqeYdLgGmjRrRiulhBG7HcH7OHRrDK1NSiq1OVJRrioqnUpUlvjExH54mdKeZCuKgp1AeVlYMFggiYJBBIuNVpN+mOMlxQk08rm6gSrzoGAUrqSABzD7SsDf5Xxkabf9FLHxoUKivWWnUAcgipTkQHEjVTkXBkEET0xSuPcMKVRXZpZTKBR5bA7BgGAM9SpBnocA+H/EdbJ5mvlcw37tiwmPhcXR1vsYmOs26Y0zO5b9pAblroUFSmbSQd1HRgex9N8CcJYpJro6M01TEfg3ijVKE1EVqoOl1DABg0c3WDHT09cPcolTVr0kqOQrJB5e3eIB+cYzzP5FqLM4dlp1LAXW0RFzvAvcj22Fi4L4lWoVR3enVKtE2V2EMGHqbj8L4SUb+qI/Qy8XAnRXGpai2LqN1/56f2h0NjvtivcLz9WlWV41oVi0QROoWGxUztuCbbYveWz6Nymi2oHTqJIBMWvcEGeowPmfCtmKimgYfCrkX3sYAF/TfBT5aYnLiH8P4qcxBpuoS4uAYKntuDpIwPxbwxl6urzKQ1EX0N/EHQGdIN+hJjCSlkKlMkodFT1iCb7xvvvh1wri9NiVrGHN9DEzsNYHcDe24g4XaFkq3Eo+byBpVATSKDYDSbA2EyIsev0woz2VYqNdZkAJgKi3IAlWAEk9ZIjYRjW69NMxTKnzAhtqBNo2ZHk9evyxl3iXwlxCi806q1abTzFWVt7BwBpLR1G97YrjVvTQVkXTOKOdRQWq8kn93e17yKRtAHcTfFfzXjTmYU0gSYcEyfW+wnoe/THx8F5qo2qpcnfBVDwS3X5jFlDCty2PcvAiyy1czUBfqZIvf+uNO4Pw2yIu527iPzwBlOG08mmtyCIsD0ww8H5lqxOaaVQ6lpDYEC0/n3nfDJ/wAj0tIlN8V8lwyeVFNDAC//ACtucIfEefbUFCsQp/ULuYk4N4xxEqukWJs1/h9z064qNassGTOq0k2WYIgH336mRbFzPFeWPfDOZ0pVqCTMkAAmQPTfbEPG6wZWd6ko6gHQLyDt6AWxXuH8Vq01dQxkTBMBd+gAILTME26dccpneViTzdGN5G4Exvbv1wB63Y58PZhVDGrT1ypl51QIsDBkTcdzgfM8FUPTWo5/ZqjBqRsdLNbQelzA972k4QZWowMculgQLxqYe/Xr8gMOsnx2aRpOi1KcRBEWM3F7PJjBQJLyLc22lythDHuJA9ticPOEZsVSPMJmdK2uxF7tEmSbCenyxWK+cYNAUggnY9epiYkkkX+uCMlmaVUsChQj0gmLwRYEC94wWrAOuL8DpvOoKjja3I87nQNhvfp64qByVROUAgDYCCI6R6YsCcQaopRQ7uvJqYlYWR8MGSsQfQgRvio57PlKjI1YytjFwLbYMbfQt12aOKUawdTAGYIBMWkz1mcdDMJMgabRyrt3Jj5D/bAKZw7hgfQNNh19NsdftKi6QqHdQY94+f54+er3Po6JM0rkzodhNmUb/Qkj545TMtPKzgi0tsCcAPnTUYhWIAiw3+uwtgfMVNFzHrqMz69sPxsS60OKoAH2f+cixPWbfPCivxAqSoknt3vb8MBJmGrHTTi27HYD1O2JH4jSoQlMebWbr6nr6DFY4G/uM0syi6iccUzC01D5lyoPwovxH36DFa4jTzObP7ugyoSYJ3YE21Em8egxZ8pw+W8ypD1DIk7Ceizt74cZKoDuLdb2M7j8N8WjnWL7Fb/fBKWF5PvZQ8v4NrxJNOeg1ST8gLYmHg2sdmSfc4vjVBdrDoO57D2xNTs2kgA9fp07dPXfCv1+d70MvSY0jOB4PzJ20H5n+2IP/wDP51CCtJjBkaSGv7A/0xqVVlWIkk79Nux/tieo6pTAYKl7sR39+mDH/UM100mK/Sw8WUqpx56NJVq0amuL6gyqN5HKL36HAmdejWUSNNftOrT6lu9hYxE7nGirRBkDm6Enb6elsLOJ+H6bSxCqXMjSdJMfyiD7HHR9Su3Fr8AeF+GZtxDUzS5L/ZDHchbTcSelzi1/8PfF5y/7hwXpE8pBB8s9etlPUQOvfAHF/B9fUXRlcjYGVInoWW0dpjFWz1KtSJSsuliOsTHoRvjfB480eKa/fgzzjKL2jXc7xEZmg1WjocIx86gR8JUnQ46oxHUe3TCziHAzUpSEKW1UzquIuNjYj03A74zrhueem6ujFWAi19QiCCOs+uNW8K8SGaorrraTBlbSrKzlfblkeoxmzYnjdx6GjLQv8NeJ3I/Z60l9QRpMERfV+t56WxcMtnKCqjPrcg6XDksVNom8wZsRbrimeJ+DSBUy5DMIZSttY/v6dPTA/CM/JraiyOACAZgwOo3E/OMRnFP6kPRqutK9kBBXcFdvofmML87w1Nas6qzIdSP1X1HX++FGU4y76KlNgGMa42YREidm/XXD7J8RDapcEhoKkCGm4taGjCpiNNAtLOvQplWgosme6mZHp0g+mGNN1SkG801KdiTUBeJ62It09MA1GpuWUQV6rvHsf6YGroQJp7ki3QiQTb5THvhuPlAqw3MhDzJdT1UGPnviv8e4nSy6l2IDYfVeMoFP7oNB59PYGCQesSLbwcZ//wASvDJqNSr021UD8cNIBO3KeYT6kj2xTHUpU9AcmkUrinE62fqaRIpkx7/0xoPCnWmtNaZ/dzCqDtYbnt3jqwvimNpUKiADeBFzY274sOYfyhRIUAA3uRGoLygAxBm/S2NyeqS0Rkqexr4h4gGpaiRGzqLHUxjVNrD8YPrhVlMvL3hlMi1zcX7diY9faFucqEkpAAPQEGAbE+5tviXJ1AywC3QfPqO95ixOOO8FjCURRg09eqCACw0T1NgyHc8s97xitcRoeU1MjmVwCSDZS19I9QDvAxcshmU8uAoYxdW3YR3LSs7d5jFbq5EvRLqulTULqARZiTue5WBzbWjrjgJ0xNXr6XVhbSZBYLv85HyxKmaLE6gSHm4UCSTeI3gnbEnnI6BWphSSDMe9piN+nTbpiDLjQ2mQyxqhTZiAY73Ex8r9MENjbIZVq37w8gUxqJBXab9Sdr/okChVUF1KioqwHkc2rv3sbdfXCrL1v3Z0VdN50Rv1tB7zsbn6Y8es/wAavEXOvY2KmY3AAHqbb46hWxX4hrVaQgPHN1JDE9euwjf29MV2nSEXdQfVZ/GMT8Qzhq1Wqap+yB6DaJ2GPbdmH698W6VCd7L7UemeYgo7bMkA2tcbHp64AzasXC6gqHcxeNzbb5YizPxr7f3xE+6+/wDQ48SK8n0c9LR7nOLKAQhAWNjaT3+eF+VD1jqqErTjbq0dpwqz3xj5Yecd/hU/5D+WNqxKCVds83Lmk9C3jnHoAp0YVR26f5wZ4Xy0AVSZY3J3PtimjF24N/CHz/LFfU41DFS89kPSy5zbf+xYBXsN97H09PfBdSpC3AIN9riPbaxN+2EfBf4Sf9MYb0N0/mH5Y8mcVGVHpJ8kTVH1MoQ/ZBMd46dj6euJRXDTIBgkAHftvvP9cQL/ABB74nyf8X/V/wDIYm0GyWkyAhYaxgkmduxHcnBuepebUp9WUWQixJ29iLXwnf4T/wBQf1wwHxp7jBWnoVq0MclmQo1Ebnt+vbBD5qnCuxJLExEQpXYd8AUtv9bfmcQJ8A/nP5DDKVIVxsYUw7uzFSQRAkD63wNxHhyVRodfMQidgCP13w9y32vf+gwvyv8AEqex/rhniWn5FU+zPeMeByJOWY2voff5H++EGWzNXK1gxBR1ILKesH6EG4+ZxsjdPb+mM/8A+JHx0fZvzxpweonKSxz2TyY0laH/AIe4+tdKiqisNIZqbep0nSfSFM+uBPEvBXpt5u5g2Ezt9lxdhtY3GK54B/iv/wBN/wAxi9+LP/p/zpfmuGlDhkpEb0JOCcYDIKY0yDySIMdiRtvvfptOLNQzDAwwhhEj8j/nGd8F/jn/AKjf/rjRF+Gn/wBMfkcLKKjOkNdoY0lQ88Ad22+uK14r8X06ClVkk9Abn+2Glf8Agt8vzxj/AIh/9WMVw41KWyWSVLRYvDnHMwGYsQabvqIbcqVKlesSNJ91GGb8Xq03fRENOpJDIwO5g7AzgTJ/AP10xFxHf5L+QwzSb6ClSE1SuWzCgSJJAvtIPXDKvTJUAhdRAKMxgjQeUg3A2jYdcIU/9Sn839Dh3/7ifz0//wCmNKWkRk9kmYbVoctMHSwe+3TfuPzxxQYagNIUMZ68pHbcmR+UdseH+C38n/yfAuR+B/5D/THUKmOmzOglSSUmAZies2I9bDsMT8QzXwupRhbUQDE7zcmYsZwlyO4+X54n4Z8NT2P54Bwyz1ClX0sGl4Nt7x0PteDf64SvntAgsQR3vYze+3y6HE/h3+KP56mFPij+MvywyWwBOXIVg06YvEgzf32Jjb12wDxXOArpDzq2AHTrb32wLmvhHufyGFtX4h7YeMfIrYdSOiLEX9vqCOs98d+dEw7gSdh6++OOh/l/pgbDB6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6152" name="AutoShape 8" descr="data:image/jpeg;base64,/9j/4AAQSkZJRgABAQAAAQABAAD/2wCEAAkGBxQTEhUUExQWFRUXGR8aGRgYGR0cHxocGh4gHx8cHh0fHSghHx4lHBwaIjEhJSkrLi4uIB8zODMsNygtLisBCgoKDg0OGhAQGywkICY0LCwsNDQvLCwvNCwsLCwsLCw0LCwsLCwsNCwsLCwsLCwsLCwsLCwsLCwsLCwsLCwsLP/AABEIAKkBKwMBIgACEQEDEQH/xAAcAAACAwEBAQEAAAAAAAAAAAAEBQMGBwIBAAj/xABEEAACAQIEBAQDBQcCBAUFAQABAhEDIQAEEjEFIkFRBhNhcTKBkUJSobHwFCMzcsHR4YLxB2JzkhUkNEPCNVOissMW/8QAGgEAAwEBAQEAAAAAAAAAAAAAAQIDBAAFBv/EACsRAAICAgIBAwQCAQUAAAAAAAABAhEDIRIxQQRRYSIycfATweEFgZGhsf/aAAwDAQACEQMRAD8ArFPI03vVMsQPLzS2v9nzV29AxEHY4A4pw15JUEOPjpjZo+0na19HzEjB3DeOkMErLYDTK30g7gA/FTP3TI9sWSnlQyTSYFSIEXiLgLNyoN9BOtfskjHgPLLHLf8Aj9/Ue4o2ZuuaBjeBgilTepOhdUCT7YsXFvD9Ko2st5L7uAJFT/mQ2vO/4gHcsZtaQpmmVKvZ9QnSB+YP98WeaLritgcZLspZf1j8MR1K/SSfw32wJm6+qoxAhSxIHQDsPT/GO6QB3sCenQ9/a+NihXZmc2yXLoCTCj163vFzjulk5O0fljsQCGtexj8h8iMfVM/pEKTfpA6iIH5YbYmic5ZLxcACR79/10w48N5Y1Kh8q0CIY/OR3v8AlgDIcGrvB1omrTKktqj+UC5vET2xYMnTCGs1MCmacdD0BBmPWDbtjH6jKnHjFmrBCnyYVmqopm2kveFLG+kREmZUE9SMV3jGd1uG1co5VX4Zkwzdd5gWw5OZZaYLlS4BE/FqJu2npFj364S5Dh8hZBLFxbsOw+erEIcY/Uysbk6HdJ3p0I5Gc/w4+7FtU9AZM+gxHwHKufMZ1RiV5TIhjfeRaCAbeuIvEtRhU0fZASBvzQZAjpt/tjvPZpqdOlSptoIlnHYnYfnbCq6/JbvZPk1YkeZSJqJA1UJgiN9R+IX2kgY9qaYWpoO5N1AiN4ta8nDROJCnlxqRm0wCQBIJF5M/CR0Ax1lGerSY06Zm5Oskhpt223+WEtvdaB9urAMnnCgkBIMctIU5J6/agCcF5tWWXdQytfRyA6T8Q3Fxaf645y2SXzS2mopIAOhQacRcjSZH+r5enVXICJp1KgEwQyzBjcBhLHYY58L9jk3RLTrMLsW0EWGmR6BhuN97e/TBipqDAFTTA1qWVdAMdL2gg74AyGZpCRUOsglS9SVmIgT2+npj4ZqmFfStXUPiCHSDJixO8XMH1wvBj80Mv2zk01Yi15t0uGEgi9mF5wRSrgyC0k2UugkN3MQD8gMK8tmSyksCjUywVZkuptPTexEY6GaZiQS33ZINNgRYTtF9iO/rhGvAU0xhWaopGsMV3LCNPeShEiL/AO2IM9XiQbN92/XqDECYBj898eVs6yjTzLyysgEHpci/yPrhJ4k4r5GWJPYoqwAAxJiI3A3ntjlBydLyFSUFb8BvB83ImZAmSBcCbX/HFgpMWIQuRqiO8XPz98Zl4V4gNAUkSL2Jv79MXmjmdfk99mvH4gyP9sNPHxk4sLanBMk45l0Ck1qVSALswEAzvqWSJ9sVjiHCHpwQwdCJEeuLa/EAtQ09QCQCQ0mA36OOX4YRTHkvTcCXUESrAGdFySD/AIwceVwdEXFNfUUfSYxEaHrHzw8r5VXUVKO8kOD0M7AC+AKmXm4M/wCk42xkmrIyi4umLTlj94e++PDSPwlgR6YPGUc9v+0/2xyck03029MG0BJgVLL3swH0xDmKbz8U4OfJt0kn+XHLZOt9238uBa9w0/YVFCdz9ceIzC2+DH4e5+z+GBnyRHf/ALcNaYtSR4UUjaPlgdsuekR7nE4yrT9of6f84+FE/eb/ALf84668jVfaLNXo0c2QtSMtmtwwHJU+lr9x8xgDXmMk4Wouknob06o7qdpwty1f7VMmpSnmpG7J6rN59jiy8P4sHpGlUIq0TtqG3owI3F+x9sRmuKp7X7+1/wAMSL9gls2MzTQggAtEE8wYegBYnpMe84d0MnRSmEZVZGBBF+kj6gxthVw5VVCqghQ3LckH0kXYeh9B7l5qtAUn0BkR/eLyN8R4paiM3a2V7i//AA5Gpny1URc+XU79g3z6jFIz2Wq5ZtFWmyN2bqPQ7EeoxsOXzCi0TJkR6kXHtGDa+UpZpPJrJrQ9CbqfTqp9cbMfqJLUtmaWP2MObh1c0DmQk0Q2lnBUhSdgwBkT3Iw08E5Jqjs4gFdmMwIubAj6nGg5HwzUy6V8vq83K10IU2DI0SAwG/o3cYongcaadRlYCoTCq2zAR9DNsVy5eWKXH4Fwqsiv5LXmOItzQpdwedtUwfuyYOkgbz0wLwSrrWpTqTuTMwdjP4HAPE82yoCCNQhWWwDHoO4MTte5wBwzivlvsVVrHVfT3vNx9MYv4m42jXCdug3jNVSqgFSqzBWQGJMycd5L92ED6i09JPzt1iDhfxsmPMVpBEBTA2vsD7Xw1ynFgU1LF4b8B/aMHInwVHYtTaJVJLG+qW33JkAgx7RjiqpZ9T7k9ATMHoLztjzLVKaEtqJMAyev6iMGZPMF0d0MknlK7iwgX9RtiDVNsupNIGydNmdqdmLG5MfZNlvsO+LIX8iiBrckQNLS0lZBvvEntFsK8nkv3gaYmWK7bGZUbTvbY4Iz2fNRioHKhUKQCJlA0lenxbXjCttuwunUTvhOSfUyNWMtzFlFmF4G3KqgQAu3zwW+cUg+YIcSEUkk7kBiRYAjbrf5YgOsZd20sgiF0/ESxEm942GABSccxWfsgm8CZj0EnA5Xt+QxirpdILyL13qMHXZiDIMsIgdNIjpuTHTHWfziavKCk1SAQgVlJ9SykXMWnte2G/EaK1KdNGQPs0ElYIjYwJHWOsY8zjkoBSKU3YlQ7oG5VuRvYAdb+2KJpu2Z5zb6EWYomfMqs1HZSVYEA9ja5777i+JKNbTILa6VSzAzAUiLEyCQwkEdcTZ3ixSlrpKK1VWC6VvGo6den07Deb4hzWWIJSs2pS+oxeJBEKJkCdiO0YPyxUwDM5nyquilLB50QOYnqbdeuOM+mXcpqDVqikwpKhCSLkat9IvefbBn7QyUQaa6tQMtBnSG+EGZjraPptxwnLF2fzWHlKZUKImRcE+4/UYWOvqLylejvJZWoaYNClTpLYlYRZ9TsSDbHlbLZhVA8ygrHbSL/wCm09sScaFVqKrllAdnALAg+WsGSd7zAi5nAIyGfREAq0nUD/lkWNzKl5I6j2xyhe21/YP5a0htlOIZkKhfSygQ1VNMmNrEzPT8cN+GZxKhV0V3IAVkEAgg2JAOk+4xX8ozD97UK6lszzAqIftf6T94T7Y7yyujeYsqb8yxJIOxtBsevywrj2NzT0MFybpVdxISbq4WQIN+UgEbX98A8R4eE5wBpJ6bX7emGPB+JF201yq1JbSLjWrbEmRHXoZw1qZeW0OohvtRbb2/Ptgxk0zrVUyl6R/sccCmPTBuYyYdWNOzLJZe4Bgkeo7YWh4FgT62xqi1JE5JxdHXlH7Jj5/5xDVRpuxxwzHoP188RPPthuIvI+ZQNziN6ZgRYexx47wIwMcwR1j5Y7iHkeujffHzGIih+8MePmsQGsMMosHJHHD/ABNzf+Ypq6/eUaWHrPX2w7pUVqfvMs4qd1mHjse/z+uKERjqhWZGDIxVhsQYONOT0yluOv8AwxRzOPezU/DXEhzouoVN/Ki8iem/a/44OrEFHRIAHUGd/slrSdU/922KJw7xfcHMJLCwqpytHUGDcH0xevLYFSSFpxPQQGEwo3+GLnGGeN43tGiM1NaIKOY5Y7e+/wAx74cZdySSATaTAtAsCY237YVUqlKkdSg1GDX1WG33fQd8E1M6zAgn7JW1vtW+UGxFr44BYEBgjUL3WTMlCD9Y6RgDM+E6bBjSikzAsyiylurQbqbT88R5VZI6QxiTYGB3NrDcf1wzCStpkRPeOg3g2npN8DdA1ZmniPhFbL/xZKts/TeQZ2274qtWoSN5/t7R+ON/eigy5GbKlDIOvrJ7HrHbbFB4j4Kydd5ytZlUKS8ozKQsTpY9ZMRffF8U0vuEd+Ci5E1Ks00VnaC0D7qi/wCE4uHhjwJUq0iartRcmKa2IZdGqTabkjr3xbvDHhKllTWamVPPyvUTUyppghSBa8+hBxYsplxIMhpYnYAAQFtHa/49cDJm8RHUn2z89VXYMVNiJUz0j/Iw04TxAqhW9mkE29OnrgTxXnKdTNVTTUKgYjl6kHf57+84VeaR1tjQ8SnDaHjl3Zpp3Ul2UEWg3k7xuO9+h98F1kjM10m0IwPqykEqR05QMV3hfiDlVrWAFxb19MMs5WV8xSdmOiohUQIuDIHYADvjynCUbT/a2aW+mOM3mmIp05cDmgHewXfupB37yMeZXKKayahINtJnffp1tjzMVdfkBXJUVDNuhQ2n5DBuXEMNRgAg9gYMx+vXEtUFSatB5pqj+ax06gARUgwPux72jfA2VyZJBLmsyMRMyNAOwVZtNrgbH5l5mghZfMZvL+4GNzAsZ6/4wvp1DSsyCQW5UJ1aGezGxmxDb98UszHuYfRVcpTVyW5jT2AEQTNgwU3jeMJeMZqmARq8wuYGkkmZkH00wNjftiwZtWSnSJGkVJ0gC7WmW6g+mKXOqoPMhHHMQvfVuQOtyT1wy6thjtpDTihC0lS4fSItvBBNpsYkfPBpytRcoy0WSnUI5bgCJIMEj4jJudjGFgrpUru7iQBZhJ+HeY6bkAnbDqallRSQFsFuSZMhido9TBv0xNWq+C81Sr3A8nw4oiJTUaUWAytIZr6gwPr1F79YxEjLTl4JGwRFBAIkaQQL8w6xFsGjh7moSCfLIkJrggg/aO+mPT54jzGRlArNUUEwdDHl6gli0gyNxP8AY81eyfFkFOpqPKjUyBB1LCCPhUtNrWxxRp1AziZp6eZpEq/RYW9lIAaNonBf7Yt30gahDOzTqEWa8T13wO2YQMCx1A2LLAO9uYGQd7CeuCn8Br5ISfMpsGIDLHYFTG47Sbbj8cWLw9nDVADv5hRgrkGSD0O0wQR132xUfFHD2ZDUoKWSopukAkgDTt85Hv1w08G5rRXQQV81QtWwAD6RE7XPfBcU4poCclaYVkqRWrKEAM7B9RIkA7E97b/LE/E+ELUJakACPs2hhvNvfBPDsq9Ou6v3MeoJgiT6wcdnK1A+yyRoW5UxebqSO3THOdO0OUvMUyhIYEfTH2Vyj1mimpJ62sPc4uicHFZVFUMDEDmGrtO8XjtgupllXSEOkgwFVtgNxEAQR1jv86PNr5F4q6Krl/CuoS7n2QfXmYARhhluA0FvTQsQRzmH0+vYfrbDrckEkQf5dpi4+LcCJIOBczRuKgYhjKgAAyF3IBIB6+s4lKcn5HSQNWRBc2AkAsVA1bAiQQDPacAu9KeZ5bYmUG1tis4NNNm5azlm30xGk2IsFPNE2J/piLz2Fpp+kMQI6EAiwIg4Xooq8mRZjg2lJ1ank2GwjufUXthdmsq1NtLCDvYggg7XGLpr1VCGvA5RogPG4hYjsf64FzvB1qAwoQkjQxkC5ggdCJO/THsxzNfceVLEn0VXJVQtRGYSFYGPb/OL1kOMis0E37Gdu1xipZ7hpy7QxBJ6wRHcEEWIxCtYgggwRthskFk2JBuJpFNRPqe31kdov/kYZsogd4P6+Y6fTFX4DxZasA2cbjv64s1EzFxBEEfK39beljjHJNOmWWwzJsWeBueu+23XmB/C/pgteKsrt5QDc2lLbNaWY+n3e2BMtV0Kz7lQDbvB6++m/ecdcMUIgBILCSzd3Jlz7zIH8uFekcNcnwpGOurNZpkltgfRZj1Hf3w2ZwBbYXsNh3Hv/uMKMtUMje5Ex23jv6j/AHwTmqnWd79vn/U4RnBSByJAZVJn4dQgH0YEd/6Y6zLMKbFBqqaeVSSAWItLRadQuR7i2OaSibBJAOzMGna02vjjiueWkaYa2poA2+cbbR9BhF7he9H524/lqtOvUWtTNJyxbSezEmx2I9RgUPOP0LxIZLO0lTMLrDMwU/aQrckHcWvjMOO/8OqlMeblG8+kQxuQHAXuOtu30x6OP1UJaemS4Siyo5epFgcGZes0E9RcXkz29BhdXoshh1ZD2YEfO+JadWIgxNsVlGy+PJ4ZZMhxyoouVI1Az1EenqCb4tmW40DpBJBVge9vyxmqVmUyDE7xgqnWNtMi0GSb4xZfSp7WjVGd9mvrV86kpccrWnVYmeWwvvG5n54EpZhp1c6KJBYjmY2kC8qJkSd9xbFf8K8YDqKM6Y03JJBcbEyevpbFgzNR2J1KGCEEk8oOqVtfmMDY/eG2MLXFuLJzjTIkVjTaSBpnYk6NJMhRNwRNo+tsVLLy+dqBP3cKDBG02if64f8AE6wSmRTTyysrLXkgzMzNwT74qHA8+qV2vAJAk9Ynp0329sXhFuEmhYP60aJ4dRl1KRBU6YIFgJAbe4NonsThpn2YKQlZVfY8hUn2IF7dhhPkuIEZcorACDcHUYjrcHeQO+FjFgSIEWIn4msPYyTMRItvjHGDbbLylvZNmMxmJZWVgLaXDarmYgwOgO4HQYFq5ldJLFqpUAEQetoIPW994+WDP2yotlYlZkCCJ6mJsO0SNsT08+z2IBndWImCJ+m4tiideBXT8kNXNHlemNVJuXUpkSfUrv6e/UYGOQeWSsyVlJmnACaQd1J+FoBG3v0sS5k00NFkWJXQZpn4oDEA6bCZgX7xjmpk0cMlN3ps26MQUA3jUIgkGe/44blS9heFkXDg1GFE+UJIkgsFPbupvBPNa4OJs4tMHzVN6ZB7tt9ob6byN4+mIsxTqSobSAOUlpfWgXluRvqM80TG5x1lX06xzaixLU2ho7QdjA/tNsB0/qQ0W1pjPPZ5ap8xCoIA3Ni0X36dPxw/ygYqDVDSRBQGYO88oJHTpbFMy3BFo5gVFqFqBAKjrqMyLmOWAPn6YsyNUYAwJiZIm3yuSB9764SbUXS2UrlEOCPMAcvaQIM8pB3memIA9RSwkHmIhoBvtAG0dha2PWzLU7NJ1CZldJtJADTfpHWQMe0WpFA9NlF+kD6gXHaMd2JtHNeuZW2oHZSFAPfUZjfY77xO2InpuTAbRI7HfqB0OkiZPfEXkKgCNVJtGkKDaZDEdOwJHUDAOYzQgXHokED3JBBJibbY5sZRJs1l0EgRpjSSIEE7GdJvIiCRMjthfTrW5VpkdzWCE+pQ3U+hx1W4sAG8u1tOkbsRaRbcdRIkYFppXYaiKd/133xyWtlNleoZd1IZlXy1AKlHs2rfnEhGJ3iAY+pWcyaAUKfnCSSBMuqSbrYWEwLEgQcGVajkOqrSaFWmahICqakG5sBrJBUnaRfpiLLZNCf3iojByodebQy9ANXMACb3neTj1mvc8lMFzPB9IL1EespWWZLlRMbMb0yL6u3Y4pXEMgyQ2hhTa6ki3qJHaDjTcqoLu6DS5D6B90QCuliQCZ1csbHrgf8AZnp0kpl1p7tDAEiTdhYNNogmDDKCNsdCTiCSszPL1irBgYI2xf8AgfF1q094Ybjrir8Y4RoprU0smsygOzKBdgDcSTI/IYV0K70X6qw3BEfIjFJxWRWgJ8TXS2gU13NVrDodBmPmSMc8PnylBIkSGaNyCQT9Z+uFnB+MJWytNtWipReYIkcxN7XBiRbDXJuCoZZ0lQQO2tQfxJOMck1osmNKbbdT7TH9fb3jBYMkXAEzM9d7HoY+uAqHQQDbr+u+8G1zgukdTrN9ySxi6gzPqNus/LE2cM6KGZkkbz5hP1Xrtip+I67NnvJBELSUFJgmSbiQdUCJjFpyyxIApgT0IPQ4Rce8LGvWbNUCPMUwdRhbWi+wPYXG4uIIjSWzm9nea4NVIFUVF8wElD8IBK6TBggHSSNm9jhbTXMUTTJ1uFVqdyoZtZmx1KrwZgrDDtiWj4iqmQ1NSJ8utQaAysNmk2JIIE7GAwsSAUuXairJTzClnHKtdQVJsdDDbYx3FiJGD1pnX5F3F+F0c/T0Gm3nAfEVC1Ay2hpmAZmJvGMk4pw9stVNJ2VmWCSpJFxPUD8sapVrhyGWm1Gqq6SgLFWA3ZGUw4B+wF1gRaMecVpZfNUtFSCxFqllKmIBhbtBi2m3XFsWSWJ0+jnFS2uzJgwPW3fEqVTABuAdsdVuGVkYqabyDcaTiKqjpdkqKO7KQPrGN9J9AWTj2HZLOmk4ddx+oxolfNeclNkIc6dVxyraSbXPqO5xl1FpO+LX4bzRZDTsCpkTeZsbe3TGL1WJfd7GnlziWXJcEObUtUYpTUQ3QlhdgrRYbmev44YUVydHToytEETLaQ5Mf8xU83czJjEbP5dBaYAvYLeBqm0m0m/sPTA1IqIZ0ggwKgkkxINog7xEWJPzwOUpeaQFFL5Y14zQoVYFJWVmsQqAhf8ARMexG04DrcPqDekGX71MAEKFPKQQOs2iL++IaVN0ExUALn4m1AbkXYSFPQDqI74myvGypDO5FoALyDIncC9hPUf1WpLS2OmmhbSotBl1BBKsFZw8apHwwCY3EWvviSrmVYahT5QIKooJ1X1aoBIjaAL79MPWqUas+aLfZawMe43/AAkYGzORLj91V1xEgkqb2+1YexHT2wVkXk5wfgWtVqSq6H0RzagHVQLydjB69bX2xC9RlqqXYPr5kUCdOkfYtBBBjabmTglxVp1DrVqbFjoDaSGN+i2iI6zvjuvkkrFXAAZQeXfkYEShFgJG4k+25exD2k8nmlaWgOS4tzTbVOync7ie2wlDW2a/Z2aB5eqR2O5m4i9r4+zIYOqoaelnhFmbmWKkbLydbi+9sNshUAlzLaSVU2J0gyQPSQfw7YnkfBX7/tlILk6GNarLUlGgIFETFpY39Nh9cTZSoSw5gJBChTIJ2tJ0hvUxhcWV3JnTtcCYI7jqN7DDHJ5gyV0hwJk6IGltyY66hsbYhHbLSVKg2lmYW5JBkait9S7gWAttMYU8Qo0yQ9ONZPMEm49Vjf1F8SVmQOTrqJPKU0n4iPhAg9hcWxBUzdRblnXVBIYJJJtPL7DsbYt4EWno5ytcsSKSU6am1RnJJO4I727egx5VyOXGolUYnYgnp9rpB+mOc9xSppFMsBMjUWgH12sQfzxXcwGbVIXUBcDrB07bTPSe+OSY35Ic9kBSBqU/NhZN2usxE0yJgdgfWcB08zqGqKJm8s4Bv3GPqVV1YALIhaiqTLbRZtyJBIA9sc0+L6QB5/lQByFQSD13GxNwOgIGNSi2v3+iUsiQRnuL0ClSn5fMw5Oa6rIIV9MBo+z2m2JKNWjTFJA1NvgcVdXMOUkqQCBIIjadrXGPMnk6NJdZXU/2WPW9h/MTH0+WDsxlmbS9anTVY5RYjUZiZIIsSJG0TfGvn7GHgH0TXp0hFUOhHJChgQ41DnBsepHQzGF2Ryxd3LIDrRgsrqJ0kfCYgEEGT8iceZHKOtZRJZOtMakaL3GoBWYCSCCJFrY44lmM2CAnm6XP7ovphQN5KmATvAMxEwcdZ1eCSvw+m9IipqpaQgJYNzVDMKwIBXaJiJm++Kp4k4K4rW1VA0FnVSQDFxbcL3FoE4u/DshUVfKru5apIYsyxLR6F72MkfScKPEdfTTrKNFNlgaVqGBEodNxe8gQYHWxwYyp2gPeimcIrBTUpsSNYgHYBlPLP4jFy8I8V11CjkK+kW/l6x2vij5zIPTClgulhywZmwafmD8ja2DuB5hqVRKm+k/h2w+aCkrOg30ayhv894236fS3aR0wVS/i0xEb73/wY3B98L6FcOoaQZE2v0/tI/QwzyqSymehvvMj9W7gHrjz7LUMaFUSRMjtpCjY7EgfmcCeGs4C1YKS3/mXBAIlIklp6rMStxLHBGXpVJvqgmxbUQZB2AJA+gxm/B+OinxKtClWarUUqpOhgWNyO/qAD+ODw5RYPJrWf4fSqlmKqwFpFpncTsRfYjvbrhJW4OyU2S9amCORvjXqNLTf5n364c8Ozkqq1Ipu4g3sWP3dp1Em9pjH2UcSyQuoVAAepAmbgehH064g3JbQF7FaTIaAxCrW02qQdLrFwXS6sw+9tscNcs+WrqY0NJDEPzEHY6SGhTbpibjj1KTGois9JWlwo51IHxCwJQ9Yv7jZXQGTzf7xfLStaKlM6XE35wI1j6GMOne2HwQeK/CFOqJpJSaoIg1obUOwh9X+3XGW8c8NV6bwaKJP2EZoJHUBzPyBxvdPh6IAgqfvWFixkNF502kA+8YU5zIO2pa4pVKkbAafMFrbQfmN+2NGPM49Cdn58r5F0N1ZW9QR+eLF4FyrvmNbQEpqdUiNWu2n33xe834eViOXRp3UggfSSo9xHzwoU0/LLBGp6pC2IOkEgN+IO3ftg5fUuUHFLsvjgk7sMbTWqMwIEaVIkAKDG63n8rD5GrTL6X1lXBP7tSpJkRJnci5iw98L6NG4gmTC3vBJ2gX2E9PlFpkyyqZAMg8sghg4MbekfF6z1OMbGIOI5Ot+0I0oKAgy4VjIkk7fEJMxYY64lTqEC4FN/gdCAqqbzBsTGwG+C6lQLULlTUNJNIUqpJmSYctG0TFt/lHRo1CFaoiUrEeWIMKb8siCPmNz7E30Arv/AIwq1TyuB5mjzRIBNyRPrfl2GHTZjRB2JvGkGFYfEPrJMjHuc4bT0nW7VaIIdFKiQwEczAXAEXM+5viRUqPBqJpJ1KReYN1IBOlgRMzANu0YaXB9HJyDMnW8yaZh1bcMVggidgeU9e/vhLRyP7E70fMPlNdFcAxr+zbqDETY3wWKZQDnOpQAukHpeGVvs39YnpGCc4VdCC9wVIiCbGdNwSNun3e8yl8fw/2xvu/IrTNwAAoQaVAqgGHM3tso6fha+C8vTIoudWr7IbaZ6jtNvlhHxOuKRApsQa0kGZJkTqsN9+3scH8OzR/ZqYW5Jv66R3+WOzQfFNFMLttDfg9VlnSwiN436i+9u+JySHgoLAkauUGYvJ6XwBwisFA2Ae1wTp9bfTBZqbam1CDsCYJAJD9bAGJ2v6YlGHktN7BqucAUqCDpixc9bAgC8g3mbDA9bPrYzTVzzL+8LRFisMCd+be18R50rF2IBkBiCxGnp6CbYTPmlbUwQDlAG5CmbmZEH0vPpisI8ib0Mq/FlYsblpMjTyqJNwe0RhNnuI62nUN9wLi1vq0Cd4wFn+JAyTCwTAUQIJJkmemw+WEGa4kzDSkgdT1P9sbMPpbdmfN6hQVBuc4oFgKQzgnn7Xm3rgFEBEm5PXvgWnQc7Ix/0nEwyr//AG3/AO0/2x6KgoqkYlPltl6zxalmVSqFqUon92SQjleUkQJZSRG4Jw9o8SdKNMSz1TV0GSkzcadNwQAZAIEQRNyMVvhmbOYeuShpsS1SmqAsA1iwn7IkBtZtPTvDxDO1UC1CH/fAnWWBDQZYMLgDVuDcb4zpVobss4zIqOWrMS5J0gqFZoMXgwGIJ9zAwsy9Vlqo6/Ap0tTJGo6CA1m+19PhI6RgduI6lFMqwtC82gqSdRYzJOrqD72x5kuIu7VIeqzyGbyVJbTZGsIItpsSJ0zhFYzR5VdXqMw81SRVCabozSNIiTCxIa5iVIwq47VZIWogk0gtMMLhS3xCwvINzffDmrkc3XUlVqQANLPKKUnYdST3EmLdsTZr/hzXqM71M0GaJPKzb30yW7n6zYYCy44y+qVDcJ1pGf5vMSBJJCiB/TFn4dlg9EOpvF8FZr/hnVBgVlLdF0kDVJlQZO3e/wCGFL5DMZF25WakIlwOWD19N49cPLJiyqsctiKOSDbktFo8McT0P5L2DfD79vni85FyGETeRY+n6/Rxk9TNLVGpTB39vbF28JcZFZQj3qLuJ3HfGWcH2WTLpl6Y1TZh97VJ7X+vfGHeIQ6Z/MAnas7K673Ym3cX2xtiqJB0qI6kwbQYAkYzXxrk1bP1abKAXCuhEk3gWAPSJw2CajYGrZafCXGFq0QFVC7LLCpJLMqxKydjpJ9DOH71fLOpKgqypWOtwGg35ul94xlHAhUyNdWqK/lMCq1NLBTPqRYzjReC8bL5RH1g1VIJIAuWsYA9DjPmhxbceikdluyFfV+7I5kI1NA5pEiDBOKp4l8JUKtQmmTSrEGCoIDx020zN7Xm+HdSpBKsRzKpDCxBUWP44Y1MuroyVDrBNwC4INiDymY64jCTi9E5KtlO8N+IKtDVSzSPrkXnUWFhqkbRIk9MXPL1wygmHDRIbSCJ2vpid+0xiu5/LlTFaIk+XULb+jWHS2rfuDvgRMpUBIJAfSCuphMKZB1GzCfXDc/YZwT7LLm+EB6bBm+MEQR0PQEGdvUYzvN5anSqFCsAEiQxZZ+6ftTb4TteDi38D8SJVqFaj8ySDTNu1/UT19Rh3nuFrW+KNFjOlSwEWMk7D26DFE70xLcOzKgSy3mnLwhTSObSxOkAiZF4InfBtWo2gkMFU3LNCkA7sNRMXER6YYeJPDVakoFGk2YSmfM1hVLKwG+jVqe1+W09MKqVZJK1FdtayyEBZaZiwBU6Y3j4RgSTWyqkpHWa4g61aekAqHIqKD0jl0GIAJH1BviLK5hWXW7AlNX7x4JJSYlbKSNybbEeuPqGTFP/ANpVTSSnMSxuZRgOgm1jecSUHu0VQzNzBCgkqy8qtAUNeDfoPXAdVSCMBxRmpjXs0Eyove0aZs0EEGe0nENMVDJRQ4Y7SqtHV4A3FjEARgKhkai/EVJjUQouSBB0gAhSmwEXvc4nyaHSQjkMsai2xtYmCFPpAubd4H4OION09FOpVp0i1VN1IWCoMM1r7AevpiPgdcZnLSU0MyMGYCTIIOpQfUyB0J7HDFcydA1OHqKoWozKdQ1LAkbCbbG/0xEM+i02OsFwdLMRHNpkSDGwNxvgt/TVb9wxuyqcTyyAeeWdzcADYGSGbebm0dO+FvAOJEMabMAuqVN4De3QYH43xZWBUGT/AG2O07RucKssD1x6MMPLHUyEsvCf0mmZeqHTUPsyDFyFPxGOw+90wPma40BizEsdDLcGOo13+z0jbFay3FSiEHtCkbdQdXU2Jx3SzbOslWmQGctMLtNz8XT2xkXpZJml+ogxnm84RIpoXBuqzJUAyeljaSRuDfFf4jxUGFp3tciQCTe89tsTZrLVHl3cROnTMGOmoC8bYE4blqcHzG0x+tpj9dca8eCMVb7MuTPJ6iDUco7nmFzsL4bZXg1S8wsbg/47+uHvDM3SWgVIBeNK1JkR0ifw6b9sNuFU0SkTUps9Q/Dtp/A2Jsb4o5sjXuKOF8CQwWrATa7EGexmBfFgXglMAAzI9Kh/KoB+GCMlN9RFMRqKW1D3+ZG2Jy6tBABsN2CnbYgC0bYRs4zsZyppqV6hRn5ADqhg0z8AsyQulgfTAqLWrhmpyxqMTUpIpOmTu3LpGo7X7Xw6ynhPzNT1/wB3raQtOAQLzJIO5ggA98WfhHDqaU9FNdIi7AnWbQZtBJt+GM+X1cIajt/9GzF6actvSAuD+GzIq1y5qnSYBkAqbEncmIG+LVS4fTpkhQqyNgEVZ6aot/UYjyywrKZA2mxv0B/Qwyy6GLwO42+WPLllnN7Zs4RgtHNOgokE6PZpm3YfgcfIgEAlY3M7x6TYjY2HrgrzByi0yJJMQfW242/HHCnmCkAr0EqbHqZAge0YbiT5s8bLAoTIFyReQent8onCLiuWV0KVFYqekCSBaDcD2w5OYChhpciIUAbHeImwnt6YS8Uzjzy/xLm1goFyZI6WnCy8cRo/JjvG8l+zVf3erQTaeh7WPaMFcJz5DrUT4gdu46j29MS+I6itrM3JMD26x6nFeytYowYfMY+gxp5Mdvs87Mv4slLo/QyZtSA0LBiGYm87gRvviq+N6TLXoZhdOpQsgiNiQb7ibiSMG8D4mKuVp1ZXWRp1EgBAO4/pGPPGmWSrkHYyxpDUGWR72tY9bRtjBFVKmU8WMuApTqUKQNSs9N1eF0hgCp2ggxAP4DFW4l4e8hhVyrlkZtXlgED5DfpdfYgyAMBeFOJVqDq9CnVKK3NTJGmWs0c1iQe2+ntjTMrUNWhSCVF0MzLoqLZQJIBgyGAxKV43p6G/Ig4R4pRqqLVIp1ACpRoknuPQ7j5/K0cJZmVmBUsFGk7ggMfrykYoPjLw6ILtqJtpKHUBHVWiZA6HeMBf8O/ElWnV/Yatyxby367EkSd9RFuoPvjliUouUfHaOkzV+MZVa1IsQlZCLpM6iPusdmHS9sV3NZnyDTYqGyxOkOLNRbcBokD6wSMNP/ERl1psArJ1uAOYxPve+GWYyrVtRTyxbSyOJDDqrACCD064TUqETcO+hfkQ1ddPkUWECKy2B7fCNQP/AC9PzEzdepk9J1ipSMaTq5gFmRcc24Frgb4WPXq5Wpry3/pyw8ynbVSYmDuJameh3BicWzh+bRqYbWrsP4i22NtUAWNu0GDjlWrOknHa6Ishxmm6jRJfm2sbXgxtI/GcD8a4AtcF5NGqwHOoB1R96N2Anf8AvhbxXw4/mefRdabqZgalDAXkn4fcTBvhfX8Q5qlpFXSoWAZBglbmDqm4IHTabzAKBxvcSv1c35CgNrqFWhWUiSbKdQkC4AP+cdDKUitM1NCsWLU2JZuYmYu1+2H2e4nQztEVaOhKwNw0L5i9RexJXYn29q5SrJTDDWKmnl0vpYg35bEQ0R0PuMM/gdO+xw2TUyrLdgARPLtIZQRtO4sd8BZzhpq5ZfKrL5ocvqKCGA+J4Fxvaek++B/Lq8sRcbEqBOkWABNwIiOkSScMOUQGUqWg7kFrfESt7DrJ6d8Km49DPZJTUKzPNMFVIWbALuQ3NuO57DFS8UeJEbLKATUqVJEwVA9epP2bb4eZ/jFNF01dIHxCmkXA6OSTKnrG+EiZH9tfzXgCYRAICL7d++K4YpvlJaBPXXZRaOVdzMScMMnk3c6UVmb7oEn/AG9caLw7wyrtGwG8b+w98Xbh/AaOXXlAQtYnqT6Y9D+RyMkqjoyXK+DM0YaESLy8x+X448bwdmwQoamWYyVpsSxG+xUC2+NJzr1mqaEUX2m9osTe215+ndaqvl3bUJfrUZQdPqp2+XtgKTOozPOcJqU3ZHmRfSTuCJ3BjaO94x1/4TaD5g6gG4HsY2kfni48UptWgMxYCbrElgZ1kz09McUqtQrL6I6MFAYi4gMWvcTYWODyYWkvBUW4eHQzAloH2SdtgTAseoxEXq0xyVPMK2CtzQB0jaRix5t1RW1A1NRNtMkAmfaB3+mBa3DT/EAKqJnVAYA7TF49/TDKXuK0j7hXioozeepGsWfdQ0AE+gMD8cWCl4lpACK/0FvYRb6YplfLgG5OlfhM9J7jePWMBuL/AGD6m34YPFMXZqGWoajMjUpsN1IJE6QD1IHW9ycNqKELpKgHado9CsevcYVsp1KCBJFiLgkAyTBtuBg/LZtKa6SNdwfn+t8fNyPoHdaC6h5lWJCqPQEknr7RfEzHTBJBU7nt7nAD5nSVDKfUEzbtMn2xFmK5TnAZFa1pMH26CMdEVrSHLZo+XqUljJ5YkETteek4gXPTcEgk+39CCRuZsYwlGcJP7u56kfmfXBYqGCWZQStyDNttO2/fBcxf40hqG0AaYiO24iZwh4zV1gr0H/5ek9vTElXiVNFIJaTbpywLG9omNvXtiv53iAKMBURZLCSSD8Nm22tjoxnJriK+MVsofiRwrkRc/oYS0xiXiWY8yqxFxMA946/PfHKDH02OPCCT7PInk5yvwWrwHxN6dbyQEZah+22kAjqDBvHfGp5RGOpalPlYEEFww0mxUQO3rjB0qEEEbgyPcY0jw3xpaqhqlSoWEFgCFUE9L/0IsJnGT1GPfJFcctUcUcgFqvTqeYdLgGmjRrRiulhBG7HcH7OHRrDK1NSiq1OVJRrioqnUpUlvjExH54mdKeZCuKgp1AeVlYMFggiYJBBIuNVpN+mOMlxQk08rm6gSrzoGAUrqSABzD7SsDf5Xxkabf9FLHxoUKivWWnUAcgipTkQHEjVTkXBkEET0xSuPcMKVRXZpZTKBR5bA7BgGAM9SpBnocA+H/EdbJ5mvlcw37tiwmPhcXR1vsYmOs26Y0zO5b9pAblroUFSmbSQd1HRgex9N8CcJYpJro6M01TEfg3ijVKE1EVqoOl1DABg0c3WDHT09cPcolTVr0kqOQrJB5e3eIB+cYzzP5FqLM4dlp1LAXW0RFzvAvcj22Fi4L4lWoVR3enVKtE2V2EMGHqbj8L4SUb+qI/Qy8XAnRXGpai2LqN1/56f2h0NjvtivcLz9WlWV41oVi0QROoWGxUztuCbbYveWz6Nymi2oHTqJIBMWvcEGeowPmfCtmKimgYfCrkX3sYAF/TfBT5aYnLiH8P4qcxBpuoS4uAYKntuDpIwPxbwxl6urzKQ1EX0N/EHQGdIN+hJjCSlkKlMkodFT1iCb7xvvvh1wri9NiVrGHN9DEzsNYHcDe24g4XaFkq3Eo+byBpVATSKDYDSbA2EyIsev0woz2VYqNdZkAJgKi3IAlWAEk9ZIjYRjW69NMxTKnzAhtqBNo2ZHk9evyxl3iXwlxCi806q1abTzFWVt7BwBpLR1G97YrjVvTQVkXTOKOdRQWq8kn93e17yKRtAHcTfFfzXjTmYU0gSYcEyfW+wnoe/THx8F5qo2qpcnfBVDwS3X5jFlDCty2PcvAiyy1czUBfqZIvf+uNO4Pw2yIu527iPzwBlOG08mmtyCIsD0ww8H5lqxOaaVQ6lpDYEC0/n3nfDJ/wAj0tIlN8V8lwyeVFNDAC//ACtucIfEefbUFCsQp/ULuYk4N4xxEqukWJs1/h9z064qNassGTOq0k2WYIgH336mRbFzPFeWPfDOZ0pVqCTMkAAmQPTfbEPG6wZWd6ko6gHQLyDt6AWxXuH8Vq01dQxkTBMBd+gAILTME26dccpneViTzdGN5G4Exvbv1wB63Y58PZhVDGrT1ypl51QIsDBkTcdzgfM8FUPTWo5/ZqjBqRsdLNbQelzA972k4QZWowMculgQLxqYe/Xr8gMOsnx2aRpOi1KcRBEWM3F7PJjBQJLyLc22lythDHuJA9ticPOEZsVSPMJmdK2uxF7tEmSbCenyxWK+cYNAUggnY9epiYkkkX+uCMlmaVUsChQj0gmLwRYEC94wWrAOuL8DpvOoKjja3I87nQNhvfp64qByVROUAgDYCCI6R6YsCcQaopRQ7uvJqYlYWR8MGSsQfQgRvio57PlKjI1YytjFwLbYMbfQt12aOKUawdTAGYIBMWkz1mcdDMJMgabRyrt3Jj5D/bAKZw7hgfQNNh19NsdftKi6QqHdQY94+f54+er3Po6JM0rkzodhNmUb/Qkj545TMtPKzgi0tsCcAPnTUYhWIAiw3+uwtgfMVNFzHrqMz69sPxsS60OKoAH2f+cixPWbfPCivxAqSoknt3vb8MBJmGrHTTi27HYD1O2JH4jSoQlMebWbr6nr6DFY4G/uM0syi6iccUzC01D5lyoPwovxH36DFa4jTzObP7ugyoSYJ3YE21Em8egxZ8pw+W8ypD1DIk7Ceizt74cZKoDuLdb2M7j8N8WjnWL7Fb/fBKWF5PvZQ8v4NrxJNOeg1ST8gLYmHg2sdmSfc4vjVBdrDoO57D2xNTs2kgA9fp07dPXfCv1+d70MvSY0jOB4PzJ20H5n+2IP/wDP51CCtJjBkaSGv7A/0xqVVlWIkk79Nux/tieo6pTAYKl7sR39+mDH/UM100mK/Sw8WUqpx56NJVq0amuL6gyqN5HKL36HAmdejWUSNNftOrT6lu9hYxE7nGirRBkDm6Enb6elsLOJ+H6bSxCqXMjSdJMfyiD7HHR9Su3Fr8AeF+GZtxDUzS5L/ZDHchbTcSelzi1/8PfF5y/7hwXpE8pBB8s9etlPUQOvfAHF/B9fUXRlcjYGVInoWW0dpjFWz1KtSJSsuliOsTHoRvjfB480eKa/fgzzjKL2jXc7xEZmg1WjocIx86gR8JUnQ46oxHUe3TCziHAzUpSEKW1UzquIuNjYj03A74zrhueem6ujFWAi19QiCCOs+uNW8K8SGaorrraTBlbSrKzlfblkeoxmzYnjdx6GjLQv8NeJ3I/Z60l9QRpMERfV+t56WxcMtnKCqjPrcg6XDksVNom8wZsRbrimeJ+DSBUy5DMIZSttY/v6dPTA/CM/JraiyOACAZgwOo3E/OMRnFP6kPRqutK9kBBXcFdvofmML87w1Nas6qzIdSP1X1HX++FGU4y76KlNgGMa42YREidm/XXD7J8RDapcEhoKkCGm4taGjCpiNNAtLOvQplWgosme6mZHp0g+mGNN1SkG801KdiTUBeJ62It09MA1GpuWUQV6rvHsf6YGroQJp7ki3QiQTb5THvhuPlAqw3MhDzJdT1UGPnviv8e4nSy6l2IDYfVeMoFP7oNB59PYGCQesSLbwcZ//wASvDJqNSr021UD8cNIBO3KeYT6kj2xTHUpU9AcmkUrinE62fqaRIpkx7/0xoPCnWmtNaZ/dzCqDtYbnt3jqwvimNpUKiADeBFzY274sOYfyhRIUAA3uRGoLygAxBm/S2NyeqS0Rkqexr4h4gGpaiRGzqLHUxjVNrD8YPrhVlMvL3hlMi1zcX7diY9faFucqEkpAAPQEGAbE+5tviXJ1AywC3QfPqO95ixOOO8FjCURRg09eqCACw0T1NgyHc8s97xitcRoeU1MjmVwCSDZS19I9QDvAxcshmU8uAoYxdW3YR3LSs7d5jFbq5EvRLqulTULqARZiTue5WBzbWjrjgJ0xNXr6XVhbSZBYLv85HyxKmaLE6gSHm4UCSTeI3gnbEnnI6BWphSSDMe9piN+nTbpiDLjQ2mQyxqhTZiAY73Ex8r9MENjbIZVq37w8gUxqJBXab9Sdr/okChVUF1KioqwHkc2rv3sbdfXCrL1v3Z0VdN50Rv1tB7zsbn6Y8es/wAavEXOvY2KmY3AAHqbb46hWxX4hrVaQgPHN1JDE9euwjf29MV2nSEXdQfVZ/GMT8Qzhq1Wqap+yB6DaJ2GPbdmH698W6VCd7L7UemeYgo7bMkA2tcbHp64AzasXC6gqHcxeNzbb5YizPxr7f3xE+6+/wDQ48SK8n0c9LR7nOLKAQhAWNjaT3+eF+VD1jqqErTjbq0dpwqz3xj5Yecd/hU/5D+WNqxKCVds83Lmk9C3jnHoAp0YVR26f5wZ4Xy0AVSZY3J3PtimjF24N/CHz/LFfU41DFS89kPSy5zbf+xYBXsN97H09PfBdSpC3AIN9riPbaxN+2EfBf4Sf9MYb0N0/mH5Y8mcVGVHpJ8kTVH1MoQ/ZBMd46dj6euJRXDTIBgkAHftvvP9cQL/ABB74nyf8X/V/wDIYm0GyWkyAhYaxgkmduxHcnBuepebUp9WUWQixJ29iLXwnf4T/wBQf1wwHxp7jBWnoVq0MclmQo1Ebnt+vbBD5qnCuxJLExEQpXYd8AUtv9bfmcQJ8A/nP5DDKVIVxsYUw7uzFSQRAkD63wNxHhyVRodfMQidgCP13w9y32vf+gwvyv8AEqex/rhniWn5FU+zPeMeByJOWY2voff5H++EGWzNXK1gxBR1ILKesH6EG4+ZxsjdPb+mM/8A+JHx0fZvzxpweonKSxz2TyY0laH/AIe4+tdKiqisNIZqbep0nSfSFM+uBPEvBXpt5u5g2Ezt9lxdhtY3GK54B/iv/wBN/wAxi9+LP/p/zpfmuGlDhkpEb0JOCcYDIKY0yDySIMdiRtvvfptOLNQzDAwwhhEj8j/nGd8F/jn/AKjf/rjRF+Gn/wBMfkcLKKjOkNdoY0lQ88Ad22+uK14r8X06ClVkk9Abn+2Glf8Agt8vzxj/AIh/9WMVw41KWyWSVLRYvDnHMwGYsQabvqIbcqVKlesSNJ91GGb8Xq03fRENOpJDIwO5g7AzgTJ/AP10xFxHf5L+QwzSb6ClSE1SuWzCgSJJAvtIPXDKvTJUAhdRAKMxgjQeUg3A2jYdcIU/9Sn839Dh3/7ifz0//wCmNKWkRk9kmYbVoctMHSwe+3TfuPzxxQYagNIUMZ68pHbcmR+UdseH+C38n/yfAuR+B/5D/THUKmOmzOglSSUmAZies2I9bDsMT8QzXwupRhbUQDE7zcmYsZwlyO4+X54n4Z8NT2P54Bwyz1ClX0sGl4Nt7x0PteDf64SvntAgsQR3vYze+3y6HE/h3+KP56mFPij+MvywyWwBOXIVg06YvEgzf32Jjb12wDxXOArpDzq2AHTrb32wLmvhHufyGFtX4h7YeMfIrYdSOiLEX9vqCOs98d+dEw7gSdh6++OOh/l/pgbDB6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6154" name="AutoShape 10" descr="data:image/jpeg;base64,/9j/4AAQSkZJRgABAQAAAQABAAD/2wCEAAkGBxMTEhUUExQUFhUXGBoYGRgYFxwcGhgaGhoXFxcYFxoaHCggGh4lHBgUITEhJSkrLi4uFx8zODQsNygtLisBCgoKDg0OGxAQGywlICQsLCwsLCwsLCwsLCwsLCwsLCwsLCwsLCwsLCwsLCwsLCwsLCwsLCwsLCwsLCwsLCwsLP/AABEIAJwBQwMBIgACEQEDEQH/xAAcAAACAgMBAQAAAAAAAAAAAAAFBgMEAAIHAQj/xABHEAABAgQEAwUECAIIBQUBAAABAhEAAwQhBRIxQVFhcQYTIoGRMqGxwQcUI0JSYtHwcuEVFjOCkqKywiRTY9LxQ3ODk+II/8QAGQEAAgMBAAAAAAAAAAAAAAAAAgMAAQQF/8QAKxEAAgIBAwQABQQDAAAAAAAAAAECEQMSITEEE0FRIjJhcaEUQpHRgcHw/9oADAMBAAIRAxEAPwDhsZGRuiWSWEQhpFqgoVTSw03PD+cXqXBj98tyG/nB+XKTLSAOjBv28Z8mdL5TVj6dveRrhtChLJ9SeMH5WFOkEFBfbMHfprAXvH5Dl7z6Qydk6FE173dwDfNrsSxAcdLODCIR1s05JdtElPg6/wDlFQ4g6fKLyaBaNZbcWOnkHg/WKXLA7mSbD2uGlgP3pAnFK1aQLTFlrlIt+ohv6eJn/UsHSZBS5KSX/Kr5iPZiSwAQLOxdjfqIr11WSgFASgkeyo5iD+YlTk+cL8/6wbqmgdAPnAdmK8hd6b8DVLqlveSg7a3b0i33yVM9OzfhV7/ZhHlVM0FhNHoP0g/Q1EzK5mgq4BPxJPwETsxZXdkMBEk3KW01boXcCL5wunmIHhQxOtrGz3uGudYSps6pWpg5BOiVKJ8hlgtQYBiClHLLVl5kAN1PwJi1hXgrvyHbDKBMpu4WrK10vbyayhFvEqPvEZRZTFuHBlHgdIVsFmVEmdkADh87qDFww0LWLfrtDTLrJqS81ASD4UlJcPsFA8WZ73gZJIKM29xXoMN+qVkuakFKTNylnslYZid0vHSMTw+VUSlypqUrQsMUnQjj1GxgWsJymwIPLUdI8wTFjMmTpJGVcohgr7yCAyk8ntDMT07FZfj3Pm36QeyK8NqjKJKpSnVKWfvIfQ7ZhofLjCxH1b9IHZyXiFEuWoATUJUuUrdKwNOhZiI+U1BjGlMyyVHkMPZ/AkTRnnKUlBsAlsx5uRYeUL0dGlU4QhKRoEgegEZ+qyuEVp5Zo6XEpyd+Bg7OdmsPSSyVFR0UshRTzSClgYNYjh01KQZaitHAWV6DXyhMpa1SDDLh+PaAmOY8kpfMb+3p+UrJxWYlTubWI/lDJhuLSahPdz5cuYndK0hT+sUMTokVCMyfDMGihvyVxELMmYtKi4yrSWUPmOUUm47ojipKmH8c+iGjngrpJqpCzohXjl8wPvD1Mc8x/wCjDEaUZu675H4pLrYcSkDMPRo6Rh/aBYtDJKxmarLkF+ZEbIdXXJkn0x8xTJZSSFAgixBDEdQY0j6jxTBqWsR/xlIla9CsBli2oWGJ98cq7X/RPNlBU2iWaiWkOqWQ05A6AMvyvyjVDPCRmnhlE5jGRspLFjqI1h4oyMjIyIQyMjIyIQyMjIyIQyMjIyIQyMjIyIQ3kyiogDUwx4Vh4S33idflA7DpTJdrq+AMFQogNpGXPN/Kjf0+JJamW5qgLekZJk21e7n9Ihms4AvG652UHNY2YcYybmw3o5QVNSkuAVNo/tWLiH6k7MtkWlKiUEq+zUApJOikg2Ch5Ai0c9w7FRLnImhJJQp2O/EP0hxmdswiXKTJKSpQzKXqEE3KWfUc404lXJk6hbjjIxKd3ZSsArB+/lBy6JUcu5uW56xQqahWqvC/FLi/rA/DMRqFr70qlKK0hPiQQCE7eFQY+J/WDSCVDxSkv+Waoe4gw5W1yzK4irV4UkjwlL8QVj3FLRQm4WsfdKuinhvnYUhX3Jo6TB80xXXgkvfv/wD7E/8AbAOD9lqvQsy8JmHSRN936wVw3ClpLrplK/imFLekXhg0r/recwf9sSSsGpxqhR6rf5RFF+yV9C5hWCKMzvADL4ZS48lEmDc+YkOHQoi2abUZmP8ADYQKk4dTAWlP/ESR8RBimqUyxZEuWdsqA55DNmJMMS2KaBFbgsyYM+ZCJabmYE5EIHKwc9H6wRxGtM9EpEtRaYlRDi+ZCQU9PE0Ae1IqZwKlBaZYF1zCf8qSfgI1wJE9UiTOl934cyMkzMCQCRmd92FoXP0g4KmNVHUpXLDgOpIKbtmSzlKSNDvFCurU09RTTiSAv7JRP5mKXPVJDx5SSCmUgEglJKgRoFEuAN2284CdvZaDTqfPmH2qCHsUkE35EkNCLcWaUrOmKnjy0vfpHyz9JGEClxGolgMkqzpH5VjNbzJHlH0P2frRPkSVP7SEk9SL++OS/T7QZaqROGkyTlP8SFF/coRrhK2ZMkaRyyH/AACr7+SLeNHhVzAZlfCECGDshjP1eac3srseR28oDqceuH2L6bJon9xnUI8SWMFMTkpUnvJbvuBd/IQKzXYgjyjktNM6qkmGMLxRSLOWeL9Z3cwmYLKA8Q/ENj1ELaDeLSVmItimi9Mm5QMo8+P6QRwiubXWAdEu+Q6F25aW+MTrSUxRPoP+H42R6Qew3EgtiWfUHcRyukrVJN4P4fiZGmkMhkrkTPGEu2/0Y0uIqM6WoU88+0pKXSvYZkuL/mF+scb7W/RrXUIUtUsTJKf/AFZV0gcVD2k+YbnHaqHHJmnx+cE6XFZ2Z2SU7jlGyHVoyS6c+USI8j6U7V/RrQVw7xKTTTiLrlgZCfzo0PUMY5n2i+h2up0lcooqUjUS3CwOORWvkSY1xyRZncGjm8ZE9VSTJaiiYhSFDVK0lKh1BvEEMAMjIyMiEMjIyMiEMjIyMiEGspCZUo2/skv5kh/fFYTnBvpFymSlcpLk2Rp5OB6iF9MwvbfYRlcNTZ0YT0pBgKIuDfSNaqYtViQQLAD9vEWQm6gw4/8AiLWF0JWfAoHkIS2oqzUl7JpdKB3eXxKUklQb2S9gB/CHc8WjFYaJalZkqGVAWrJ4mCg4NyGtqLtDnQYKtKc6WzWSoHQgnjxBuPPjAijqe+VN9hK3Jzj2lDmkliDoQ3HWBjl2sz5Ips8wHE5agUIn+PKSAbKCkglw4Gzg8iYZMHxWYUpIWZgI1GU/IH4Qj1FL3U5IV7RcOoA6+EuoBwL87NHsuVJL/wDDyiUm5ExQPoQR6GHxl6Yhx9o6T/SZA8RUP7o+RjVeKSz7U0jy+UJuGzpabCSg/wDzP/ug6haWvIQW2zP63ipTkiKATl4jT71B/wAAieVXUv8AzpqjyCB8TAj60BpRyz1Dx6rEFgjJRyknZpY+JitbL0DZTYpLt3ainktctIPUpBPvi7RV8tJ8U2Upf5c0xXqN4SKfEy5eVJCzYkBLg8PALluMazqiYbAsWsAG8n1EGsjQLgMPazH5WRyFzXNkrKZaf8IdbX3aK9LiKjLCXRnRqlIZIBPspfYaPvCDVzltnUCrKRqblzdyeTxcn9oMk0FYIQseFYuCLWUNjFOTbDhAfhXErAYAKS/Up1ccNIsYnKzyVoPiBCm803HygJh1elZAe9wDza/yglTVSWmJVY5AQ3FlaHYukwqb3DS2IewdSRIp0K1ysOgO/lC1/wD0GoNS/i8fp4fnDHgs1HcU6iTnaymZ3J5whfTXiKZs2nlguuWhWYcMxGX/AEm3OG4XvQvOtrOZxkX6TDVL1dIvs59IKUuAIID94eJBSPQEGHyywjyxEcE5bpGmCdpZkhkqJKfeId6DFZM9Ox6wCThlGUBCkKSxFzZR5FYcNfRhpBKZTSZaU93TAG3idwf7ybn12jBlnBu4p3+DdjxzSqTVfkvTMKBPgcebj3xWnylo1FuI0inLxdUtRbR2yk3HJzf1grSYshdrA/hMKcUxlyj9Sn3lramwgjNU+hvHpoUKuPCeX6RWmUkxJsc3utC9DL1plmmQFKDluMMMhUlCbzEuLkcb7HeE+fPa+h3GnnGv1jNAO0wtOobZ2PyUf2YKi930i3SdpSWslN/WEd4kTMIi9TJ24nU6fHgAdumkWaTGAQHVmD7xy2XiKxvFynxZtLF784NZWLeFHSMcwWirUD6zJRMa2bRY6LSyvJ2hSxD6IsLmBpap0k/iC8w6ELHzEeUvaBksXZuMbpxrgqNC6loQ+nFWp+g6a57qrlKTtmSoHzZ4BYv9EOJyUlSZaJ6RvJW5/wAKgFHyBjqtNjpAsYJU3aQ7fGGR6v2Ll03o+YqyhmylZZstctQ2WkpPoRFdo+tfrwm2mJQpJ2UkKHRjEFT2Rw+oS0ykpy41SgII6KQxHrD49QmJlhaPlFoyO81n0BylLUZVWtCCXSlUsKKRwzZg/pGQ+xVHPaTDZXdMkqM2wCHIJ5s2gjRHZpSD4iM3AsPjEVBVqlEqQRmGn6iJaivWslSySTvHMcpJbM7ShvwjaqoWQSbHlG+FTAkJYMonL62j2kAX4XV8oOUvZUBImiYHB534W0aFqV7Mk5JLcZamYpFOFbBLebG8J8/CvrASlZy5FABY2SLqPOzxfxbG3ply3coSQVDT2kpS3qr0irhPeFVQbshwlOpKlZRZ9bZoOKbWpGZ7OmezpExc8pSkqCwAQQFBKQyUqv7JA3EGJfYfUiazl7p1B6H9vEOFGoM0d0wU3jziyW2Pu9YdqNK2aYUFVnyhh7404uLFTdMVf6jt95PvAjeV2SUlylSA7Ddue0OQQ4OkeFP8/wCcMmrQCk0LEjstNZjMRpz/AEicdg1q9qcm/wCUn5iGySAQPdeLVOWLHhAKCLeRirRdgky/F3pJFwMrB+rmCfZzs2lXeGfKYpU4BUSC+7hgYYsiiDlLFtWdubQPTNqKfPMmzAuWEE+FABBAs44bawyMVF8AuUmR9taCnNCuV9nLNlIAGpTsAA5s4fZ44bUBkiWuyCSgKGj3Dng/hD8RHRO0eH1ZP1iapKgpiMpJyAiwZmAjm/aVCXUAWOYMNj97/c8BkepjMWwU7K1IlTSiYQ6L+RIA67PBnEcREqVNUDcHLlVsVZtDwIIPKEqnxEiY6wnMczqF9twfKPMaxUzBlBcuhWg+6CGbrGeUXJpGqvI/zcblUcuWlfi+yCUoHtKOVnHAdY5/XTlTaiZNXYzC5e1hZIHJoqoKlkqWS5O+vIP+kXJdIl+XM38oJutiqXJiJd/CH5AvtyiaQvKq4bm+luBjz6ijUOC3tD+UQVNLMbM+Ya8/UQGxYRlLBswLixfXjG/ekH7JakKHAlrXaASKkg7kcOB2grIrRsA/C2kRwKUjKmqlrUe/lkLP30WfmQbG8VqmRlGdKhMli5IDFHW9vfF6ol5kqKtrg+UB6Kp7mWZqiMp8KUj7535MLvBQVklJLcIYHiKjMSkzEpSq2ZeiX4nhBmlxyVnKO9SSCzi4VzSdxHN6ieV8AnZI0EEcIkpl/aTGYXDln6b+6GywJKxHd1Pg6YZkuYGJB90UarBUqvLVlPqIUKntSVECVJCOPiJcfwsw8oK0faVPhzKAfS4LdeEIlimuUMhNftZNUS5stwtJA/ELj1EeSqq2sHKbEUK3B84ydhcmZsHO4t8IS8afA5Za5QKSt42vEtRgSk3lrfkr9RFELUkspKh1EA4NBqSfBelzCIsy3MUZUwHSLshVwPXygCMM0Egkcf3aL8qslyz4lDgwv6wu1NSo2ct1im/OK4K03yOo7QsohIS2j3L9eEGKDtAwuR+/jHMxMMWJVcRvBxySQLxpnVE9pmGioyOX/wBJq4mMhnfkB2ELCsOEsJJYlWw24XiGqkaCzC7DeCsxnYm/xPKKlYkJN9TtAKbcjSme4cAkuRtYc9ouYljKkSyXAtueu3GB9XXy5SW9pdukKuMYiZpbQD48YfiwSnK3wZs2ZRVluViJMmc58SlS/wDCkrPxMO1FUZQpWYHNMSXHNBV/uSPKOaU88JBDA5gQX8i44G0FMEryFBLljtzFgfS0bcmPbYxwyanudO7PVh7ye+0xv8iD84NIriVEAwkYLVAKmh9Vj/QiGCXOI3D7fzhKdDGhikVyhvHs7FSFXa4gVIqL7RVqavM7bRHLYpRD0nGCDoGH7DwTlYvZ9eUJInHg4LQRkzbeeo16QKnItwQ7U+J2e0WU1gmZkliCCDwIIaFCXPub8hw/8wRwuoOYjhZneDjkd0A4DFn0FmAbyjhH0wyUy6whCQHylhb7oFo7V337/YhD7aYVKn1JUsLzBKbpu1toNzS3JFbnJCFqD5WI3dn5trFqilhGVRBUSbpFntck6iHhHZyWRYTH4lGZtnOkao7MBrzElQNu8RlA9DeEvJfg07C6iYga04I5qPzgrSUsiaCJYMsgeyoW8uN4KzOzJIT9rJJt7K2JbZjxjWf2XmAAAZW0IdUKtoK4sDzJMxOxUjiE/L5xJTlDcBwhlw+jOUBZRazMX98UcR7OpUQpKwhXMOk8ixeLTtAsWKyid1AM2o5QCqiZS7O2uvGOhS8BWpwFhgfwlukazOwS5zSxNlhT2Bd+jO8FCVOnwXJpoX8HSJkpS59kJ3Ng2ur34NCpi9Z3sx0pCUCyU8Bx89THSqz6MKkoRLNRJAAbRYJbcuGfT0glhH0bdxLKyZS5hsFEEpS+jAaw+LUdzPLdHJjMkyUuh5k3ipPhTxygm56xWWh3XMXcseJPVtI6Xh/0SFc1SVVKSrUNLUL7kvYjziLHfolm0yTNM4TUJDqZBBSkbs5caC1w7tvDVJC2mIcuaZngRlkywLn7ygNSSbk+6B9SUOyBYbnfrFmpc/ZocjNcgXWdOvlFz+j0SE5qiWskhwAWT0JA1i00iOL8gqRUzEeySPhDBh/apSWz+6BNTVhYyy5QQOTk+sa02CVEwgIkTlE8EKPyipQhL5kRTlH5dzoOG9o5UzQ+sGEzUqGxhEoOwmIA5jSrA/MpCPUqUGhowTshOzNMqJY/6csKmqHmnwj1jLOCjwx8ZXyi5Nw5Crsx5CKqsPUkulWzXhlRS08gPMUTzmzUoH+FLrjU45SA+Bco/wDty3/zTSfhCXpYxOSFU0s86Izfwl4nkYPVqLCnm+aSB6mwhq/rQCPAk9VKP+lASIj/AKYqFPkUw/IAPVTP74HtxC7sgbI7G1atUoQOKpifkTEv9Vsv9pUShxyBS/gAPfGrrWo95Mc8cz+4OYhnyEbqmHoW+L/CJoXhE1v2XhglN/zJx5hCB7iuMigldO39n6zFP5xkVo+xNT9sC11ZJkgBAdahc3JELtQslWZImW1DfB4I/WksWDq1bob+erwQXTLCRmyuWa4djcONd+sMSd3QdJKrEGoTMUSQhXobQPMdQkUiVqUD4SBY3ueDa8dPKKGJYVLWQFJS5D5k2ILtrqI1wzVyjLk6dy4Zz2LdCtlCLGNYSZKrHMk6HhyMUpBvD21KOxlUXGdMc8EneKZ1Sf8AKmD8idccH+HGE3CakiYscQn4NDDTTySOQPKMs1uaYsYBNdT6fvYRXqFWYq89PhFdFSRa1+ca1M0EMdLevCEyGRLImWu/lBOhmeEAPzOrwCTM52A2/V4t0tUHs7H3NpFLktrYPd46QAARpzfyEFcLWc4tcQvd4Pav5XdoI4PN8e4vvDE9xbWw1hSiNukIva0y/rSisMrIi4IFrtqOsOfekb/vpCT2mKTVkn8CQ9rBjq4i8vAMOSohVOC4zA7+IH5xY+yH3pg00UH8tfWKUspzWcngC/N7JDRYM0C5BTxJOX4xnH0Xs6bMtfmkL/SJpKW+8R/dI+Bin4bElR5BRiSRTSxohPQuebu8SyqC0qaQoETENoygVX21Fj74sqZXtJlvsUKKD8BAOUkO+VAL8AT73IiwurUP1t8N4FSZbiWhQU6FZgSlW5Uyh/lIPrFmTNQlWYplzW2Ln0dXhMBESp6yyVJ6qDb84gqKGpTZcxNru48m3MU5yL0J+Riq8VkLATNkziLh+9HhHUm/W5iKirqKWfAZ4z/dK3HNxfN1LwvSkzQQ89LHYIc++LkqlnK9hQ3uUJ9C1wYneaJ2kEVrkFbpmT0gHwvdjxCjfyg0e0CFJSh1zMtiotcHVKgzKHIwuTsDWGKlJbcjPb1LPyi9huCgsbMSfbUfVKR4Yvuu9inCNFGswuiFQZlPTsrK5CHyg7sAWA005xFLpxNsaVm0JEtZHPxpUzwy1SJctAGU9GcNpozDeAdfPuQky0oGwAzHrEyZl7JCNmsilSgg51gHRPgQ5fT7OUD6GDFHNOQhLIuzrCiX/iWp4XpdUtJHdy1lWgYM/mALRfkUFVNUAooRa5Uo2PANALNC68luDLeL4JVzAFSqunQk2PeyfEFcHzKBjnPamnqJZaZitMQfwTJmboUIQwhvq8Pmz89MuoyoN1ZXCydUs4YB9d9Y4niFEuXMXLUkhSVFJDXBEa8E4ZG0uUJyKUVdlydJpXeZUzZh3KJXwK1g+6JpWJUsv+ykzl85s1h6SwPjA4YevKCxc7EN7zr5R4GR7QL9NPXWNbSarkSrTvgc8HxWoV4ZUuSgcGL+SlOTBCqr5gQFTnCSWzCYkj3Et5iOdLr1m2ZTcH+LRTIhf6dMN564R1ikrksAFp5CLqJ72OkcelT1p0URyeClH2gmpsfEIGWCS43Ljmi+Tp7J4RkJUvteALhT9f5RkL0S9B6l7ASMXWkki5PH3+saDGZwPts5ewGvO3ON8NwZc1sv3s4HNSU5gnzgth3Z6UqVKmKJIU2YAkMyzLUOTZpan5GNb0IVeRgwdoqgBs7h3uxPkdQeYih/SC3dy/y4RexvCxKQhSdCAlX8QDK/zBUDqanKju2vprBJRqxbeRy0lqprzMlMo34dNxwilJSXsH5QaoaSUCo5CRtnuOm14a5SJZARJly0rbRmfhozX3jPLPGGyRoWCU2pSYtYPg88qKu7IDC6iBfaxMMMrCJweyXtbOILSZ5SkJmJykBiTcDbzBN+UYZyVJISxmAbnV9CDcENGaWeUmOWBIGpp5obMkDqpPnu0bJw2c1kp30WNPWLgmrKUlRDtuLF9GOn73izTznLZQSeGloW8jDWNIFLp5iBdCh5PGkieSRduNrw0982tnsAd7adY9m08tQGZIPlr0MRT9lOIEDgJY72L390HMImAqS6mL2+W8DDQMVCWX3a9h+nOCGD0xfxJ0YtwPKHR3FS2GpMw7lzp+/0hQ7RK/4pdk+yhyRdr8BDXLWbacj+kKuPzkJqFKmZQCEspSmFhzIHCDycC48lWVdg5Pw04aiJ/qoPtAKuDe9+LneIJFZKV7ExChoG08tovJlul3S2jlQEZxxiTfb1u8aTakgMNfJ/SPPrUoKyoJmqN8soP6ks0EKbDCFZ5qRLDPl9pdt1KbKByAPWL02S65B0vCJ1SlIskpU4WSCCA4IIPUF2tDHRdnGSDNmqIF3YAabWLjyjQ1aQfsUBS29o3bhf5CNcOFSormTVTE5QwSgFOZxqrN4QnreLVAuTYWXSUstCVzWSlVgtZVlYaZrjK/INF+lk0k1ISZeYhsqblBJdsiwSLtuYXl4nTSUgBMlxckzM5K/4EjKehZoioO1zkS0AMl1KUn7MEkhwwdzffhBOeOPxSr+AdE5cWM2KYDICVnukIQlLlSVFKweAyllba8YXkzQgW8KWfNMLqI+fkIuYlWAIKJhUZU0Oma+hLm+zvsYE4XRLAZwcv9mtSXJf7w3v1jLmyxk7ih2ODS+JhCmrETEuDnSNHT4X/hN4kkzUuE5whxYpSWI21u/nFnBMJUnwrUhmASlLsCL+IWiHHOzy5qPsV92pPtJL5SOI1Y/GF6JtE1R1UUcVolIYzJqVJP3klRPHQhr9Y1HZKTUnvJE9SOKSM1+rgjpFRWELNEokTBNS6g6nSUp1DAtcX9Ir9j5qqhBKs8pQLImpsCOCg4fqICMXF20mvv8A7HfttPj/ALgMVGFTpWRExbpFwtJDjyNyOUay1VKJhTl71BNlaBuZ2218o3qMQmSVoROUiahRBCzcgEh2s446kQXrZBmEGWtiE2I0UNmhUsSnJ7f4B1uKVkM2iK1hUySyE27wLBI4CxctztCH2t7OVRxAJSRMlTxmC2yhADJVmKTtbq4hmXia5M5SQsHRwNiblJ93rBmRjFNMyZvCvR9tNW0MOwZlBtefr/YE4S2dbfQ452rwr6otMleUlaQUrYkLS7DKWsxe3TWFDEaIoN7vd47F9MVBL7iUVFJOcCWoagKBccg4BjmGGgSpiU1EsTEfFJfxIPkfSOrgyNxTfPlf0JcdSoBpl2uC50beJpVOwKlAZRZnu/QcI6HiFDTBIVJkqyk+0SH9/wA3gTieDALJTKCSQzBsvuUbw55KFxxWJSg2keKJOsFqzCyn8t94rrw8i+dGj7+mkHGaaBeNoH5IyLaKQkO6fX+UZBage39BwmSVUy5qJSj3awKiQoH8PiAH90qDbvHhqAkzAgju1ELBOgTOSQ/lNYRDLqnk90ovMp/FKU3tyjdujO4hexHEnQJST4U5gk/kUQoJPRQhWnUxuvSi1X4uZgKQmwXn6G59xUY0oVC5Z7O+/HzgZJVaLaCzAHd/IiKnHahmN+QsZmY2mNmd7DcPcDXhEkmSskK72wLBhqRoC7Wf5wMTUZXItYB97fGPUYkQQRYAWudRvrxvCXB+B2peRqMoLUTNOcncOWYAAtsbaiPacKROAcKBSSFBg9vC6TzdxACixjKQpQS99uIO+urRtLrHUD3kxBLkkXuX8N/jC+3LyFqXgL0q1OCAUKD5kJtvsVe0HYsBBBGIIcBVjfZnvdtnfpsYFya0FXhWrMQMrnwhrE20JEbrmS+8MspYKSC4FyPvBJ1sdPKA034JYw1M1GVBKhb2WPj1uljqTa0VjiaSxSVKBcKA+6dXKdR1A0gP300HKJapiW9pLeIFmLEMSIszqOVMKphzIXLZIZZu+vhLtazCzReheSgxQqyEqVM8RIFxb/UxfjaCtDXoUq7EuxIB2hXRULSSFoUZak+HJy83HMFr6RlNiGbIUyyLjM9laX6lmtyi1GtwZUzoqUpLGzcSbbxzXt9Ty1VZfMSEpslClbC1k29Yd6fE0BCAAM50SAVKPMpSHHugbjNalGaZOnBKWDoDO/AlPwzKP5RGhPyZJLwL3ZnBgsACXVoJLFZkJQEj8ypmYkecNknAKWUp5kwrVwVOD/3siQ3R4R8X+kZd0UwIBDFSgxNm0HC17O1xCVWYrNmn7RalXfVg/FhaC7Tk7ZXd0rk7hW9qKSQXQglrMkBKH6qLK63hexL6QkElpcolxtn/AN2X0jlPeCNTNi+wX3Io6NWdvJxD/ZyyC40zAcwke6AWI9rZiy5mTF9SwHEftoUnMSFLdILsR8grM/CGSmxTOsAeQ67c4dsKlploWVsCEKypBFrWJI4WtHLKcBwUqYg9D1DGDCKipSDcrSeBf43jPm6Ry+U0Qz3ydNwzGlTaZEpBY5i5OgD3vzB3i+lSmSpKgS/73jkGHY4uSwKpoSC5SGD+ZuNoYf6+y0sZcpT/AJlOAd2jHk6Oa2Ssb3oN8nTMDqiauYVkpRlCUFVgWA424+sHaWscrGYP7Qvtc28hHJj20lqSlWfMo+0k7HlBbCu1yAXsRooFtOXGEpZIUmnQUoKW6HJGLgqZkhwQQG4XdPOF6kxUAWSAU7Mw9Ip4hjNOlC1pVqD7OodhYcb+6E6qxgKmJ7uYSC5zKDNyb3wEsE8nHgZjUVdnUaLH5ZUkzJaSoWcgEgbB4YjQy54MyTNWk7hKvD5DaOUUE+klJCp1StSjsgDMD8PWCye2lNIQfq8yapeZPtJtbUnL/OGY4TWzVr8isijfwun+C/N7EzUzlTULExRJPiDBjwIcecBplHOkzU974QWPi1AzeLMNfOGjDe2qlsRKQkkFyudLlj0Upx6RTx/HaOeMtVV0kpjbuc86YHDKAUAEgHgxEaH0ksm9fyCupcXuU+11NTz5KUTZmUBQmAy9RYsFBXIwsYD2FnzkKqJxKKeUknvFpIKkByyEnUn0Dx0XsvVYEplJqETlpa9QWIazhCgE+bRX+kX6QqdUpVHSLStcwFKlAslCRqATY2BH6xsw9M8cakzNLO3L4UIOB4nKmJnlYSBn+zGV2cBxwaw9YMUiM2uVzdh8RyhZwufLSjuwEliN7ghyWOpFz+xDNTVYloKiRlCXcXLNc6wOXgdEXcYoZylqSmUVBrkA5ej9NoGV2GqQnxAAs46cxtDROxFYdSFlnuHsdNjpaF+bXKKznLjUXfV4KOxFYF7xSbGWHH74xkFsoOw8jGQWpFaPqFqjsce7SZc8On2c4ZgdUvw3hDxKhmSVlMxLH1B5gjWOw43h5lr7wF5K7gjRJOqCfh6RREqWQO9QMpcEnTk3CMePq5wdS3GT6eORWtjkstxsYsJnecdFrcBQEeG4Oh3bhChjGBlHiSCQ1+IjTDqYzdPYDsSgtnZQVOt+7cmiMznbl5iKOYiMM2NGgR3/AGX5k5wGLW+HCNBNU7i8VHMbBcXoK7tlxNev8RH7/kIsDFF5VAqcbEkvcg2gVmjx4rQid1hqVjqs4JJbNm4+48Lnzg2O0KDMy+JYUpjl3Y+0kHSziE2WzjMLbtaDEpQSlOUEEvySeofMrzLcoGWOIcMk29hhpZk0yyooOW/izZUi5YlaiybMCz66RWVi0pCrzCtyCqXIDItbKqaq69NAG5wLqEKmkGYtS22On90Cw9IvYVhwKtGEAoRGaZvlhSVjMxSMspISCPYTZIu/iIurppfeAlfTqWp5hfbWwA2A0A0sOEM/1RKQwDNA2sQnMNIuqDikLxw5JfjEP9Gi+hg4SPfESwNg0TUw3CD8Ac4cGEaf0eNYKrIuI1K7RepldqHoFqouAJ5tFSaGg33of4/KBuKjxPxEFF2xWaKUW0DjFmnrVo9lRisY3SYcc+PISOMlQZaUq6xD3skn2SnofkYqNGuSJqDdlqbKR91R8xEYkr2HwiIJiVFKo6CBC39fk9EiZwMeGTM4RuKBfD3iMVQL4RCU/r/JF3av2RG3dK/EPWNFSyLF48BiFV9yeXSAtdzyHzMTmlljVgeZf4RTzHiY8iWFUfRPOKRZHrG1FNQhXjSVAjQFjq+u0QRDmicklLSFJOI3LBg7gPcbXVrpBROPqV9kWyrIQRqACQCRzhWBi9gs5CaiWqZ7OYPyewPkWPlFSgmSOZ8D1LqEjOhYzApcAliLa6dDAMrSSS7tsx8os4xMQiYlcshacrODpqLjzhdqanxeTQjTZr1JbhkLRvry/wDEZAPv1njGRehla0fRFBQpXTqkquFA/wD5PXQwjyqdRzIIOdP3TuQb68ocMCqFKCCVHVQZ7ai/W8VMblBNTMYahKvMhj8I5+SCpD4Sak0DsIUlQVLVcCzEbWYeTxBiGGjxWBGl94tS0BM4ZbOb+YgjPlAguNCG89YqMdrLlLc4j2jw7ullgySbQEjqXbyhR3ZLXEcuMdPp5uUafg5/VQSaa8m4MbA/CI06xIPlDmJi7MHyjCPhHj/CN216CKD5JJcq/m379RBdSWJTwt6bRUpUDP8Avr8otM4c9ffCpPc14o0TytWeD+FKAGt4W5KrwXw+KsOXAbnTba2gLiC7wSN0wHxEs8QqOxRM3iLRDMqGjSftFCasxEi3ItTancW/e0V1VJ4xWKo1glEU8r8E5nmI58zNEbxkFQqWRtUQx6DGyxGkMMrVMkCozMIjjIqgtbJQYsSqoiKYVHuaJQSyBROIjgY0m4idhA7NHhVEot5SVc1y5jUqiOMiUBrZIlUbREkRap0OYphwbZooWiCCU+UNG0iP6sl2ilJIbPC5cFCPQYsKki8eIkiC1IT2pWeIqljc+caKmPFuVTJf984ll0yWeB1IasOSqsHiYYyC0umS2kZFa0H+ml7P/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6156" name="AutoShape 12" descr="data:image/jpeg;base64,/9j/4AAQSkZJRgABAQAAAQABAAD/2wCEAAkGBxMTEhUUExQUFhUXGBoaGBcYFxofGBgeGBgYFx4gHBgYHSggGholHBcaITEhJikrLi4uGB8zODMsNygtLisBCgoKDg0OGxAQGzIkICQtLCwsLCwsLDQsLCwsLCwsLCwsLCwsLCwsLCwsLCwsLCwsLCwsLCwsLCwsLCwsLCwsLP/AABEIALEBHAMBIgACEQEDEQH/xAAcAAACAgMBAQAAAAAAAAAAAAAFBgMEAAIHAQj/xABFEAABAgQEAwUGAgkCAwkAAAABAhEAAyExBAUSQVFhcQYTIoGRMqGxwdHwQuEHFCMzUmJygvFDshUWkhckNXOTosLS4v/EABoBAAMBAQEBAAAAAAAAAAAAAAIDBAEABQb/xAArEQACAgICAQQBAwQDAAAAAAAAAQIRAyESMQQTIkFRYTJxgTORsfAUQqH/2gAMAwEAAhEDEQA/AOaR7GrxkeefUm0ZHkZHGnsZGJSTYE9B9IL4fsxi1oC0yiQWYOAovuEmrRjaXZjaXYIjId5H6O5hDGakTKHTpOkDd1HfygtI7A4Z6qWdLEnUCFcmHPhAPJEW80EczAegDnlBXA9ncRMUB3SkJP41pISPW8dUy/s/hpRStMlKV2GkV9T8YvTMMtRGu2qxPowgZZX8Cn5K+ELWVfo1kKSCtU1XNwkeTCD0jIcPJSEiWkhBBfQCacTuYK4+YtCQEqAcMzHVwodvSN8PiEhIQK7Hk4uYHlfZNLJOXyVMNJJcqSw5RWzDCypo0CWSRuQzb73EW8BOmpWqXoBAsrVfyix3KlK1CjAUjFvoDpifi8rINEpDht/k0L+OIlqZc2bLarpcgiwG/CH7E4BKlLUC1XvC7mSVhiACDQ0dmNLcYHoNO9A3CapjFK1aRupBBP8AeT8oOZArSgAqCyCa+ZI9BTyhaxCVTVJ1y5qSD7SJ3gHVKwHg1k+lLJSSfCA7cH98MxvjJHZFcQrippVzry+zBPJZJAJLitQ5YggXFnB3irlMtKpjLSCNh5QTUEoBLgCvJw/HYw5Q93NiHLXFBSchOnTSr+7b0gBi5RSpiN2DNR7NEi8yEwAS3u5CUuRzL/KLklRMrvFJdX4VtfbyjptT6OgnDs53+k/AhWFTNZlypgCuixp+IB845bHeO0uE77DTkMCpaVcKKAdvUCODR2J6ori9GGPCYyMhptmPGwjWLmWZbNxC9EmWqYrgkW6mw8442yuIxxHUuzX6NUoaZiyFqv3ST4B/Ur8XQU6w7owUpPsypaeiE/SFuaQHqpHzyhBNgT0BiZODmG0uYeiFfSPoHTw+UaseJgfVN9T8HBU5TiDaRO/9NX0imoNePolNrmOJ9vcL3eOnAWUQsf3JB+LxsZ8mbGdgCMjQmM1QwKy1HojV49gSqz2LOX4NU6YmWm6jvtxMH+zvYubiBqWe5R+EqSSVcWFGHWGvLexMuQrWla1kggEhNAQGpva/O0KyZFFC5ZUtLsIdm8iRh0skawzqUBU03O/QQcSGCpgCRSg+94G4bH9ygpUQWo9r0i3LnpT3aXZKn3sRs/rE8Zct2Rz5XstTpIYEFRKjXmKH5xJPDaEpAe7tzjJihrBAJAA6CPVLVr1pSCKU3DcoJizdaFLUQkkAEU5ivpGq5AXMJUwYgc6WIiSShTlQUb2NqflGkhCSCXALnzrzjjjZE0GZ4vKlCzuzxrIV+0LywEmjg3IJuNo8w2Jl6GJfl5lvOI5OPCAQUqDksSDY9Y2zKJ8IopWssCFGhD/ONpGHYFaSrmCXtFbVMQjSU+E1SoV58IlXhVpQ6Vuk1Y0oax0TmVp0pOjU7Hh14wLxOGQUVLEP5Hyghj8JLACkKATuCSQd6c4E5wqXQpqTQgFhXcwLDiK6MTOdIMsTAd2Yg7198XsNjJYICVjUFAFKSFaeLkQMzHFrSfZSpCVadDOClQeu9xeLmCw8tIcS0SnDOwZuAsY29WG0McuaUqd6ERDmeP1kIIpwHEb++I8HOC0JL0Id+HGLGEw+khTihNxcEGGzuSpdCoVFuxkwmGQUaVaNLOAkMVN/EWvWw5xYxkn9mydtqAcbb8YhwE9AAUXJHD3wPzDNErBQjxMT4i4DdeP0hs5RjEXGMpSIZKCSahrV49PKE7MexUlRWRKW6lFjLNBqsWOwN4f8Bl5WhzRxYVrxjSUsAkFqRNFONfFj+fdHLv8As2mknStTVbUio61qOkRYf9GGMUfEqShPEqJP/SBHX5c1PKNZk1OtHmPUP8od6jXyDzkxKyf9F2HQxnrXOP8ACPAj3eI+sO2DwEuUkIlIShA/CkAD3XiypaOUaKmJ4wMp32DbZmmIpoPD0jDOTEgxyBAppnbRAMOeESIQXbf6UMbnMByiqrMR3gqLn/aPpG6OtsnXKXwjmP6SuzeJmz0zZMlax3YCtIBYpJaj8DHTjmY4xCvOEjcRqkk7NjKSPnLESFoVpWlSFDZQIPoYijrf6S8xw83DlJAVNp3bB1AuNxYNHKf1Vf8ACYojJNWOTslEFOzWA7/Ey5ZDh9ShyTUwKhk7D4/uZqlM5Yej1heSXGNlUrp0dgkeyGFN92iYnw0Ivv8AT7vA6RmAcKTuHI5H5xfwaw7cbcD0iSTU1o89JxewTi8GC4NXv5/KKMicZK/ZKpbWdyDyBqzQyzJYNKdPXfjFaZloVUUiRKUHcSvlGSqRUk5hMSrvES9UvlcDmm9ItyzN0laFJKVAljQj1gZOlqQTpUaX5wDSmZLQoieFJS5KCCCBWzXvDoZeWhc8VbQ3IQyCsTfDchv/AKxk9MjTqQog8Ab+sL+WTJPhMuabpHdqqDUUgpMKAtRT4Kh1JoAx/iP3WCbpbA429FyZipKgGQdbWAIf0vEM7PRpEtaGLMNYpyqYrT8Ys0TvvX5xGhCjRR1OC4NRXrCvX2NWDWy4czmoAlL8LsAat6iNMSmcnSkuqXYkXAgNnUzEJ8KSe7IDm5Qwev8ALS8D5WbKdp06WUBvZVUvyh6lyVoVwoYcbLCFIZWqW4dJNvqIFY+UkzQpKiUproHEfJoHnHo1hQUqYgGgo3D4xQmqBJZbOXFDTzEC5DYYm9slzXOQD+zS5J8QetK04VDecVZISo94StJJcpmKBA6ViRYASkrKFu4BPtUrch384AdoJ6ZRlgDVqBUUqYsHYNR+MMx+58UZOHBWPGSLSykhYLKJ9flDAhYtSlxv6Rzjs3jlJAWEBL3a5D7w1DNNIA0uCSpC7ON0n+YFodGaVx+hM8UtS+wniJ2pWlJDPWt6WJ4RekyFhZCage1YAcPS/mIH5bI1EKO7V3Ia1rQz4eUlDOmjNzB4kCrQMIOXuZ05qOkXETFIQAnkIW+0mI0Spk4UCfEram/oII4rGhGsEvwTwsxL24+cR9zqSxAZTcwAa1HugsjUtAQVbED/AJxATq8Wn+LSrT6s0ao7fSSpPjsSbHg3DnFftNhcbiwZKZMtEtKva1MSz2ALBJ6PFDBdgZn+pMQn+kP7y0Alir3PYxud6QUx36QFKLSZZVzNB6XipK7V4pb0A5BzBjL+z+FkBidR31Kf3JpBSVjJCKJKUjklvlC5Zca0kMjjl2LMntDONDqSf5kqA9YxefzB/qI9YbnChqStJHUQOxmVSpvtypaudH9QYxSi/gKmLcztSsf6ifWKp7SzSXSSTWyVG7DhwEM8nBSJZZUpCeekfGPMzzKXJ8CG1chRPVt4Zzj9GcLYtKzjFKoStIO5SR8Y872aTValPxPwFKR5iZilEkkkk34/fCMlpKtjT3xjmNjiSK+JQSSAX6fXjGkiQoj4U/KLikAUV4Ts7it7kNHvdlhUJpY194jHNpBKEb2K0WcBie7mJV69DeDOddmdCVLklS0p9pJFUitX3HvhcBitSjOOjrOuZJmAKUpIuL7coZ8MHQ2/3745X2RzMtoJ8SKp5jh5R0/LMUmbpa7V4x56XDJxZPmhq0W8Kp3BZxekWVEFyOtjvFPFSihWp2cxYw8x09DGzjTFRdooY6WbtT7vCf2lwZUhRrYmjB3uC+xjoC5ZIp0+cKfaIEmlvf6CJ37HyK8fu9oi5VmklMyUBRepIUynFxWHtc2q2a597esJk/PJUslKZSAoUNN/IQ24RJmISoBwoD/3JexpD/Iuk6Ax/q2FpBZD1PPjHqMW1kV48PKIEq0pavAC7xElZUTyJHX6xA7KKTNsTOJL+rijWtuNoSc37OSkzvaWETQopSKBCuAbatH6bQ7zFt+IFrQPzlOqQpg5Qyw22k19zw/DOWN0vkCUIyWxTlyQhASn2QKc94zYffxjadcpFGNOFfEPKse6Qwe/28Ob2OSSVGuNS4lJ46qdSB8oGT5KZ2IU9US2Q/EpFQOTmC85IC0XZCB8zFJKtIZgHPvJc+pMNhLitCpR5d9FgL5UG/5RdwSwXQTpSqoIbwq2P1ihKKipnZwTWPUpItt/mAsNxT0OuSYsglK6kU68+cXs2zwk6ZdrFW/QQq5etw5IUAnbfk/KD+FwusjunKWA8aaAnYtfeKJSk4pLtkChFTbfwW0JSwB8a1MQXJKbuOBJvBjDACSAokX97nexjTA5eEcXo5P4S4FuLxRxmIWqZp/CFUD2rvxja9NWwb5ukLueYXEd+8pUpMpQTfUpYLV8L2cRWlYJavbnlzUaEJFONXMMGMSVLS2xOulWb6xWEyWHKllRU6WSNQDPQ6H033hL30MTaKMnIEkg95OWliFalFIB4skCPF5FKUiYmXqBKaTDqIQ1CUuauYOzJOoJ7xmKSdFCAwo6mD9OUeE+FLtVJDAvv7z8I3ZlnPMpkKl4hKFlRGqoJNQbUPkYbzhUfwiKk/BgzkqDUd/KkWsVihLSVHyHE8BGSdhx/AG7R4pKAJaSrUq4d0gee8AsPKceJ/IOX5xvNJWtSl1KnL7f4AjeUd2Ael+HCMb1ophE823YGjV4bbCMmBKU6iCWB2v5jaJFSwEuKtVIO+/rEKEEAFSlartVz5C7RhuzzETfCl0yyAkFIU++2oxaCgABqUlhZCXTEZbca9Xs0oOUSISojalKB7c3Ec+jkqY3LNGCQQx8PHqLQmZ32UDd5ILA/gVZ60BFjQ0PCHX2Ea1C6gL2BDu3pHkmen2dIfVqNLGwfyjozlB6J0/o5Rg1LlrCwC4uOW4Ijp3Z3MGKVA0LEQFxuWyps9RSyEh9TN4lXp57wVweRmWE6V+05rUJ8xe1meojvInGaTXYS5dSHjErStBY7OIpYDGB2fqDAfL8wPiQSHF2Pw4xDhMa00p4+7feO58opk3p8W0N6pjVIt+IVNeXCA+LwesE/LfoII4PE1SymZ6MfF+QeN5q0l2Y7abMXrWFZIqSGY5OLOU9r8nJHfIDLHtDjBbsfjirDyy9QNJHNJ9xhgzjDUIYVcdeTXeEXsxPXK75JT4dfhe3P4D1jIScsTjLtdFLjclJfI6LmJLPt06NEKMQX5l7bPziPA4FUwa5imR8ekMWV4OQoFRZm/uPXlB4vFlMXPNGABWlZbw7M/H7+ceYeSrTVkiqTSlaGHZOHlFJGl9yKA9eUQLyuUQStTDYhqddz1hs/Bl/1YqPmqqaOQYtLFHFig9ZZYe4x4sB61h8zbsaiclRQtSVqXqCm8JLNY8eUI+Y5fOw0xImCiiAFCqS3wPKNliklsfjzRlo3xEyswUAdKR0ABPwMVJ0vUK1+/dGmMxFWp4lKUfVh7hEspbil/ygGmhkXZ6WYFjEEyYCoSkl1Kv/AC7jzLRvmmOEiW9NSn0D5nkIF5DKWmchawf2g1JJ/ENVSOO8NxY7XJ/wIz5q9iOmdmUpkpAoygNQKQ7p3B2cXhmlTdQShAPUMwpw4QnYOe4SOD+b8+MEp2dd0wQ6lcWoNnvw2hymktkjxtvQSzjGrk01qEw3GkVHI2FYGYPUpRUo8lNu96+cVZ2KXOUFLJUWuWtyAsIJ4eTpQoqDFQZAIvV35RLOTnK10imMVCNPtmk6WFDTqUNwpJUFOLezUvwivlkwGS1ANR1GqavWpqTG859KgL6VAbFykgMeu8V8Lj5cqUFrVLQFBPiVUlQ2Kfwqd3YRmLaBnphcJC20+yBcvpO391YGZnmCJKDqL7B7nq1QKwPxWeTZg0yRoCnAmqdRAFAUCmnk8K6pYluoqUpagrUtRcuD/iHcUxaC2BzVRVM13enQBvvrFHM8UZqv5RQfMwMwqypSjsQL3tBmXhwKGvCF5NMpxdWVJklWwCjpDA29YkRKo9xyb3GJkoo4DVNKu3NozuA2k77DqffCm9FCZGiX4iSx8i9rUpHuh2JduJFt2L77UidCb/wuAA3lHqtDgOSxo9w3AW5VgkwWyrIw+ogW5W9IuSQEhgl+Y322ibD4ZmYMQKh3NXZz6xWnyUlRcl4yTNTsM5jmAQCCamw6j4X9ICIz/SrQipTUk3PMxX7QTknQhCTqDqd31H2eoaA+YSgyUgPpDPvSv2IfDHF9kbk0nQa7O5kFqKSWNSfIux++EPmTTFzUKJbTqIA22aoruI4+SqWoLI0kFzTnf3iH/sVnilOkuQ5PhHiFAPINUdIDNhUXyXQSyOca+S9nuCWlSZibVCkgOwG7j8JbeoYwGzGcQpKxa/pD7NCVp0qqDUEBtuI36wuZ7lngJAGkc/katCk1Zil9lzLsw7wpU4ZnuxB+hgxLnuoWPyLdLxz/AC6f4AdTMWPBriDacfQ9HcWfqKwLtMJxCOd45IBIc36OKUI5wq4bBanOx91fziTMswK2Gz24wUyxQCQ9CKty2gscE2xjk4QLGGlqmCgISmjMwLDhBfKpbBmAJFk8Yp4PEsk06n5RZVje5Amfi/COH2ItgklZJNtugvh5RR4ivTQts+7Rrhwla6Bzcta/pC3isVqJWpTm7WBA5Cxi1kGbETNOn2iB4ab+8NtBLInJL4BeGXFv5GTEYYlPgLcuED81y9CgZczxJIDkjdvrvDFi5Gga03hZl5sZkxUqafGfYGkAKHXjTfhDMlLT+RWNt7Xwcj7RZRMw2IZXilqH7NfEChB4KG484vdmskm4pRUlLoQoaiSBu7cSWjovaPLROwy5Sg6m1Js4WncN5gwt/owxs0CZLEl5YNZgDL1cD/FT0iHzJOGNyj2VY8joP5tgJCkIlGUgoCwpI02rqpyJoRu8TYZMrWDoRrSkpAYOlJuEjYUgZ22zPuZS1IQrvAHHIG5bduEc47FZzN/WwVKKio1Kia+keHg8TNmwvJy/TY/lG1Guxn/VZstRM2WqWFE6XZuLBqO0RYHUuZSovtQfKCfbpM8iWXBlAlwHcKIYEjeke5DOT3JJFUgO/Hf/ACI9nxpvPiUn/wCCXL02F8ty8SyCti4s9BwNb7x5jsWVHSbbFx8OEUP+JHVpSQz9WAB9lxet4ilSxrAAUokk+Qv8QI2c1XGIcYO+Ui4lWkVDcIWcDlUuWrEpPiUpiCoVY1uam8Mc9TqZmr8awv5tN7vErsAuWPETwoaHekDhbtxR2RLTZrPxLy5daB2NgOg33hSzDGcCWBLHkz0iXFY5wkA6682PlvFUZcpYdRZ3tz91totxwrbJ5zvSCWVACWDxD/bxfE4FiDxilJlAJSkfhDNv+cRmhdJ8jCZJNsfFtJIKHEUq54xscSGcGu3P84GoxCXrXziWYuvh34wLxhLIwtgsS4NmJq7V/OLUpKGdJbTzY12VyraF+XiSLj7FYKYPEuwD+K42PkdoBwoNSsJ4VvGTdT1ILBuRNiC1IHT1hRdQIJ2H13i+tbpZIITu312ivLwoVuE7M8A3YSpbBGoqmOwSGISaupzwejNHmRYfvp4Hm5tS7xFj6rcUDtersbcRGYGeJJJIclgTwa7dXiv4tEv4GPMMhVPYkooyyp3Km4uXdwHEKH6zMwmJJDp8QcA+0HBoYccrxeugo7kUu1L8YGdosnMwLxADskJGzAfiA528oHHLdS6Mmq2huyTNET0jSWCnarl2J3seIfhByfLC0sQGLghuVX4bfGOLZDmehbE7g8lN8FR1TsvmKJqGYAjernga3axHWFShwlVBNXHkhUz3Ll4eaQB4FPprsOPOsB15kQwdgPP3x1LP8oGJlFBHibwkUALUqbDdt2jieaS1yZikTAyx6EVDjiDDIRUnRnqe0ZMLN16WeGiUpKlJUSyWDj6kecI/Z+f4U7/bQ2SUEgdaQq+EmihrlFMIyMQNdG0izUFOIivmuIJLsw8x7ouYbADw1Y7DjvG6cIkiYmpJDihDG7EHk8N9zVfDEpxi7+gStTlkuQQG419W4Q5dmMvSmWFkJCuftBuPOF7LpQCmpq/P8obcKky+BCtuB6w7BCnYryclx4oLYvEMnwmBRlpWoKEqWVge0RUdNniafiUAMzPdrCKsrEsWvV/v0h8pK9ksIutGs+SUqdlUc+fzhRwGMxEjEKlBaEyVKUsOkfiLkA08Tmx4Q+LLhnMJXbTC99hZoSxUgaxZ/wBmXPnpcRJ5WFZI8fsfhn9ov5tLRiBoSUqWbmlAKtyeBuF7JyMOBO0tXxB7F2py5Qpdku0HcjSEaidRBfiAA44Q54LFKmyAiaKggk/xNUOOPPlHi/8ADzY24Rft/wA/krWRUmgf2zy/vJWuWSTK8QrRjcdWhYweO8AAaoqaw/GWNB4Mxtz32jk8uZ4iBYKLDdnMethxenhWNfAlSudjnhG/C9drt8HEMIld2lClEFajUdNm2L/GFrIXC0qbYlIoXLb1ptBbMcdrPiI1cE2Td6m/lC0lFNvsfK5SSXRfzBaSQp/EwDCx5/KEztys6Za0hryyWc18QPKxg5JmqVSpTtx5xNNlJUgpUAQR1jITrJy+DJ4/ZxXZzLAguCXJG8EjiKNysenJzDEOysgF3mdHAHweJpfZySfZlrLfzKPwip+TC9E6wTXYqmYwa5+7RUXOJ3c7vDXicikcFDoo/OB87s7LPsrWOoB+kAssB/pzoAd4fJ7RMmeWY22ixP7PTk+yUr8yD6H6wLnhSCy0qSef3XyhyqXTFSuPaCUqY4Yknp9IsYdZccrNAiViN4JSZ1LwMo0anY2YBAUK+EVtuYG43HgLIe1PSNJGYhKCRw+/SFDHY0lZMJx4uUmMnk4q2FVMoEMyxY70t74uOFpTcnflG2dyAFF/CdlD5xQl5klBDWtDpp1cReJrqQey7ETJWnSAwLgGo98XsxzcrlkBBSWNNnPTnAmTm6VAClII4SclXCsQyyZIvaLVhxyRz6bKmShpU4e5anGhg/2T7TKlKGpVH9CxDgedt4a5mCSUlwCN6P7oC5l2GB8UlaUVqAXS3EJuOLRVHyoZVU1X5JJeO8TuDtfR07Lc1TNQli5oB6BwrZ4Xf0hdnxiZaFIcTEkkEkMEG4O9TUDjFTA9nJ0hKBJnLUQ50rA0HSDsmqUkuyukFsDnZLyFpVrJIUHqCQGY7pN4Xz4bv+TFjvpfwc+wOVzcOWUNQd3TwvaG/CYkLQlQZmYNF/NsMhNQRqG3QQt5JN0zJqGoFEjk9WhUcrnbl2VcEorj0M8ueWc/ezg+sbyppcnm94qyl1bbhFrEoZLhvvh74ZFiHRZ/VxrUoM4twI+sWf8Ai6UoJJ6n8oEhSiKEuOfnFSdgFTdWolOnbjDvXaWkL9FN+5k+KzFUwEyySkM5sa9bRNla1rKRZIuebcecU8Flyy3duEsyioUPQQby6WEDSD5wKi5tNhycYJpHuMxcwnTL8Lhn+nVojxcjRKWFXMpb+aS8WtSX8NT91gd2hxf7Nb3KdAA4qp83hrj8sQn8IReyGVEspVHtD5LlpSAL9OnOKGAwiUpAdmAvvBWUgJBUS49dvd1ge3ZjdaNM7xCEyi1ClJLnkCb/AFjj+CUStwb3cPDL+kHPNKDJSazAfIfnxhSypR8J5MPhD1H22LupUOGBkKSzuLu1i1djwMGjJTMI0jwACtiaCnlAPL5CVKAuXcna2w5mHPCZZMUn9mgkDcWpzMRZIu6RbGerZRw+HL6Uh3NAIOYDs1OWHLJHFX0vB/szkK5Sda2Cz5lI+RgnjcWB4Uhzxh+Lw01c/wCxLl8x3UP7inM7NpSDqnJBBtpJhk7PSxLlBIFAasL715xTOH1KGo0uK0EE8BLISA9z90irHghB3FEuTNKaqTB3aLsnKxCSqWBLmM7geFR/mHzjmOLw0ySrTOQpB/mFD0NjeO3EtsfpEWKw8uYClaQpJBBBFGN4zL40Z7WmMweXLHp7RxQKERT5KVghQBB2IcR0POv0fyFo/wC7nuVixqpJ5EE0HMRzbOMFicGpsRLKUkslYqhXRQ35GsQz8bJA9HF5OPJr/ICzTs9+KVT+Umh6HboYDyioHSoM1wfpDjh8YFRWzbKxNHhbX+E8f5T8oPHmb9sjsmFdxF/G4jTLA4wDMwbmL+LkLLP4WoXvFcYTgxivGoxRDkcpM6V3CZyWI+/OF7M+ygclGocWgpluJFDsYNy57+td/QbflCVJx6CaTObDLigsoqFbiLyMLNSkqlL1jhZX0MPc/BS1jxVgcezPieUsy/Jx6DlHTbl/ug8clAA5N2nY6VhQJoOAO7g3hwwWaJNUubAtbyo92i7lmSyJaXKApaq6lhzxsRSlWA3aPcRlUpVgUFJopPhINzyLBi/OJ8njxluOh0fIfUtkq8SEpoSXGoXAJBaqf4mevKJcRlxWAUTAllFSVNqJoXSTQ7vyMBBhJ8p1BpgAIpqCmNTqSSai9IKZfnGsaU6Qp67H+WxZ7ivGEcHF+7oNtNXFgeaueCBOQUuaKug8wsUI3gOJglYhVfDND/3J+o+EdFSErrqS5DFJSU1ANQLagDw2hW7Vdk+9AKFKlzEkqBa55psRceExkMcYy+k+w3nbjT7+CTDTnFNovrW4au3kYScvzCbJWETxoUbE2UxZwd4ZpOYbljxg+PHsF+7aCxwSkJC9t68aCIsRMYu9OUarzR0aXcWpeB+JxgAYn38eEOdP9IpWtyGtGYJEsMHpAVGNvWo2HGBeHzoJDFBKd2Sojff0i9gcwlzD4Cm1Q7EW49Ya90J6sklzZxLoTfjSJJeEJLrq1g1Ek/ExblSn9PP0+7xItWkB/D91tVgbfER3ExyIkSPh9+6BWd5kEpKqMPV+YFP8RNj8YwPw/wA1/wAQi9sMwA0ocuWNPu1I2K5OjG6Vs8x2FlYjxKB1n8QNffA+Rl4lBgvVwpSJMrmOH+94lnpILnjThDLa0YknsN5LMZYJ+6x1zJsUoqErTpAAZqiodyeccawS6gx0fsjngso1YC1WS5vxhWGVT2N8iFw0O2NnKSKGBIVV2d3HpWLK5veVBobR6p3HhFKj74Rd2eeb92AB1evwcReQn/P390iikFQ07u/+OUTYd0ghi0aCXQp4wcIgku96bxshQrpNriNMJyIq4zBomoKJqErQq6VAEHyMThXGPCTHHHJe2n6PzIefgwdD+KUT7L/wk1bkeMLWGWqqFgpUBY8o7zjkBSFatwRHK85lgBUvSH1MFNX/AAxiPyMS7PQ8bPJ+17EbtZgg4nJsaK6kUMAEkQ/Z1hdciYnfSdPVIcfCOdfq8w7t0jMMuUdsPPGpWhkyvEUY/wCINyJ9GJP1hLClyzSogtgMyBoT99YOUflCYy+GN0vHCgAv9+UWcPP1MGLb0Nr7ioNA/Mwtonh6EffWLMqeXB+XTheEjKGibPNSA5FBdiQxoQC7qI/6eUWEBgzWHOtabbqcnoIWE41iOLvs71PCm0XsPjNIIrRj00puC4eptG2DxGEAcXagqOLVPEqf0ipi8AhbEgahUKAY8vO5IMVJGLZhqLMBu1KOL1cn0jf9dd3NVH+V2J03YWSk+vKM0zqa6KuGxE6QsBX7QKolZNDyUqySzsebPDHh8y1I1BvasrqXvbygfhsWlRJDVANG3PI/wp4bxNLZhxYk8asPQP7oD00E532VszwUnEJKJqACRdP4TxS9iKfCFPB9nsWCpClyikWWHcjiUgU84dJbaQotx5fiI8rWMSFQHrR+v/54wUYJKjnkd2gJl+S92nxLKiTVg12894ISsKkWAFLmpqAd67xZmzA4elXboOXT84o43MkS9wFbc2b5JgqSM5OTCcseOgppe39W3Hwwu55lqR+0R4VUduQS+1705RHNzsKcB+FTTn8duMU8VjdT2D0+Pxr6mMs1RCuSZ0SyJntNRQvbgLXb5Rfx+IZzahf8zubWhTw38VaVT1PL1V6QSxWLBlp1GlX4n7N+kd+DmvkrZjmIQgqYcBT3COb5lilTVlSjUn05dIL9psSVlgGSn2Rw6wCmpUD4gof1Aj4xTiikifJJth/JVeCJcRM8bO/P0gTlWIZxFzFzag8D+XlAyWw4S0gxhJkGMJiCKiF2TMeCOGn8Yikj0Yq0dAyXtGKCYSG3FeNSD1htGJCkpWhWoGlCL3HTpHIpUyCGDx60F0kjoYbjztaZNl8VPcTqeFWCNQNQASfMUi70qPj9vHOcL2imJTpp1avqIKSe1VnS9nrvxHOKVngSS8eaHJSrGvP8xEjPWkLSO10u+lfO31jb/myULJW39v1hnrQ+xfoz+hlJO8YlR3hSnds6eGUDzUr5JHzgPj+089dAvSOCA3vqffAPyIIOPjTY09pc6TKSUv4zZIv1PARztZKlFSi6vcIxa3L/AD+MeBMRZczn+xfhwrGvyaYmqT0/zCKZQh2x0wJQrpCisQOJ0HkVljFYH4U6CnB69IDT8GUl004tDKhbjiaee/n5vaIlyEqpxo/vo9VHoAIrUiJxAuFxNQDQ8YupnLFzf05RHictLEsNvJ7DrEchSk3qPveC0zNoIIzDZX36xcl4tN3gUFA7eRjRiDxHCtOhhbgg1INpxoFdV+fWvWseKxxG9ttrN6xRlqpVwOYf3xr3IUaU5hvhaB4oKwrIzFz7RJ3f0rybaDH66WetgAH+BHM+6FfBydJqX4HeLJn1u7bRjX0d32MiMcHFWADPf1HQe/ePFY8BnL78AfusLq8UrgTzaIJgXMpUDlf32jkmc0gtmnaVnSj2gKi4c3Lwvd6VHUtTn7+X2Yty8qQBRAa/iUX/ADjWZKl1YJpyv5mgg7QKIhPSPpyiRGKCqXBv92aB2h7sz3/xFtCUAFJY1ZKKkqPFQTfzoIyVIKNyei3JxmuYEBgTVyWSdiRxDhuESTJRmEgMoJFFjUAt+Asw5HeJE4mWmWE9yvW6fEACQ4IVTYO0XCtaSkaZhCQ+4HBgAKnlEs8j+CuONLs9y/Am7mg0kXAfYg3F4kxuFkziUrCQkB3SA/EUqagEUiwhAnlIPeoY1CVEUA3iCetEmYhCU6lzFeJz4m5MH3eFKUm/ya1Hpg+f2ZE7TpQDeo8K6bBLB/MwAxfZ6eE+ySK0Nxsxf8UdG1lSClDawCLWPuJgZiVd0FKm+IUYFy79TTxWL0hkPJktASwxkc4wWJKTpU4IpWDshYMX8yypOJOo6n0kBbh0kWBp4gOLvC4deHm93MvsdlDiIolxybj39HQbx6l19jBJWRFiXPgfJxALROFROUOglLnxOjEQKSqJ5aucbYFIKJn8497yB2qNxM5xlmcUXtcYlUUzOMYJkZZvEuJmAR5NnxU76K2JxTAsCWBLC9I5K2c0ltnuNmavC9eEUBhTAPK8xUqd3qtyxHAcPKHISgWIsaw2cXj0KhNZNgKR/p9R84mle2r+kf8AyjIyKSRm2YfvJX3uIrTfkf8AdHsZGoBmsv2v+n4Rm6usZGRpyN02iJVz0jIyMNLuF/d+cVJv7wxkZHGk020V5dvI/GMjI443l+2n+n6RuduiviYyMjjiqv2Ygyj9+r+ofGMjI6XT/YKHaDa/3czz/wB4hrwu39Sf9sZGR5rLJdkuD9lULEn/AMTV/wCWPhGRkHi6f7CpBmZ+HqPiIgz/APdK/pVGRkLj2v3HMhyv9xL/AKT8YV+23+n1PyjIyKMP9YXm/pMq5ft0gmi0ZGQeTsLH+kkETJjIyACJRGJvGRkccbLjFRkZGGkCY3w34+kZGQePsXl6E/D+3M/qMO+V/ukdIyMh2clwn//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6158" name="AutoShape 14" descr="data:image/jpeg;base64,/9j/4AAQSkZJRgABAQAAAQABAAD/2wCEAAkGBxMTEhUUExQUFhUXGBoaGBcYFxofGBgeGBgYFx4gHBgYHSggGholHBcaITEhJikrLi4uGB8zODMsNygtLisBCgoKDg0OGxAQGzIkICQtLCwsLCwsLDQsLCwsLCwsLCwsLCwsLCwsLCwsLCwsLCwsLCwsLCwsLCwsLCwsLCwsLP/AABEIALEBHAMBIgACEQEDEQH/xAAcAAACAgMBAQAAAAAAAAAAAAAFBgMEAAIHAQj/xABFEAABAgQEAwUGAgkCAwkAAAABAhEAAyExBAUSQVFhcQYTIoGRMqGxwdHwQuEHFCMzUmJygvFDshUWkhckNXOTosLS4v/EABoBAAMBAQEBAAAAAAAAAAAAAAIDBAEABQb/xAArEQACAgICAQQBAwQDAAAAAAAAAQIRAyESMQQTIkFRYTJxgTORsfAUQqH/2gAMAwEAAhEDEQA/AOaR7GrxkeefUm0ZHkZHGnsZGJSTYE9B9IL4fsxi1oC0yiQWYOAovuEmrRjaXZjaXYIjId5H6O5hDGakTKHTpOkDd1HfygtI7A4Z6qWdLEnUCFcmHPhAPJEW80EczAegDnlBXA9ncRMUB3SkJP41pISPW8dUy/s/hpRStMlKV2GkV9T8YvTMMtRGu2qxPowgZZX8Cn5K+ELWVfo1kKSCtU1XNwkeTCD0jIcPJSEiWkhBBfQCacTuYK4+YtCQEqAcMzHVwodvSN8PiEhIQK7Hk4uYHlfZNLJOXyVMNJJcqSw5RWzDCypo0CWSRuQzb73EW8BOmpWqXoBAsrVfyix3KlK1CjAUjFvoDpifi8rINEpDht/k0L+OIlqZc2bLarpcgiwG/CH7E4BKlLUC1XvC7mSVhiACDQ0dmNLcYHoNO9A3CapjFK1aRupBBP8AeT8oOZArSgAqCyCa+ZI9BTyhaxCVTVJ1y5qSD7SJ3gHVKwHg1k+lLJSSfCA7cH98MxvjJHZFcQrippVzry+zBPJZJAJLitQ5YggXFnB3irlMtKpjLSCNh5QTUEoBLgCvJw/HYw5Q93NiHLXFBSchOnTSr+7b0gBi5RSpiN2DNR7NEi8yEwAS3u5CUuRzL/KLklRMrvFJdX4VtfbyjptT6OgnDs53+k/AhWFTNZlypgCuixp+IB845bHeO0uE77DTkMCpaVcKKAdvUCODR2J6ori9GGPCYyMhptmPGwjWLmWZbNxC9EmWqYrgkW6mw8442yuIxxHUuzX6NUoaZiyFqv3ST4B/Ur8XQU6w7owUpPsypaeiE/SFuaQHqpHzyhBNgT0BiZODmG0uYeiFfSPoHTw+UaseJgfVN9T8HBU5TiDaRO/9NX0imoNePolNrmOJ9vcL3eOnAWUQsf3JB+LxsZ8mbGdgCMjQmM1QwKy1HojV49gSqz2LOX4NU6YmWm6jvtxMH+zvYubiBqWe5R+EqSSVcWFGHWGvLexMuQrWla1kggEhNAQGpva/O0KyZFFC5ZUtLsIdm8iRh0skawzqUBU03O/QQcSGCpgCRSg+94G4bH9ygpUQWo9r0i3LnpT3aXZKn3sRs/rE8Zct2Rz5XstTpIYEFRKjXmKH5xJPDaEpAe7tzjJihrBAJAA6CPVLVr1pSCKU3DcoJizdaFLUQkkAEU5ivpGq5AXMJUwYgc6WIiSShTlQUb2NqflGkhCSCXALnzrzjjjZE0GZ4vKlCzuzxrIV+0LywEmjg3IJuNo8w2Jl6GJfl5lvOI5OPCAQUqDksSDY9Y2zKJ8IopWssCFGhD/ONpGHYFaSrmCXtFbVMQjSU+E1SoV58IlXhVpQ6Vuk1Y0oax0TmVp0pOjU7Hh14wLxOGQUVLEP5Hyghj8JLACkKATuCSQd6c4E5wqXQpqTQgFhXcwLDiK6MTOdIMsTAd2Yg7198XsNjJYICVjUFAFKSFaeLkQMzHFrSfZSpCVadDOClQeu9xeLmCw8tIcS0SnDOwZuAsY29WG0McuaUqd6ERDmeP1kIIpwHEb++I8HOC0JL0Id+HGLGEw+khTihNxcEGGzuSpdCoVFuxkwmGQUaVaNLOAkMVN/EWvWw5xYxkn9mydtqAcbb8YhwE9AAUXJHD3wPzDNErBQjxMT4i4DdeP0hs5RjEXGMpSIZKCSahrV49PKE7MexUlRWRKW6lFjLNBqsWOwN4f8Bl5WhzRxYVrxjSUsAkFqRNFONfFj+fdHLv8As2mknStTVbUio61qOkRYf9GGMUfEqShPEqJP/SBHX5c1PKNZk1OtHmPUP8od6jXyDzkxKyf9F2HQxnrXOP8ACPAj3eI+sO2DwEuUkIlIShA/CkAD3XiypaOUaKmJ4wMp32DbZmmIpoPD0jDOTEgxyBAppnbRAMOeESIQXbf6UMbnMByiqrMR3gqLn/aPpG6OtsnXKXwjmP6SuzeJmz0zZMlax3YCtIBYpJaj8DHTjmY4xCvOEjcRqkk7NjKSPnLESFoVpWlSFDZQIPoYijrf6S8xw83DlJAVNp3bB1AuNxYNHKf1Vf8ACYojJNWOTslEFOzWA7/Ey5ZDh9ShyTUwKhk7D4/uZqlM5Yej1heSXGNlUrp0dgkeyGFN92iYnw0Ivv8AT7vA6RmAcKTuHI5H5xfwaw7cbcD0iSTU1o89JxewTi8GC4NXv5/KKMicZK/ZKpbWdyDyBqzQyzJYNKdPXfjFaZloVUUiRKUHcSvlGSqRUk5hMSrvES9UvlcDmm9ItyzN0laFJKVAljQj1gZOlqQTpUaX5wDSmZLQoieFJS5KCCCBWzXvDoZeWhc8VbQ3IQyCsTfDchv/AKxk9MjTqQog8Ab+sL+WTJPhMuabpHdqqDUUgpMKAtRT4Kh1JoAx/iP3WCbpbA429FyZipKgGQdbWAIf0vEM7PRpEtaGLMNYpyqYrT8Ys0TvvX5xGhCjRR1OC4NRXrCvX2NWDWy4czmoAlL8LsAat6iNMSmcnSkuqXYkXAgNnUzEJ8KSe7IDm5Qwev8ALS8D5WbKdp06WUBvZVUvyh6lyVoVwoYcbLCFIZWqW4dJNvqIFY+UkzQpKiUproHEfJoHnHo1hQUqYgGgo3D4xQmqBJZbOXFDTzEC5DYYm9slzXOQD+zS5J8QetK04VDecVZISo94StJJcpmKBA6ViRYASkrKFu4BPtUrch384AdoJ6ZRlgDVqBUUqYsHYNR+MMx+58UZOHBWPGSLSykhYLKJ9flDAhYtSlxv6Rzjs3jlJAWEBL3a5D7w1DNNIA0uCSpC7ON0n+YFodGaVx+hM8UtS+wniJ2pWlJDPWt6WJ4RekyFhZCage1YAcPS/mIH5bI1EKO7V3Ia1rQz4eUlDOmjNzB4kCrQMIOXuZ05qOkXETFIQAnkIW+0mI0Spk4UCfEram/oII4rGhGsEvwTwsxL24+cR9zqSxAZTcwAa1HugsjUtAQVbED/AJxATq8Wn+LSrT6s0ao7fSSpPjsSbHg3DnFftNhcbiwZKZMtEtKva1MSz2ALBJ6PFDBdgZn+pMQn+kP7y0Alir3PYxud6QUx36QFKLSZZVzNB6XipK7V4pb0A5BzBjL+z+FkBidR31Kf3JpBSVjJCKJKUjklvlC5Zca0kMjjl2LMntDONDqSf5kqA9YxefzB/qI9YbnChqStJHUQOxmVSpvtypaudH9QYxSi/gKmLcztSsf6ifWKp7SzSXSSTWyVG7DhwEM8nBSJZZUpCeekfGPMzzKXJ8CG1chRPVt4Zzj9GcLYtKzjFKoStIO5SR8Y872aTValPxPwFKR5iZilEkkkk34/fCMlpKtjT3xjmNjiSK+JQSSAX6fXjGkiQoj4U/KLikAUV4Ts7it7kNHvdlhUJpY194jHNpBKEb2K0WcBie7mJV69DeDOddmdCVLklS0p9pJFUitX3HvhcBitSjOOjrOuZJmAKUpIuL7coZ8MHQ2/3745X2RzMtoJ8SKp5jh5R0/LMUmbpa7V4x56XDJxZPmhq0W8Kp3BZxekWVEFyOtjvFPFSihWp2cxYw8x09DGzjTFRdooY6WbtT7vCf2lwZUhRrYmjB3uC+xjoC5ZIp0+cKfaIEmlvf6CJ37HyK8fu9oi5VmklMyUBRepIUynFxWHtc2q2a597esJk/PJUslKZSAoUNN/IQ24RJmISoBwoD/3JexpD/Iuk6Ax/q2FpBZD1PPjHqMW1kV48PKIEq0pavAC7xElZUTyJHX6xA7KKTNsTOJL+rijWtuNoSc37OSkzvaWETQopSKBCuAbatH6bQ7zFt+IFrQPzlOqQpg5Qyw22k19zw/DOWN0vkCUIyWxTlyQhASn2QKc94zYffxjadcpFGNOFfEPKse6Qwe/28Ob2OSSVGuNS4lJ46qdSB8oGT5KZ2IU9US2Q/EpFQOTmC85IC0XZCB8zFJKtIZgHPvJc+pMNhLitCpR5d9FgL5UG/5RdwSwXQTpSqoIbwq2P1ihKKipnZwTWPUpItt/mAsNxT0OuSYsglK6kU68+cXs2zwk6ZdrFW/QQq5etw5IUAnbfk/KD+FwusjunKWA8aaAnYtfeKJSk4pLtkChFTbfwW0JSwB8a1MQXJKbuOBJvBjDACSAokX97nexjTA5eEcXo5P4S4FuLxRxmIWqZp/CFUD2rvxja9NWwb5ukLueYXEd+8pUpMpQTfUpYLV8L2cRWlYJavbnlzUaEJFONXMMGMSVLS2xOulWb6xWEyWHKllRU6WSNQDPQ6H033hL30MTaKMnIEkg95OWliFalFIB4skCPF5FKUiYmXqBKaTDqIQ1CUuauYOzJOoJ7xmKSdFCAwo6mD9OUeE+FLtVJDAvv7z8I3ZlnPMpkKl4hKFlRGqoJNQbUPkYbzhUfwiKk/BgzkqDUd/KkWsVihLSVHyHE8BGSdhx/AG7R4pKAJaSrUq4d0gee8AsPKceJ/IOX5xvNJWtSl1KnL7f4AjeUd2Ael+HCMb1ophE823YGjV4bbCMmBKU6iCWB2v5jaJFSwEuKtVIO+/rEKEEAFSlartVz5C7RhuzzETfCl0yyAkFIU++2oxaCgABqUlhZCXTEZbca9Xs0oOUSISojalKB7c3Ec+jkqY3LNGCQQx8PHqLQmZ32UDd5ILA/gVZ60BFjQ0PCHX2Ea1C6gL2BDu3pHkmen2dIfVqNLGwfyjozlB6J0/o5Rg1LlrCwC4uOW4Ijp3Z3MGKVA0LEQFxuWyps9RSyEh9TN4lXp57wVweRmWE6V+05rUJ8xe1meojvInGaTXYS5dSHjErStBY7OIpYDGB2fqDAfL8wPiQSHF2Pw4xDhMa00p4+7feO58opk3p8W0N6pjVIt+IVNeXCA+LwesE/LfoII4PE1SymZ6MfF+QeN5q0l2Y7abMXrWFZIqSGY5OLOU9r8nJHfIDLHtDjBbsfjirDyy9QNJHNJ9xhgzjDUIYVcdeTXeEXsxPXK75JT4dfhe3P4D1jIScsTjLtdFLjclJfI6LmJLPt06NEKMQX5l7bPziPA4FUwa5imR8ekMWV4OQoFRZm/uPXlB4vFlMXPNGABWlZbw7M/H7+ceYeSrTVkiqTSlaGHZOHlFJGl9yKA9eUQLyuUQStTDYhqddz1hs/Bl/1YqPmqqaOQYtLFHFig9ZZYe4x4sB61h8zbsaiclRQtSVqXqCm8JLNY8eUI+Y5fOw0xImCiiAFCqS3wPKNliklsfjzRlo3xEyswUAdKR0ABPwMVJ0vUK1+/dGmMxFWp4lKUfVh7hEspbil/ygGmhkXZ6WYFjEEyYCoSkl1Kv/AC7jzLRvmmOEiW9NSn0D5nkIF5DKWmchawf2g1JJ/ENVSOO8NxY7XJ/wIz5q9iOmdmUpkpAoygNQKQ7p3B2cXhmlTdQShAPUMwpw4QnYOe4SOD+b8+MEp2dd0wQ6lcWoNnvw2hymktkjxtvQSzjGrk01qEw3GkVHI2FYGYPUpRUo8lNu96+cVZ2KXOUFLJUWuWtyAsIJ4eTpQoqDFQZAIvV35RLOTnK10imMVCNPtmk6WFDTqUNwpJUFOLezUvwivlkwGS1ANR1GqavWpqTG859KgL6VAbFykgMeu8V8Lj5cqUFrVLQFBPiVUlQ2Kfwqd3YRmLaBnphcJC20+yBcvpO391YGZnmCJKDqL7B7nq1QKwPxWeTZg0yRoCnAmqdRAFAUCmnk8K6pYluoqUpagrUtRcuD/iHcUxaC2BzVRVM13enQBvvrFHM8UZqv5RQfMwMwqypSjsQL3tBmXhwKGvCF5NMpxdWVJklWwCjpDA29YkRKo9xyb3GJkoo4DVNKu3NozuA2k77DqffCm9FCZGiX4iSx8i9rUpHuh2JduJFt2L77UidCb/wuAA3lHqtDgOSxo9w3AW5VgkwWyrIw+ogW5W9IuSQEhgl+Y322ibD4ZmYMQKh3NXZz6xWnyUlRcl4yTNTsM5jmAQCCamw6j4X9ICIz/SrQipTUk3PMxX7QTknQhCTqDqd31H2eoaA+YSgyUgPpDPvSv2IfDHF9kbk0nQa7O5kFqKSWNSfIux++EPmTTFzUKJbTqIA22aoruI4+SqWoLI0kFzTnf3iH/sVnilOkuQ5PhHiFAPINUdIDNhUXyXQSyOca+S9nuCWlSZibVCkgOwG7j8JbeoYwGzGcQpKxa/pD7NCVp0qqDUEBtuI36wuZ7lngJAGkc/katCk1Zil9lzLsw7wpU4ZnuxB+hgxLnuoWPyLdLxz/AC6f4AdTMWPBriDacfQ9HcWfqKwLtMJxCOd45IBIc36OKUI5wq4bBanOx91fziTMswK2Gz24wUyxQCQ9CKty2gscE2xjk4QLGGlqmCgISmjMwLDhBfKpbBmAJFk8Yp4PEsk06n5RZVje5Amfi/COH2ItgklZJNtugvh5RR4ivTQts+7Rrhwla6Bzcta/pC3isVqJWpTm7WBA5Cxi1kGbETNOn2iB4ab+8NtBLInJL4BeGXFv5GTEYYlPgLcuED81y9CgZczxJIDkjdvrvDFi5Gga03hZl5sZkxUqafGfYGkAKHXjTfhDMlLT+RWNt7Xwcj7RZRMw2IZXilqH7NfEChB4KG484vdmskm4pRUlLoQoaiSBu7cSWjovaPLROwy5Sg6m1Js4WncN5gwt/owxs0CZLEl5YNZgDL1cD/FT0iHzJOGNyj2VY8joP5tgJCkIlGUgoCwpI02rqpyJoRu8TYZMrWDoRrSkpAYOlJuEjYUgZ22zPuZS1IQrvAHHIG5bduEc47FZzN/WwVKKio1Kia+keHg8TNmwvJy/TY/lG1Guxn/VZstRM2WqWFE6XZuLBqO0RYHUuZSovtQfKCfbpM8iWXBlAlwHcKIYEjeke5DOT3JJFUgO/Hf/ACI9nxpvPiUn/wCCXL02F8ty8SyCti4s9BwNb7x5jsWVHSbbFx8OEUP+JHVpSQz9WAB9lxet4ilSxrAAUokk+Qv8QI2c1XGIcYO+Ui4lWkVDcIWcDlUuWrEpPiUpiCoVY1uam8Mc9TqZmr8awv5tN7vErsAuWPETwoaHekDhbtxR2RLTZrPxLy5daB2NgOg33hSzDGcCWBLHkz0iXFY5wkA6682PlvFUZcpYdRZ3tz91totxwrbJ5zvSCWVACWDxD/bxfE4FiDxilJlAJSkfhDNv+cRmhdJ8jCZJNsfFtJIKHEUq54xscSGcGu3P84GoxCXrXziWYuvh34wLxhLIwtgsS4NmJq7V/OLUpKGdJbTzY12VyraF+XiSLj7FYKYPEuwD+K42PkdoBwoNSsJ4VvGTdT1ILBuRNiC1IHT1hRdQIJ2H13i+tbpZIITu312ivLwoVuE7M8A3YSpbBGoqmOwSGISaupzwejNHmRYfvp4Hm5tS7xFj6rcUDtersbcRGYGeJJJIclgTwa7dXiv4tEv4GPMMhVPYkooyyp3Km4uXdwHEKH6zMwmJJDp8QcA+0HBoYccrxeugo7kUu1L8YGdosnMwLxADskJGzAfiA528oHHLdS6Mmq2huyTNET0jSWCnarl2J3seIfhByfLC0sQGLghuVX4bfGOLZDmehbE7g8lN8FR1TsvmKJqGYAjernga3axHWFShwlVBNXHkhUz3Ll4eaQB4FPprsOPOsB15kQwdgPP3x1LP8oGJlFBHibwkUALUqbDdt2jieaS1yZikTAyx6EVDjiDDIRUnRnqe0ZMLN16WeGiUpKlJUSyWDj6kecI/Z+f4U7/bQ2SUEgdaQq+EmihrlFMIyMQNdG0izUFOIivmuIJLsw8x7ouYbADw1Y7DjvG6cIkiYmpJDihDG7EHk8N9zVfDEpxi7+gStTlkuQQG419W4Q5dmMvSmWFkJCuftBuPOF7LpQCmpq/P8obcKky+BCtuB6w7BCnYryclx4oLYvEMnwmBRlpWoKEqWVge0RUdNniafiUAMzPdrCKsrEsWvV/v0h8pK9ksIutGs+SUqdlUc+fzhRwGMxEjEKlBaEyVKUsOkfiLkA08Tmx4Q+LLhnMJXbTC99hZoSxUgaxZ/wBmXPnpcRJ5WFZI8fsfhn9ov5tLRiBoSUqWbmlAKtyeBuF7JyMOBO0tXxB7F2py5Qpdku0HcjSEaidRBfiAA44Q54LFKmyAiaKggk/xNUOOPPlHi/8ADzY24Rft/wA/krWRUmgf2zy/vJWuWSTK8QrRjcdWhYweO8AAaoqaw/GWNB4Mxtz32jk8uZ4iBYKLDdnMethxenhWNfAlSudjnhG/C9drt8HEMIld2lClEFajUdNm2L/GFrIXC0qbYlIoXLb1ptBbMcdrPiI1cE2Td6m/lC0lFNvsfK5SSXRfzBaSQp/EwDCx5/KEztys6Za0hryyWc18QPKxg5JmqVSpTtx5xNNlJUgpUAQR1jITrJy+DJ4/ZxXZzLAguCXJG8EjiKNysenJzDEOysgF3mdHAHweJpfZySfZlrLfzKPwip+TC9E6wTXYqmYwa5+7RUXOJ3c7vDXicikcFDoo/OB87s7LPsrWOoB+kAssB/pzoAd4fJ7RMmeWY22ixP7PTk+yUr8yD6H6wLnhSCy0qSef3XyhyqXTFSuPaCUqY4Yknp9IsYdZccrNAiViN4JSZ1LwMo0anY2YBAUK+EVtuYG43HgLIe1PSNJGYhKCRw+/SFDHY0lZMJx4uUmMnk4q2FVMoEMyxY70t74uOFpTcnflG2dyAFF/CdlD5xQl5klBDWtDpp1cReJrqQey7ETJWnSAwLgGo98XsxzcrlkBBSWNNnPTnAmTm6VAClII4SclXCsQyyZIvaLVhxyRz6bKmShpU4e5anGhg/2T7TKlKGpVH9CxDgedt4a5mCSUlwCN6P7oC5l2GB8UlaUVqAXS3EJuOLRVHyoZVU1X5JJeO8TuDtfR07Lc1TNQli5oB6BwrZ4Xf0hdnxiZaFIcTEkkEkMEG4O9TUDjFTA9nJ0hKBJnLUQ50rA0HSDsmqUkuyukFsDnZLyFpVrJIUHqCQGY7pN4Xz4bv+TFjvpfwc+wOVzcOWUNQd3TwvaG/CYkLQlQZmYNF/NsMhNQRqG3QQt5JN0zJqGoFEjk9WhUcrnbl2VcEorj0M8ueWc/ezg+sbyppcnm94qyl1bbhFrEoZLhvvh74ZFiHRZ/VxrUoM4twI+sWf8Ai6UoJJ6n8oEhSiKEuOfnFSdgFTdWolOnbjDvXaWkL9FN+5k+KzFUwEyySkM5sa9bRNla1rKRZIuebcecU8Flyy3duEsyioUPQQby6WEDSD5wKi5tNhycYJpHuMxcwnTL8Lhn+nVojxcjRKWFXMpb+aS8WtSX8NT91gd2hxf7Nb3KdAA4qp83hrj8sQn8IReyGVEspVHtD5LlpSAL9OnOKGAwiUpAdmAvvBWUgJBUS49dvd1ge3ZjdaNM7xCEyi1ClJLnkCb/AFjj+CUStwb3cPDL+kHPNKDJSazAfIfnxhSypR8J5MPhD1H22LupUOGBkKSzuLu1i1djwMGjJTMI0jwACtiaCnlAPL5CVKAuXcna2w5mHPCZZMUn9mgkDcWpzMRZIu6RbGerZRw+HL6Uh3NAIOYDs1OWHLJHFX0vB/szkK5Sda2Cz5lI+RgnjcWB4Uhzxh+Lw01c/wCxLl8x3UP7inM7NpSDqnJBBtpJhk7PSxLlBIFAasL715xTOH1KGo0uK0EE8BLISA9z90irHghB3FEuTNKaqTB3aLsnKxCSqWBLmM7geFR/mHzjmOLw0ySrTOQpB/mFD0NjeO3EtsfpEWKw8uYClaQpJBBBFGN4zL40Z7WmMweXLHp7RxQKERT5KVghQBB2IcR0POv0fyFo/wC7nuVixqpJ5EE0HMRzbOMFicGpsRLKUkslYqhXRQ35GsQz8bJA9HF5OPJr/ICzTs9+KVT+Umh6HboYDyioHSoM1wfpDjh8YFRWzbKxNHhbX+E8f5T8oPHmb9sjsmFdxF/G4jTLA4wDMwbmL+LkLLP4WoXvFcYTgxivGoxRDkcpM6V3CZyWI+/OF7M+ygclGocWgpluJFDsYNy57+td/QbflCVJx6CaTObDLigsoqFbiLyMLNSkqlL1jhZX0MPc/BS1jxVgcezPieUsy/Jx6DlHTbl/ug8clAA5N2nY6VhQJoOAO7g3hwwWaJNUubAtbyo92i7lmSyJaXKApaq6lhzxsRSlWA3aPcRlUpVgUFJopPhINzyLBi/OJ8njxluOh0fIfUtkq8SEpoSXGoXAJBaqf4mevKJcRlxWAUTAllFSVNqJoXSTQ7vyMBBhJ8p1BpgAIpqCmNTqSSai9IKZfnGsaU6Qp67H+WxZ7ivGEcHF+7oNtNXFgeaueCBOQUuaKug8wsUI3gOJglYhVfDND/3J+o+EdFSErrqS5DFJSU1ANQLagDw2hW7Vdk+9AKFKlzEkqBa55psRceExkMcYy+k+w3nbjT7+CTDTnFNovrW4au3kYScvzCbJWETxoUbE2UxZwd4ZpOYbljxg+PHsF+7aCxwSkJC9t68aCIsRMYu9OUarzR0aXcWpeB+JxgAYn38eEOdP9IpWtyGtGYJEsMHpAVGNvWo2HGBeHzoJDFBKd2Sojff0i9gcwlzD4Cm1Q7EW49Ya90J6sklzZxLoTfjSJJeEJLrq1g1Ek/ExblSn9PP0+7xItWkB/D91tVgbfER3ExyIkSPh9+6BWd5kEpKqMPV+YFP8RNj8YwPw/wA1/wAQi9sMwA0ocuWNPu1I2K5OjG6Vs8x2FlYjxKB1n8QNffA+Rl4lBgvVwpSJMrmOH+94lnpILnjThDLa0YknsN5LMZYJ+6x1zJsUoqErTpAAZqiodyeccawS6gx0fsjngso1YC1WS5vxhWGVT2N8iFw0O2NnKSKGBIVV2d3HpWLK5veVBobR6p3HhFKj74Rd2eeb92AB1evwcReQn/P390iikFQ07u/+OUTYd0ghi0aCXQp4wcIgku96bxshQrpNriNMJyIq4zBomoKJqErQq6VAEHyMThXGPCTHHHJe2n6PzIefgwdD+KUT7L/wk1bkeMLWGWqqFgpUBY8o7zjkBSFatwRHK85lgBUvSH1MFNX/AAxiPyMS7PQ8bPJ+17EbtZgg4nJsaK6kUMAEkQ/Z1hdciYnfSdPVIcfCOdfq8w7t0jMMuUdsPPGpWhkyvEUY/wCINyJ9GJP1hLClyzSogtgMyBoT99YOUflCYy+GN0vHCgAv9+UWcPP1MGLb0Nr7ioNA/Mwtonh6EffWLMqeXB+XTheEjKGibPNSA5FBdiQxoQC7qI/6eUWEBgzWHOtabbqcnoIWE41iOLvs71PCm0XsPjNIIrRj00puC4eptG2DxGEAcXagqOLVPEqf0ipi8AhbEgahUKAY8vO5IMVJGLZhqLMBu1KOL1cn0jf9dd3NVH+V2J03YWSk+vKM0zqa6KuGxE6QsBX7QKolZNDyUqySzsebPDHh8y1I1BvasrqXvbygfhsWlRJDVANG3PI/wp4bxNLZhxYk8asPQP7oD00E532VszwUnEJKJqACRdP4TxS9iKfCFPB9nsWCpClyikWWHcjiUgU84dJbaQotx5fiI8rWMSFQHrR+v/54wUYJKjnkd2gJl+S92nxLKiTVg12894ISsKkWAFLmpqAd67xZmzA4elXboOXT84o43MkS9wFbc2b5JgqSM5OTCcseOgppe39W3Hwwu55lqR+0R4VUduQS+1705RHNzsKcB+FTTn8duMU8VjdT2D0+Pxr6mMs1RCuSZ0SyJntNRQvbgLXb5Rfx+IZzahf8zubWhTw38VaVT1PL1V6QSxWLBlp1GlX4n7N+kd+DmvkrZjmIQgqYcBT3COb5lilTVlSjUn05dIL9psSVlgGSn2Rw6wCmpUD4gof1Aj4xTiikifJJth/JVeCJcRM8bO/P0gTlWIZxFzFzag8D+XlAyWw4S0gxhJkGMJiCKiF2TMeCOGn8Yikj0Yq0dAyXtGKCYSG3FeNSD1htGJCkpWhWoGlCL3HTpHIpUyCGDx60F0kjoYbjztaZNl8VPcTqeFWCNQNQASfMUi70qPj9vHOcL2imJTpp1avqIKSe1VnS9nrvxHOKVngSS8eaHJSrGvP8xEjPWkLSO10u+lfO31jb/myULJW39v1hnrQ+xfoz+hlJO8YlR3hSnds6eGUDzUr5JHzgPj+089dAvSOCA3vqffAPyIIOPjTY09pc6TKSUv4zZIv1PARztZKlFSi6vcIxa3L/AD+MeBMRZczn+xfhwrGvyaYmqT0/zCKZQh2x0wJQrpCisQOJ0HkVljFYH4U6CnB69IDT8GUl004tDKhbjiaee/n5vaIlyEqpxo/vo9VHoAIrUiJxAuFxNQDQ8YupnLFzf05RHictLEsNvJ7DrEchSk3qPveC0zNoIIzDZX36xcl4tN3gUFA7eRjRiDxHCtOhhbgg1INpxoFdV+fWvWseKxxG9ttrN6xRlqpVwOYf3xr3IUaU5hvhaB4oKwrIzFz7RJ3f0rybaDH66WetgAH+BHM+6FfBydJqX4HeLJn1u7bRjX0d32MiMcHFWADPf1HQe/ePFY8BnL78AfusLq8UrgTzaIJgXMpUDlf32jkmc0gtmnaVnSj2gKi4c3Lwvd6VHUtTn7+X2Yty8qQBRAa/iUX/ADjWZKl1YJpyv5mgg7QKIhPSPpyiRGKCqXBv92aB2h7sz3/xFtCUAFJY1ZKKkqPFQTfzoIyVIKNyei3JxmuYEBgTVyWSdiRxDhuESTJRmEgMoJFFjUAt+Asw5HeJE4mWmWE9yvW6fEACQ4IVTYO0XCtaSkaZhCQ+4HBgAKnlEs8j+CuONLs9y/Am7mg0kXAfYg3F4kxuFkziUrCQkB3SA/EUqagEUiwhAnlIPeoY1CVEUA3iCetEmYhCU6lzFeJz4m5MH3eFKUm/ya1Hpg+f2ZE7TpQDeo8K6bBLB/MwAxfZ6eE+ySK0Nxsxf8UdG1lSClDawCLWPuJgZiVd0FKm+IUYFy79TTxWL0hkPJktASwxkc4wWJKTpU4IpWDshYMX8yypOJOo6n0kBbh0kWBp4gOLvC4deHm93MvsdlDiIolxybj39HQbx6l19jBJWRFiXPgfJxALROFROUOglLnxOjEQKSqJ5aucbYFIKJn8497yB2qNxM5xlmcUXtcYlUUzOMYJkZZvEuJmAR5NnxU76K2JxTAsCWBLC9I5K2c0ltnuNmavC9eEUBhTAPK8xUqd3qtyxHAcPKHISgWIsaw2cXj0KhNZNgKR/p9R84mle2r+kf8AyjIyKSRm2YfvJX3uIrTfkf8AdHsZGoBmsv2v+n4Rm6usZGRpyN02iJVz0jIyMNLuF/d+cVJv7wxkZHGk020V5dvI/GMjI443l+2n+n6RuduiviYyMjjiqv2Ygyj9+r+ofGMjI6XT/YKHaDa/3czz/wB4hrwu39Sf9sZGR5rLJdkuD9lULEn/AMTV/wCWPhGRkHi6f7CpBmZ+HqPiIgz/APdK/pVGRkLj2v3HMhyv9xL/AKT8YV+23+n1PyjIyKMP9YXm/pMq5ft0gmi0ZGQeTsLH+kkETJjIyACJRGJvGRkccbLjFRkZGGkCY3w34+kZGQePsXl6E/D+3M/qMO+V/ukdIyMh2clwn//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6164" name="AutoShape 20" descr="data:image/jpeg;base64,/9j/4AAQSkZJRgABAQAAAQABAAD/2wCEAAkGBxITEhUUExQWFhUXGB0YFxcYGBcYHBkYHhwXGBsXGBsbHSwgGB4lHRUVITEhJSkrLi4uGB8zODMsNyktLisBCgoKDg0OGxAQGzQmHCQ0LywsLCwsLiwsLCw1LC0sLCwsLCwtNCwsLCwsLSwsLCwsLCwsLCwsLCwsLCwsLCwsLP/AABEIAKkBKwMBIgACEQEDEQH/xAAcAAABBQEBAQAAAAAAAAAAAAAAAwQFBgcCAQj/xABHEAABAwIDBAcGAwUHAgYDAAABAAIRAyEEEjEFQVFhBhMicYGRoQcyscHR8CNCchQzUuHxQ2JzgpKishVTNUVjg8LDJCU0/8QAGQEAAgMBAAAAAAAAAAAAAAAAAAIBAwQF/8QALxEAAgIBAwMCBQIHAQAAAAAAAAECEQMSITEEQVETcSJhgcHwMrEFM5GhwtHhQv/aAAwDAQACEQMRAD8Aw1CEIAEIQgAQhCABCEIAEIQgAQhCABCEIAcbP/eM/UFu/Tv/AMjbyZ8KKxHYGGFSu1rnZRDiXDdDSRrzhbR0iqdfX2U2HA0mAgAF3WZckZeXZvwlBJUvb7TjaJPFo9GsCzNaH7ZcV12KFWwkvZlBmMmQcBqCCs8UR4BghCFJBY/Z42do4f8AU4+THH5LYsaD/wBfxvLAu8Pwwso9mdE/tgqj+zBMcS7sW4e8T4LT2Vy7bGNriO3hixjJ7WYsaO62UkwdFDaJSZl1LZn4hqEGTcHh3cTzT1+NqCQSY4H+altodIRTbTw7tabRDmggnMJ+ZUPitoh0/iGDxmSsDzzunH8/oaVjj5E6uLqPBGbLIiYHlcXVfx2yHMbnElu8xoforls3FsbTlz/DcdBwU3T2xh3ho6ukbXGUHxPZHlKrn1soP9GwywKXcyCF4rJ0v6POw7hUa38KoSWxMN5TwO7xG5VtdDFljlipx4Ms4uLpghCFYKCEIQAIQhAAhCEACEIQAIQhAAhCEACEIQAIQhAAhCEACEIQAIQhAEp0d/en9Dvgtoqn/wDP2T/hO+axbo/+9/yuWzYj/wAR2T/hO+aAM/8Aace220fi1vhRVGV59p5/EZ/iVv8A6lRksOCZcghCExBaegJ/H/zs+JWzYOm47Rxr8wLeoLQ2bgw2TCxz2ej8b/Oz4lbHgQTjsb7sCi4AjX3oh3l6rPmdOPv9mWw4f53RWzstlSnL8MHyG9sCkT+Ub3Zln+PoQ4gMAHdzKvFfZbxT6zPA7IiaszA0DXwfLcqVi23P8/iVmU+C3STnQnAU6lUMrUespkEkZajjYagMvrCe9JtmspYjLhcNlZAkFj5mJPvr3oDgqj6hFNzmvyyCHOZDZE3DHTrpZTGI2FjH1nlwfUymJDvQFwaXW4BVZ8unHb8jQj8XJVemb8Q3AtFUQ1zwGi1ok2sI0WdFaF7S6X4FEljmODyO0bxF5b3jWFniv/hv8i/LZV1P6wQhC3lAIQhAAhCEACEIQAIQhAAhCEACEIQAIQhAAhCEACEIQAIQhAAhCEASWwQett/CVr20KzhtDZzwAW02AOM2GYmZ4arINh/vD+k/JW/briMbREn+y3/3lW3K9hlVbjX2mv8AxGiIipW+LPoqSrT06/eH/Gr/APJqqyaCqIS5BCEJhS4+zqmTVB3CoyT5/wA1pey9pj9vxfbZD6dQAgnUEut4T5Kg+zGmSKpBiHMm5mIdpCsFMRVaTEk4oyOHVkLnZczeXR4f+JqhBaL+X3FMTTqdR1jSMsCHB9QO3DcC035KpbRw5a6L2U3VNT9mguhuVsNzOF7bska31UJtF9TrIMuO85gfhZUrlUWeS2dAcHVc9xpPcx+TUEN7MiRJY7kr/sPaRZTd17iXsc/rHRMxmdOgkRvhUToXQxEuNIva/qx/2x2JE++Y94DQKzbHoVzRq9eCajzUnQz2CLFtjPJZura9ON+SEt2Un2suZUw7ahBnrj1ZMTlcCXCNw7LT5LKlpHtja1pwtNmYBrXyDABMs7Uag668lnVGkXODWgkuIAA1JNgAuj/DVXTR+v7soz/rZwhWMdB8f/2I5F9MHyzJpjei+MpNLn0HhouSIcAOJykwtuqPkr0vwQ6EITCghCEACEIQAIQhAAhWHEbKDw9wZ1YENptF51lz99+KaO2HUFRrNQTBcB7sG89yXUhtLIlCnq/RuoGHK0vfnIt/BHxlPNmdCqr71SKbeHvO3+A0RqQaGVVKUaDnmGtLjwAJWj4PofhqYlwNQx+c6HuHcneMcGgBoDRuAEW8EjyrsOsT7ma/9Lr/APbf5fJcv2dWAk03x+kq3Y2oQdSlsJiid6j1GHpooRXis23tlh7s9MAE6jSefeq29hBIIgjcrIyTK5Ro5QnFHBVXRlpvM6ENJ+Sf4bo3iX/kj9RAUtpAk2RCFYH9EMUBMMPc76pBvRnEzBaBzLgo1R8k6WNtifvP8p+IVt2//wD20v8A2v8AkobC7Dq0e2/Ll92zpuSN3grFtLAPqYymRYDq7n9UpXJbsnS+CA6bn8Q/41b/AJBVhXH2hYbI/matUnxcCFTk0HaIktwQhCYUvfs3zAPyxd7ZvBgNcbKUqHOXESCG4keOUm3KwUN7PK2Um1y6AeHZ9dU7w9bt1A0STSxTonjLR/xK5zjeZv5/4muL+D6fcXr4t7aREuyZWnsup3MDVpIdqBeFG4iq99WXh+a0kjTTXJbxKcbT2k8MNC2QtbaGk7jY6jRNmYgVaoLjBMCwgGNAQNVVS0qSXYm3dFm6P4qpSc52d9EkZAerDwQTOhdYSBcDirFgarxRqgyXuzmRvJGojiSVWti45zaosD+aHcRYROmpV4fgc1YBwaS7KbAb+Sw5vUaSruixUZH0+wpfVzsL3ZRD2u/JH8N7jebBMuiGxDUc2sHj8Ko12QXJhwMG/ZmDFlbPartFzS6AwF7nUiQNGsEECeObVVj2eVWNrvcXEVMkMGjTJGbN6LrYVOHT144M06eT3Nx2PtGm45XOAPB8A+RTjpy//wDX4kU8ud9MsaBAJLoaB6qEoQ6owObTfYTLQ74hTHTTEOpUKYa2mGmBJjsb7NjkqMTs0zVI+Ya9FzHFrgQ5pIIOoIsQk052g6arznz9t3b/AIrnteOqbLqnPBCEIAEIQgAQhCANOGA7Qgm4iBHK4Ung9mtEl9+Q0vJ+qe4eiGgbzpJ+A4a+qcB1r6748dCsdmyhB7NYIHCPgu2xOsnh5+ll62lOnPyj6/BePZAI8pg8Rp53RYHj6bb9ka23+fHVNMbh5ANr/dk5aSHXHqIjnuRAII37o++9AFR2vgyBOt/IJlh2QFcxs0Os608Pvek6GxaImJPInf8AVMmLRWKeHfUOVrSSpfZ/Rqkx2d7Q+pzuBzjSVOMpAe7Avu7p7103Qz8fvePBRfgKGlWlDNOQi3hzTA0i3dHp9n+SnA0GdTxE8O/euKuHY4X+Jn75eUpRiIoPnjzPnxSz2ctPvVLYmi0EEaRx9RySTTmtvtEafC6WySL2yMzALA52D1/opjaYDK7P8g9UyxVDM+m07ntJvaAQZBT7pAycQLwRlUOVr6kVuM+keGD6tSWh0PdEifzcFXMXsii/VuUxq0Bvporjt6mxuIqhzo7Z+vz9VB42hHaGm9LKUk3TJUU1uU7G9HKrTLCHt3Xg+MqNxGBqM99jh3i3mr5TMa6L3C1YsL+A0nenh1b7iSwLsR3QEgQDqXmP9IT/AAjfxarhoMO8H9TnOJ+KcbLpD9oaGtAAa51gBfQ6LnBstUI30HH4KuUt9Xlv9iyEOxDbX/eH9I+C8w9DsNqA3a8SOUiCudrD8TvbPlP0TEViIjfu8QpjFuCoSTSk7Lvt3B5GtqUnSHDQjnE92ogp7hOkNY1mGKmZuQZQGmwjjeTKrFPB1MRU6gvc1rW5nX5wB5kp7sLAtDmtJc4NeW5sxBIBixGh1uqNGjEnJ2Wr4pNDXpezr3nrXOAzvc2fylxEgyN1lX+jVIsxeQ7pafS/doVeOkmwRSqvo3LTDmkmddCSbm9uaqdBo/amkCM1EHytfnDVqx5LhOL5VlWSHxRku5oGE6RUqOSo5jiHvLAGwdNDcixTz2n7ba6myi1jgQ3rSTH8JgW7/RUnamJaMLhgD2g9znDloPmrn0lw9Oq0VA4l78MGZRaAGnO4yOBEaaG6jBijBaq/LZGTLKWxhi8Vhf0WqRmbJH6c0DmWk/BQ+OwNSk7K9sTccCOIK3qSfBmaobIQhSQCEIQAIQhAG85bjdu++d1xUbBv5b/Gdd6UDhNzE6G9+HwC6e0aSdfpcH708FiNgmOMyfsab98LxzTIJ7o0711UeA6CYGk/Lv5egTOrV3RznjzETI0+oUgLVW2uL/f3wXNIQ2IvvB14Tz++Umab6AaT99/fxujrJ08h/TS2njCAPXGw1txnzk92h9FySbXsNbAHjlO/nGtt6664Wy3IvGoHjN/A+J0SBeJOmsEWgC1jGu+PggBdpEg+hG48vzCYv6i4XlZwJBAjlv8AoPnxXjKtuzcbyT8dwH3ISlau0NlsGfLuO8yZ+hUAJxEePH0trYHL480li3k3BGkWvIOmm48L3H5tyb3yRJMHh6jwPAeG9cueMsWE3HHidTod4+NkPYBPH4jsifLnxgb93OJkaJpszEguy7ifXU3n738Uy2niTp98Bfem2Bflud/Cx5fJVSlsOolkxFN1XF0m07tpNBeRoCTfvNhxvOqS6TtrmuclJ7hlEENmbJboeBnLy6SJMcTEZj5wPHgpvH7bYyqGQSMokhYM3U5IwbjG9/sWRgtW7IbplsOqcRUrsgt7JLRYtBpsJJ8T6KEw1cOs7grztzGhlWlVDQ9j6WVwOjmxBHIwVSNv4D9nqgsk0agzUnHeOBOmYGxCtx5nKbjL3X58hNNJDOvTIBA7h3LnCMMk944fe5OadTO3n8UhSo3IJgb3cvqiXw2PFaiQ6KtJxFQ6tDHDTQkjTyKS2LRGR5BGY0qwjfIaHX4aJ9sOsAyplsPdaO4T4mSojoLSe6pkLjBY9pbxJY8XP3otGluMXxv/AMJpaml4EtqbOqMD3PE/gmI3EuY3/wCTlAwCabd8gHxf9FpWDo0doYNrHy2s1pa0sIaXFpzZHEgg3AjvWfnBnMHtJAFQNIcQHtIv2h9FV0nVa4uEtpR2f9dn9RM+OpWuGSu2qtSjiBVZLRUaDprx++St/RTY1M0KFZxdJNR7wCNBp6qNx+DJp4OnVvloU2uAM3JqvN+MQjYdbNWbQfdnuNjs9kvvca23rP1eKc8ShCXDq/O3/RsbSk5MMXtB1Qur1jAa4MaTab2AHGfioDAvmoWkXAG7defUrzp05/XUmT2GVIa3cLjcN9k5w4GvryTU1DVLdy/tRfiVypcL7ohdsYp2ZzS1kNJPui41HorptXawouqVDTaSygBTEWJc1pId/dg+hVE6RVYqOHL5KzdM2dqu2dKLD/sb8l0YKsSl7HPyfzHH3KfT6T4gSJaGu1DWtbA4NyiymHU2VcNXY67qbRVpu5EF0d4ykR/f5BVDD08zgOJ/qp6tUyUajt7wGDxuf9oK2PbgzorqEITCghCEACEIQBvbmRp6iwv/AD/ohoJgR3T4iZ+nFBbM8R92nu9UnUgaX3xoPPd36LGbBNw3agjl324X4BcOIiDfhui+879f5rtgmx0nyG4cZ1+u5N2vLSWkwPO3dpHl3lAHbXAiLiN9zw19Oa9LQB6cL3tMd303j01G6DXSeZtfhMxw703rjgDa0X4f0tpyUAD6BIzTYSY5mxi99/1Gi8FC/LgZsL2PKRpYdyUpHKImTqOIF/rr6heNquBtcco+7/03lSAjD5Mbjw+7/el0g8uBO9uluHdpv9U/JkwQIt8ZsN/d/VIVefu6g66748+/nqIJG4eRfdE/UprtDEZWzF9+7yTrFPht9CNLWHH+arm08WTby7tLqAEqjy8iE8xRDGkG+Vsi+rjAHlM+Cb7Ia01G5tAZTfauIzvyt3nTnu+KoauSiWXUbLd0MoPNAvOriSP0tsPMhxVa6VYioMS4ZrWAjuAv4q/4PDijTYwaMaB5C/zWTY/aJfUzwJDnGeMuJv5rVPHVJLYzRn5NFw1Z7tmU62rqDyx36S4svyh7fJIYfalPFYCrhn2q0XddR3yYh7J5ifFKezN4xNDH4f8AjAc0cMzC3/k1qoOBxz6VcvaYcD9g+aozdPqipx2kPCa1U+CXpSBMqd2js/IxgJ7RAfUH8M6N8rplh2AszgDc4eZ+ik6Lc9WnTme1L/AZjPNc+cpTkorydDHGME5M7xWGGGwzstiGudzkz8yPJRfRCo2lVpEkzIzTpB+GqtO3aIcwA6FwHgL/ACCreLwmV8iwN1o6nIotY+/JVhi2nPyKY/BuwGLcwk9W92dn6TPqDb/KlemOz+ya/Vh1KqGuD2wHU6tw6f4muynxVh9o+DFXDYeuNQLH9QDh6tKpNTbxfhnUXfmaYB42mO4tB8UmTG3njNfX2fH9/uSneKvz5hsFwz0wJywSJ7k/2TVH7XQG/NH35Jl0ZpziKbeDY9AnbMMae06bDuf8inTTyRh7sqe0W/oNOnVEdaw/+v8AU/Jd4OnI5RKebZqgVa8ie04CeJOvommEqRE8IVM260+G/wBzZgWzfsVnbuGca7h3D0CunTXZTjXrSQAaLRF/4DqdBoFn9PFVOszg3zZgTBgzO8QpxvSjFud1j6vWFpEtc1sOAsA4AQRE2jeujOOSOLTF77HKuMpuRWdk0+0Twt4n+Up10ifGSnwbnPe7T/aAfFaK+hQxjesaxtPQlkhtwO1kA3HS3BZn0gFQ13vePfJLTuy6ADuAAjkm6fqfWnTVNdvz6iTx6YkYhCFtKQQhCABCEIA3CntGYEnhHMcp3JGtiQLi8XtPK82AN9LfWj0ttvYQTBAHdbepTCdJGOsezy0v3jTdoRqsulmvUixitmmAG8Itqbfdt+qQquvr8gPLT0md6jv29k2cJ15TF7b/AL1XVTFDvi0Dw4d6iiR815bpe1x/TcfDdIK9ZiLHMIiw8DpwgfPQKMbjdZ0i0cuPELivjyL+nPj/AERRBLueInQ8Ph9+RXv7TOpGU7tIi5MR8vDeqzX2hEmdeGvHuU/0S2b1zOuruIpAwGgSXbpJmzeQuolsrZK34HTZMhgc8EaAEknXviZMnnMmyef9CxTwCacC98zRB53tv5/LzF7ep0XdUXNaRuaIaNQPPKe+E3d0v7BYQQ2Za7WTl0gxCrTk+EM1Fdzup0YrnWpSbw7ZMeDWpg7oE5zhmxNJsmLB7u7UDeuanSecxDXR/ZnM0STEZhFrzv4JHH7brZW5WOY46lxJAvIiIiwAujTksjVAkMP0MbSLwa4cbgEMIju7W9RjOgxFRrhiWHKQbtcNCDuJ4KGftau55FSrLnTYSIGszxSdTbFVriA//c6SN/5rRzTLDNPUmQ8sXtRpNXB1XMflNM2IaA+5cQY95oi6xvaew8Th/wB9RqMA/MWy3/ULKzDpJXLS2ARIcQRJ7MOESb+CtWzOl1N8MqyAfekS0DeTwGqdzyLlWJpg+CuexzHZMc5v8dJ3m0tcPTMonpDgQzHYhpIaBVJHcd3kVeMTsKl13W4AMoV2hxb+anUaeyTGgN9wsTpoVnO2K1d2IqdeD1uaH2AuIGnCwU+opxpEaHGW5M4XEACm0OlrHkk8hBHqT5KX6NVy+s8zOVuu+XuJnyCreFpkNJJ94kfBDqr6FSWktM7vnxF1jxqKnZrlbhReekG0ur6veDmtv3AfNQ9XazXjMRljdxP0CicXj3YgsLjBaC0xvkym9cEmBYblVmxQnk1dy3FOUYUaRtSr1mxQ6ZLQ0/6amU+hKzJ1EntDc4COM8PRXHA7ZYNnuwpDi8tcJAtd2YXVZo0zmaItmB+/JWznFVpfYrhF735JzoY3NjWjvHyVq6cbHDcbh6zYuWg8ZnXyKqXR+oKT31SYcA423c05qbWq1sRTc5xLWuGveubKM31UMkXSSr3Ga+Fnm1cMKmJqMFpcb87n5qKx7hSDmTLg0xI8B6/BSXSCsaeIqVG3l0g/L4qu7RxrqpnSQJ8JI+K1RjryX/5+4erLHGkQPVwVdth9CnYil11KoMxmBECRq13BVXqr6hX72bbdbhzUY82eA5oF+0Leo+C6cZJumc9x8EBiqL6YyPBzNmxmQeS46TU21MCDlAfTdmBHAwCD97lJdM9rMr4lzw0sFgQYkkfmtxsoTb2LaMK6/vQ0D77lgcGssa8mlNaHfgpKEIXaMAIQhAAhCEAavXZScDmpt8hbn3KtbQ2K2eyYnTgRfy3J/WxwFp0+qZYjGWv9nVZlZpdFfrNczw+PFLUttVW7571xtDGDTeoxz1clfJS3XBMnbjjusirtNxGveoUOK9DyjSg1sfu2gTqStX9mu0aVfBmhfO3MIuIBMyP9XosXVp9nG03UcYxonLU7JA8wfD5qvNjuD+RZinUq8jra1GszEVG4gEvbqTclg93JeIIFiOe+U1fiAMpi+kEl4AndIlbFtPAYfG0w17Q4QIqNNwdZDt193mFT9rezquMxw76dSYjrAWkRwIkHyCrx5o99hp45IprmmHEd35dd29FJsgvcYjcQb+ZKseO6IYsstSBc3tQCCBvMX5HyTBuwsS4kvwtYk2u0wObYkekq3XHyV0yJptLz2M06Dx/L9ldYqic8EAGQA07yNQYi31Uvg+juNY50UXnm4RPdBUiOhmLMuawAWBdmaHeHDVDnHyCiyr4cOlxc7Kd0byTMA7hok5c45SJtJ5ncTN415K51ehmLqNa0uptaLHM6YHEANPxTrC+z4ZWtqYsCNersfAlxjySvLHySoPwRPRXbzqGWhVtnJZTqC2Rx4Wi8x4qS6f7Jc+pSxDSLNyvm0ZZcHCdRciOQVn2d0VwNFvWMZnex2WXuLzPvZmzYajco3pwCaLXGGsDpvHagGGCdST8FjyzV3E0QTrcz3A1C/rBrkIN/71yfMKT6VUR1bHxrHwUPsK3XOALqjhOSfeuDltrHLgp7a4NSjTpuGR0B0HdyO9Zsvw5otcJ/bc0YpJ42mQuz2tFzqk8S+9la9j0sL1YBAJ3yAfGVH7a2XTFU9QCW6EQSJgHs8r+iiOZPI7QVaSIWjXKeYLEuzgEmBJid8Hcn9LZWRudzDpYbyTYQO9IfslRgzuZBcCBpP3b1Q8kJXRZpaVkrhBS/ZK0z1hEDWxJCYt2hTYACIcNfqrT7OeiTK9B9bEF5LnlrWTlADYOa2pJ+CueH6GYBhkYak538TwXn/dKX0optN33KfU+RkFSv1xLWy650BOu+ySZ0Txzz2MO8jjAaP90LeKVIMsym1v6Wj5IfVO8eYTwlo44En8XJlOB9lmIcwOqVqdNx1ZBeQOZBAJ5DzUkz2X1WzkxLORNNwJ7+1ZaJ1lpldNe4/lJ80/qyE0oxvafs3xwqdg06rT+cOyx+prr+UrPukOCxFKo5lZj25CWtzNcAQDEiRedZX1O3C1D+U/BLs2c5wh2WOBurcWeUZW1Yk4xa5PjpC+uavQvAPM1cLQeedNn0lYn0+6F0f22uKBFEZhlYWxTHZbZpGl+S24+oUtmqKPTfYzJCkNrbFr4cgVWFoPuuF2u/S4WPxUetCdlbVAhCEAWrD7L6x5LnuAuSBvj8rZ9ErQwzQTHvOkAG+UGe0baxbx7kjhdpNBAa6DBuQReLTPlZRjNp1Q4ukX3ajiqabLrihptJpFRwPFNoTvGYhzzLo1mAN6awrVwVM8heheohSQeJfBVzTqMqASWODo4wQY8dEkvQoZKNy2LizlD8+YHeROZpAc0ZmzIAOutipj9uN43auabbtOJM6BYd0f24+hLTBpuMlpGYBw0cB3geC0Ol0lZUptJdmOUF7gfcF+yxguXGzZOl1zsuKUXsb4ZFMsY26Q0gl01BDJgycrjx4H0KjxtZxuXE5jDbcidw/ukqIq7WY8Nd7r3OBIOjW90WOS0fC66GOZaADLhEGIzEt8MtOPNJp8jWS1PHlxEFxzOa0dqILhmE34LvDYl+V0lwbUDSJeTEcp5qAOMY0FzZt22gkC9MhjR/maJSFTaDGtbcdkOFyTZplnrdToIssBxTYJsYaXREmxj5Ln9rffRo7QBI1ImPMNcqpV6T02avmHEwABbJEb/zSfFQ2J6Wn+zafymXHeGkSN41OkJ44ZPsI8kV3NIpbWIBDnZRLHzYBzXS2PABsniFmu29o9diHwbZo1kWABLeUyR3qExO0KtWznEiAIHAd2vikMPVyuB4bldHp637lTzXt2LUdkuZSNam45miSDod/gVJ7JAqt/EAcSPuFB4jpIBSqMYXHOIAIgNsAe/emuztthjQHZh3LJLBlnFt83t5LFkgnRZMDs6kx7mucZmwzHQ6QpN34RL75QPzHTuVFo7cP7SKpBy6RrA+ac7X6Qmp7p36JZ9JklJX35JjmjRpWFrllOalNjnhomQ51z3mN+gCidobUuc8DhER4ACB4BSGy9qU69Jua0gdoX8x80V9jNf7pDgf4YPm03S48GKPCp/nk1ScvoXroXWBwdItuDJ8cztyng9VPo0TQotpgCGzbvJKnW7QG8JZRkmyp0SYNivKQaXXAKYPxrcpuusHWNjv4ckOVULp2J5lNmoaPJdpGlWbFivKmLaN6uTtf6M2l2OAuHOAUdU2leG37k3qYhx/qFDtjxxMlTWAWS7eoYh+LrFzG5S4wW3zjcSO6Bu0V7e9v5nTylJPrtbo0ffxUw+F2XRx0U/D9GjUw9SlWA6t4s03yGPeE+6RxWAvEEhbr7T+lZw+H6thipWBa2LQ3RzvkOZ5LCVuwNyTkzN1FJpdwQhC0GcetaV01m9d4fVdH3fFKMNKz5NkkunLwJhQDV1lXSUb8lACIau2NvwXb9y8aoJPTQjVF2kEGCLgg3HOU6Z75++KbP8Av0UWM1Qp/wBQrfxu8YPjcL39vrfx+jfokx9V59Qil4C35Ojiqp/Of5JFwcdXE95JSw3+K9P1QQIdUverKW+vyXo18vgVIUK7GcG1mk2Bt52HqktpsArPA0Dvv5rwbvD4rzaP75/6igD1zG5TMcgijQlIs1UvhNHdyre2wyVjA4cTp9EjXwxClaeg7032lqUsZu6JcVQ+6ObT6rsPPZ3HgforbQxuhBnn/NZ61TnRz3D3qrNjX6jZgyP9Jd6e2Kg0cY8/inVLpO/8wB8D8lAU14qEi5vyW7D9IGHdfiHO+tlJYbbTNW695PzVGo6qTo6eXyU0Lt4L9h9qufbN998Lp1YTe581B7K0++AUo9K0RaXCFzijEN4aqPxe2qTLVKrByzSfIXTHpR+5d98VnG775KYwvcJSovOL6aUW+417zxMMHzPooXF9MMQ73crP0jMfN0qutSrVZpQmpjDpC19djnPLnOFwTy+yqQr/AI/R36D8FQFqwvYy51umCEIVxQf/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9" name="Bang Bang! Jessie J Ft Ariana Grande &amp; Nicki Minaj (Lyrics).mp3">
            <a:hlinkClick r:id="" action="ppaction://media"/>
          </p:cNvPr>
          <p:cNvPicPr>
            <a:picLocks noRot="1" noChangeAspect="1"/>
          </p:cNvPicPr>
          <p:nvPr>
            <a:audioFile r:link="rId1"/>
          </p:nvPr>
        </p:nvPicPr>
        <p:blipFill>
          <a:blip r:embed="rId3" cstate="print"/>
          <a:stretch>
            <a:fillRect/>
          </a:stretch>
        </p:blipFill>
        <p:spPr>
          <a:xfrm>
            <a:off x="5491336" y="3276600"/>
            <a:ext cx="304800" cy="304800"/>
          </a:xfrm>
          <a:prstGeom prst="rect">
            <a:avLst/>
          </a:prstGeom>
        </p:spPr>
      </p:pic>
    </p:spTree>
  </p:cSld>
  <p:clrMapOvr>
    <a:masterClrMapping/>
  </p:clrMapOvr>
  <p:transition advTm="300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1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999" showWhenStopped="0">
                <p:cTn id="7" fill="hold" display="0">
                  <p:stCondLst>
                    <p:cond delay="indefinite"/>
                  </p:stCondLst>
                  <p:endCondLst>
                    <p:cond evt="onPrev" delay="0">
                      <p:tgtEl>
                        <p:sldTgt/>
                      </p:tgtEl>
                    </p:cond>
                    <p:cond evt="onStopAudio" delay="0">
                      <p:tgtEl>
                        <p:sldTgt/>
                      </p:tgtEl>
                    </p:cond>
                  </p:endCondLst>
                </p:cTn>
                <p:tgtEl>
                  <p:spTgt spid="19"/>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Enjoy your meal………..!!!!!</a:t>
            </a:r>
            <a:endParaRPr lang="el-GR" dirty="0"/>
          </a:p>
        </p:txBody>
      </p:sp>
      <p:sp>
        <p:nvSpPr>
          <p:cNvPr id="3" name="2 - Θέση περιεχομένου"/>
          <p:cNvSpPr>
            <a:spLocks noGrp="1"/>
          </p:cNvSpPr>
          <p:nvPr>
            <p:ph idx="1"/>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l-GR" dirty="0"/>
          </a:p>
        </p:txBody>
      </p:sp>
      <p:pic>
        <p:nvPicPr>
          <p:cNvPr id="4" name="Picture 24" descr="http://4.bp.blogspot.com/-iCS8FlflQFY/UYEMVjOpWBI/AAAAAAAAAxM/bISYIg44XX0/s1600/i-mesogeiaki-diatrofi-prostateuei-ti-mnimi-kai-tis-gnosiakes-mas-leitourgeies.jpg"/>
          <p:cNvPicPr>
            <a:picLocks noChangeAspect="1" noChangeArrowheads="1"/>
          </p:cNvPicPr>
          <p:nvPr/>
        </p:nvPicPr>
        <p:blipFill>
          <a:blip r:embed="rId2" cstate="print"/>
          <a:srcRect/>
          <a:stretch>
            <a:fillRect/>
          </a:stretch>
        </p:blipFill>
        <p:spPr bwMode="auto">
          <a:xfrm>
            <a:off x="1547664" y="1916832"/>
            <a:ext cx="5924550" cy="4736977"/>
          </a:xfrm>
          <a:prstGeom prst="rect">
            <a:avLst/>
          </a:prstGeom>
          <a:noFill/>
        </p:spPr>
      </p:pic>
    </p:spTree>
  </p:cSld>
  <p:clrMapOvr>
    <a:masterClrMapping/>
  </p:clrMapOvr>
  <p:transition advTm="5000">
    <p:push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n-US" sz="4000" dirty="0" smtClean="0">
                <a:latin typeface="Aharoni" pitchFamily="2" charset="-79"/>
                <a:cs typeface="Aharoni" pitchFamily="2" charset="-79"/>
              </a:rPr>
              <a:t>Mediterranean</a:t>
            </a:r>
            <a:r>
              <a:rPr lang="en-US" sz="4000" dirty="0" smtClean="0">
                <a:cs typeface="Aharoni" pitchFamily="2" charset="-79"/>
              </a:rPr>
              <a:t> </a:t>
            </a:r>
            <a:r>
              <a:rPr lang="en-US" sz="4000" dirty="0" smtClean="0">
                <a:latin typeface="Aharoni" pitchFamily="2" charset="-79"/>
                <a:cs typeface="Aharoni" pitchFamily="2" charset="-79"/>
              </a:rPr>
              <a:t>diet</a:t>
            </a:r>
            <a:endParaRPr lang="el-GR" sz="4000" dirty="0">
              <a:cs typeface="Aharoni" pitchFamily="2" charset="-79"/>
            </a:endParaRPr>
          </a:p>
        </p:txBody>
      </p:sp>
      <p:sp>
        <p:nvSpPr>
          <p:cNvPr id="5" name="4 - Θέση περιεχομένου"/>
          <p:cNvSpPr>
            <a:spLocks noGrp="1"/>
          </p:cNvSpPr>
          <p:nvPr>
            <p:ph idx="1"/>
          </p:nvPr>
        </p:nvSpPr>
        <p:spPr/>
        <p:txBody>
          <a:bodyPr/>
          <a:lstStyle/>
          <a:p>
            <a:pPr>
              <a:buFont typeface="Wingdings" pitchFamily="2" charset="2"/>
              <a:buChar char="ü"/>
            </a:pPr>
            <a:r>
              <a:rPr lang="en-US" dirty="0" smtClean="0"/>
              <a:t>The concept of Mediterranean diet found from Ansell </a:t>
            </a:r>
            <a:r>
              <a:rPr lang="en-US" dirty="0" err="1" smtClean="0"/>
              <a:t>Kis</a:t>
            </a:r>
            <a:r>
              <a:rPr lang="en-US" dirty="0" smtClean="0"/>
              <a:t> .</a:t>
            </a:r>
          </a:p>
          <a:p>
            <a:pPr>
              <a:buFont typeface="Wingdings" pitchFamily="2" charset="2"/>
              <a:buChar char="ü"/>
            </a:pPr>
            <a:r>
              <a:rPr lang="en-US" dirty="0" smtClean="0"/>
              <a:t>The Mediterranean diet is defiantly based on :</a:t>
            </a:r>
          </a:p>
          <a:p>
            <a:pPr>
              <a:buFont typeface="Wingdings" pitchFamily="2" charset="2"/>
              <a:buChar char="ü"/>
            </a:pPr>
            <a:r>
              <a:rPr lang="en-US" dirty="0" smtClean="0"/>
              <a:t>Many fiber(bread ,cereal , potatoes…)</a:t>
            </a:r>
          </a:p>
          <a:p>
            <a:pPr>
              <a:buFont typeface="Wingdings" pitchFamily="2" charset="2"/>
              <a:buChar char="ü"/>
            </a:pPr>
            <a:r>
              <a:rPr lang="en-US" dirty="0" smtClean="0"/>
              <a:t>Dairy products(cheese and yogurt)</a:t>
            </a:r>
          </a:p>
          <a:p>
            <a:pPr>
              <a:buFont typeface="Wingdings" pitchFamily="2" charset="2"/>
              <a:buChar char="ü"/>
            </a:pPr>
            <a:r>
              <a:rPr lang="en-US" dirty="0" smtClean="0"/>
              <a:t>Fish and chicken in small amounts.</a:t>
            </a:r>
          </a:p>
          <a:p>
            <a:endParaRPr lang="en-US" dirty="0" smtClean="0"/>
          </a:p>
          <a:p>
            <a:endParaRPr lang="en-US" dirty="0" smtClean="0"/>
          </a:p>
          <a:p>
            <a:endParaRPr lang="en-US" dirty="0" smtClean="0"/>
          </a:p>
          <a:p>
            <a:endParaRPr lang="el-GR" dirty="0"/>
          </a:p>
        </p:txBody>
      </p:sp>
      <p:pic>
        <p:nvPicPr>
          <p:cNvPr id="1026" name="Picture 2" descr="http://neoskosmos.com/news/sites/default/files/2012/January/med.jpg"/>
          <p:cNvPicPr>
            <a:picLocks noChangeAspect="1" noChangeArrowheads="1"/>
          </p:cNvPicPr>
          <p:nvPr/>
        </p:nvPicPr>
        <p:blipFill>
          <a:blip r:embed="rId3" cstate="print"/>
          <a:srcRect/>
          <a:stretch>
            <a:fillRect/>
          </a:stretch>
        </p:blipFill>
        <p:spPr bwMode="auto">
          <a:xfrm>
            <a:off x="6564235" y="3717032"/>
            <a:ext cx="2579765" cy="29249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0" name="9 - Ήλιος"/>
          <p:cNvSpPr/>
          <p:nvPr/>
        </p:nvSpPr>
        <p:spPr>
          <a:xfrm>
            <a:off x="6767736" y="0"/>
            <a:ext cx="2376264" cy="2132856"/>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ransition spd="slow" advTm="10000">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dirty="0" smtClean="0"/>
              <a:t>Groups of food</a:t>
            </a:r>
            <a:endParaRPr lang="el-GR" dirty="0"/>
          </a:p>
        </p:txBody>
      </p:sp>
      <p:sp>
        <p:nvSpPr>
          <p:cNvPr id="3" name="2 - Θέση περιεχομένου"/>
          <p:cNvSpPr>
            <a:spLocks noGrp="1"/>
          </p:cNvSpPr>
          <p:nvPr>
            <p:ph idx="1"/>
          </p:nvPr>
        </p:nvSpPr>
        <p:spPr/>
        <p:txBody>
          <a:bodyPr/>
          <a:lstStyle/>
          <a:p>
            <a:pPr>
              <a:buFont typeface="Wingdings" pitchFamily="2" charset="2"/>
              <a:buChar char="ü"/>
            </a:pPr>
            <a:r>
              <a:rPr lang="en-US" dirty="0" smtClean="0"/>
              <a:t>Milk and dairy products </a:t>
            </a:r>
          </a:p>
          <a:p>
            <a:pPr>
              <a:buFont typeface="Wingdings" pitchFamily="2" charset="2"/>
              <a:buChar char="ü"/>
            </a:pPr>
            <a:r>
              <a:rPr lang="en-US" dirty="0" smtClean="0"/>
              <a:t>Fruit and vegetables   </a:t>
            </a:r>
          </a:p>
          <a:p>
            <a:pPr>
              <a:buFont typeface="Wingdings" pitchFamily="2" charset="2"/>
              <a:buChar char="ü"/>
            </a:pPr>
            <a:r>
              <a:rPr lang="en-US" dirty="0" smtClean="0"/>
              <a:t>Cereals and bread</a:t>
            </a:r>
          </a:p>
          <a:p>
            <a:pPr>
              <a:buFont typeface="Wingdings" pitchFamily="2" charset="2"/>
              <a:buChar char="ü"/>
            </a:pPr>
            <a:r>
              <a:rPr lang="en-US" dirty="0" smtClean="0"/>
              <a:t>Meat-fish- legumes</a:t>
            </a:r>
          </a:p>
          <a:p>
            <a:pPr>
              <a:buFont typeface="Wingdings" pitchFamily="2" charset="2"/>
              <a:buChar char="ü"/>
            </a:pPr>
            <a:r>
              <a:rPr lang="en-US" dirty="0" smtClean="0"/>
              <a:t>Fats and oils </a:t>
            </a:r>
          </a:p>
          <a:p>
            <a:pPr>
              <a:buNone/>
            </a:pPr>
            <a:endParaRPr lang="el-GR" dirty="0"/>
          </a:p>
        </p:txBody>
      </p:sp>
      <p:pic>
        <p:nvPicPr>
          <p:cNvPr id="4" name="Picture 2" descr="https://encrypted-tbn1.gstatic.com/images?q=tbn:ANd9GcQAga0smhJuI8Oa9lXtwORNw6g9F01tpz3wNLSI0h3Q6MtCK2Mq"/>
          <p:cNvPicPr>
            <a:picLocks noChangeAspect="1" noChangeArrowheads="1"/>
          </p:cNvPicPr>
          <p:nvPr/>
        </p:nvPicPr>
        <p:blipFill>
          <a:blip r:embed="rId2" cstate="print"/>
          <a:srcRect/>
          <a:stretch>
            <a:fillRect/>
          </a:stretch>
        </p:blipFill>
        <p:spPr bwMode="auto">
          <a:xfrm>
            <a:off x="4262661" y="2276872"/>
            <a:ext cx="4881339" cy="4339556"/>
          </a:xfrm>
          <a:prstGeom prst="rect">
            <a:avLst/>
          </a:prstGeom>
          <a:noFill/>
        </p:spPr>
      </p:pic>
    </p:spTree>
  </p:cSld>
  <p:clrMapOvr>
    <a:masterClrMapping/>
  </p:clrMapOvr>
  <p:transition advTm="4000">
    <p:whee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Milk and dairy products </a:t>
            </a:r>
            <a:endParaRPr lang="el-GR" dirty="0"/>
          </a:p>
        </p:txBody>
      </p:sp>
      <p:sp>
        <p:nvSpPr>
          <p:cNvPr id="3" name="2 - Θέση περιεχομένου"/>
          <p:cNvSpPr>
            <a:spLocks noGrp="1"/>
          </p:cNvSpPr>
          <p:nvPr>
            <p:ph idx="1"/>
          </p:nvPr>
        </p:nvSpPr>
        <p:spPr/>
        <p:txBody>
          <a:bodyPr/>
          <a:lstStyle/>
          <a:p>
            <a:pPr>
              <a:buFont typeface="Wingdings" pitchFamily="2" charset="2"/>
              <a:buChar char="ü"/>
            </a:pPr>
            <a:r>
              <a:rPr lang="en-US" dirty="0" smtClean="0"/>
              <a:t>Milk and dairy products contain nutrients ,Vitamins A or D and iron.</a:t>
            </a:r>
          </a:p>
          <a:p>
            <a:pPr>
              <a:buFont typeface="Wingdings" pitchFamily="2" charset="2"/>
              <a:buChar char="ü"/>
            </a:pPr>
            <a:r>
              <a:rPr lang="en-US" dirty="0" smtClean="0"/>
              <a:t>Breastfeeding  is good for babies.</a:t>
            </a:r>
          </a:p>
        </p:txBody>
      </p:sp>
      <p:pic>
        <p:nvPicPr>
          <p:cNvPr id="4" name="Picture 4" descr="https://encrypted-tbn2.gstatic.com/images?q=tbn:ANd9GcTED3UDWPAVuYjONC2MaoUFJnVHd1McRHulLTep43KdbiMIlAI0KQ"/>
          <p:cNvPicPr>
            <a:picLocks noChangeAspect="1" noChangeArrowheads="1"/>
          </p:cNvPicPr>
          <p:nvPr/>
        </p:nvPicPr>
        <p:blipFill>
          <a:blip r:embed="rId2" cstate="print"/>
          <a:srcRect/>
          <a:stretch>
            <a:fillRect/>
          </a:stretch>
        </p:blipFill>
        <p:spPr bwMode="auto">
          <a:xfrm>
            <a:off x="0" y="4625752"/>
            <a:ext cx="9144000" cy="2232248"/>
          </a:xfrm>
          <a:prstGeom prst="rect">
            <a:avLst/>
          </a:prstGeom>
          <a:noFill/>
        </p:spPr>
      </p:pic>
    </p:spTree>
  </p:cSld>
  <p:clrMapOvr>
    <a:masterClrMapping/>
  </p:clrMapOvr>
  <p:transition advTm="7000">
    <p:whee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332656"/>
            <a:ext cx="7467600" cy="1143000"/>
          </a:xfrm>
        </p:spPr>
        <p:txBody>
          <a:bodyPr>
            <a:normAutofit fontScale="90000"/>
          </a:bodyPr>
          <a:lstStyle/>
          <a:p>
            <a:pPr algn="ctr"/>
            <a:r>
              <a:rPr lang="en-US" sz="4400" dirty="0" smtClean="0">
                <a:latin typeface="Arial Black" pitchFamily="34" charset="0"/>
              </a:rPr>
              <a:t>fruits</a:t>
            </a:r>
            <a:r>
              <a:rPr lang="en-US" sz="9600" dirty="0" smtClean="0">
                <a:latin typeface="Arial Black" pitchFamily="34" charset="0"/>
              </a:rPr>
              <a:t> </a:t>
            </a:r>
            <a:r>
              <a:rPr lang="en-US" sz="4400" dirty="0" smtClean="0">
                <a:latin typeface="Arial Black" pitchFamily="34" charset="0"/>
              </a:rPr>
              <a:t>and vegetables </a:t>
            </a:r>
            <a:endParaRPr lang="el-GR" sz="4400" dirty="0">
              <a:latin typeface="Arial Black" pitchFamily="34" charset="0"/>
            </a:endParaRPr>
          </a:p>
        </p:txBody>
      </p:sp>
      <p:sp>
        <p:nvSpPr>
          <p:cNvPr id="8" name="7 - Θέση περιεχομένου"/>
          <p:cNvSpPr>
            <a:spLocks noGrp="1"/>
          </p:cNvSpPr>
          <p:nvPr>
            <p:ph idx="1"/>
          </p:nvPr>
        </p:nvSpPr>
        <p:spPr>
          <a:xfrm>
            <a:off x="467544" y="1628800"/>
            <a:ext cx="7467600" cy="4873752"/>
          </a:xfrm>
        </p:spPr>
        <p:txBody>
          <a:bodyPr numCol="1">
            <a:normAutofit/>
          </a:bodyPr>
          <a:lstStyle/>
          <a:p>
            <a:pPr>
              <a:buFont typeface="Wingdings" pitchFamily="2" charset="2"/>
              <a:buChar char="ü"/>
            </a:pPr>
            <a:r>
              <a:rPr lang="en-US" dirty="0" smtClean="0"/>
              <a:t>The fruits and vegetables are very healthy for our heart. Some of them are very healthy because  they contain minerals and trace elements that are good for our health. For example :</a:t>
            </a:r>
          </a:p>
          <a:p>
            <a:pPr>
              <a:buFont typeface="Wingdings" pitchFamily="2" charset="2"/>
              <a:buChar char="ü"/>
            </a:pPr>
            <a:r>
              <a:rPr lang="en-US" dirty="0" smtClean="0"/>
              <a:t>The  orange contains vitamin C.</a:t>
            </a:r>
            <a:endParaRPr lang="el-GR" dirty="0" smtClean="0"/>
          </a:p>
          <a:p>
            <a:pPr>
              <a:buNone/>
            </a:pPr>
            <a:r>
              <a:rPr lang="en-US" dirty="0" smtClean="0"/>
              <a:t>   People should  consumes 5 servings of fruit.</a:t>
            </a:r>
            <a:endParaRPr lang="el-GR" dirty="0" smtClean="0"/>
          </a:p>
          <a:p>
            <a:pPr>
              <a:buFont typeface="Wingdings" pitchFamily="2" charset="2"/>
              <a:buChar char="ü"/>
            </a:pPr>
            <a:r>
              <a:rPr lang="en-US" dirty="0" smtClean="0"/>
              <a:t>People must  consume</a:t>
            </a:r>
          </a:p>
          <a:p>
            <a:pPr>
              <a:buNone/>
            </a:pPr>
            <a:r>
              <a:rPr lang="en-US" dirty="0" smtClean="0"/>
              <a:t>Five pods every day.</a:t>
            </a:r>
            <a:endParaRPr lang="el-GR" dirty="0"/>
          </a:p>
        </p:txBody>
      </p:sp>
      <p:sp>
        <p:nvSpPr>
          <p:cNvPr id="2052" name="AutoShape 4" descr="http://www.dietmet.gr/images/med1.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dirty="0"/>
          </a:p>
        </p:txBody>
      </p:sp>
      <p:sp>
        <p:nvSpPr>
          <p:cNvPr id="2054" name="AutoShape 6" descr="http://www.dietmet.gr/images/med1.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dirty="0"/>
          </a:p>
        </p:txBody>
      </p:sp>
      <p:pic>
        <p:nvPicPr>
          <p:cNvPr id="2060" name="Picture 12" descr="http://www.aggoureos.com/public/upload/images/51da18a60233b_frouta.jpg"/>
          <p:cNvPicPr>
            <a:picLocks noChangeAspect="1" noChangeArrowheads="1"/>
          </p:cNvPicPr>
          <p:nvPr/>
        </p:nvPicPr>
        <p:blipFill>
          <a:blip r:embed="rId2" cstate="print"/>
          <a:srcRect/>
          <a:stretch>
            <a:fillRect/>
          </a:stretch>
        </p:blipFill>
        <p:spPr bwMode="auto">
          <a:xfrm>
            <a:off x="4769346" y="4290044"/>
            <a:ext cx="4374654" cy="2567956"/>
          </a:xfrm>
          <a:prstGeom prst="rect">
            <a:avLst/>
          </a:prstGeom>
          <a:noFill/>
        </p:spPr>
      </p:pic>
    </p:spTree>
  </p:cSld>
  <p:clrMapOvr>
    <a:masterClrMapping/>
  </p:clrMapOvr>
  <p:transition advTm="13000">
    <p:wheel spokes="8"/>
    <p:sndAc>
      <p:end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Cereals and bread </a:t>
            </a:r>
            <a:endParaRPr lang="el-GR" dirty="0"/>
          </a:p>
        </p:txBody>
      </p:sp>
      <p:sp>
        <p:nvSpPr>
          <p:cNvPr id="3" name="2 - Θέση περιεχομένου"/>
          <p:cNvSpPr>
            <a:spLocks noGrp="1"/>
          </p:cNvSpPr>
          <p:nvPr>
            <p:ph idx="1"/>
          </p:nvPr>
        </p:nvSpPr>
        <p:spPr/>
        <p:txBody>
          <a:bodyPr/>
          <a:lstStyle/>
          <a:p>
            <a:pPr marL="514350" indent="-514350">
              <a:buFont typeface="Wingdings" pitchFamily="2" charset="2"/>
              <a:buChar char="ü"/>
            </a:pPr>
            <a:r>
              <a:rPr lang="en-US" dirty="0" smtClean="0"/>
              <a:t>Cereals and bread are reach in fiber.</a:t>
            </a:r>
          </a:p>
          <a:p>
            <a:pPr marL="514350" indent="-514350">
              <a:buFont typeface="Wingdings" pitchFamily="2" charset="2"/>
              <a:buChar char="ü"/>
            </a:pPr>
            <a:r>
              <a:rPr lang="en-US" dirty="0" smtClean="0"/>
              <a:t> Whole grain cereals contain vitamins (B1,B2,E)</a:t>
            </a:r>
          </a:p>
          <a:p>
            <a:pPr marL="514350" indent="-514350">
              <a:buFont typeface="Wingdings" pitchFamily="2" charset="2"/>
              <a:buChar char="ü"/>
            </a:pPr>
            <a:r>
              <a:rPr lang="en-US" dirty="0" smtClean="0"/>
              <a:t>Pasta contains flour, meal , water and some of them contain egg.</a:t>
            </a:r>
          </a:p>
          <a:p>
            <a:pPr marL="514350" indent="-514350">
              <a:buFont typeface="Wingdings" pitchFamily="2" charset="2"/>
              <a:buChar char="ü"/>
            </a:pPr>
            <a:r>
              <a:rPr lang="en-US" dirty="0" smtClean="0"/>
              <a:t>Potatoes  contain vitamin C and proteins</a:t>
            </a:r>
          </a:p>
          <a:p>
            <a:pPr marL="514350" indent="-514350">
              <a:buFont typeface="Wingdings" pitchFamily="2" charset="2"/>
              <a:buChar char="ü"/>
            </a:pPr>
            <a:r>
              <a:rPr lang="en-US" dirty="0" smtClean="0"/>
              <a:t>Disadvantages of frosty potatoes are get very much frosty oil.</a:t>
            </a:r>
          </a:p>
        </p:txBody>
      </p:sp>
      <p:pic>
        <p:nvPicPr>
          <p:cNvPr id="4" name="Picture 16" descr="http://downloads.naftemporiki.gr.edgesuite.net/static/13/05/10/oli.jpg?EISTE%20ETOIMOI%20NA%20XASOYME%20TA%20KILA%20TOY%20PASXA%20GRHGORA%20KAI%20...ANVDYNA;"/>
          <p:cNvPicPr>
            <a:picLocks noChangeAspect="1" noChangeArrowheads="1"/>
          </p:cNvPicPr>
          <p:nvPr/>
        </p:nvPicPr>
        <p:blipFill>
          <a:blip r:embed="rId2" cstate="print"/>
          <a:srcRect/>
          <a:stretch>
            <a:fillRect/>
          </a:stretch>
        </p:blipFill>
        <p:spPr bwMode="auto">
          <a:xfrm>
            <a:off x="4932040" y="4653136"/>
            <a:ext cx="4211960" cy="2204864"/>
          </a:xfrm>
          <a:prstGeom prst="rect">
            <a:avLst/>
          </a:prstGeom>
          <a:noFill/>
        </p:spPr>
      </p:pic>
    </p:spTree>
  </p:cSld>
  <p:clrMapOvr>
    <a:masterClrMapping/>
  </p:clrMapOvr>
  <p:transition advTm="12000">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Meat- fish-pulses</a:t>
            </a:r>
            <a:endParaRPr lang="el-GR" dirty="0"/>
          </a:p>
        </p:txBody>
      </p:sp>
      <p:sp>
        <p:nvSpPr>
          <p:cNvPr id="3" name="2 - Θέση περιεχομένου"/>
          <p:cNvSpPr>
            <a:spLocks noGrp="1"/>
          </p:cNvSpPr>
          <p:nvPr>
            <p:ph idx="1"/>
          </p:nvPr>
        </p:nvSpPr>
        <p:spPr/>
        <p:txBody>
          <a:bodyPr/>
          <a:lstStyle/>
          <a:p>
            <a:pPr>
              <a:buFont typeface="Wingdings" pitchFamily="2" charset="2"/>
              <a:buChar char="ü"/>
            </a:pPr>
            <a:r>
              <a:rPr lang="en-US" dirty="0" smtClean="0"/>
              <a:t>Meat is a very important source of proteins and vitamins  B.</a:t>
            </a:r>
          </a:p>
          <a:p>
            <a:pPr>
              <a:buFont typeface="Wingdings" pitchFamily="2" charset="2"/>
              <a:buChar char="ü"/>
            </a:pPr>
            <a:r>
              <a:rPr lang="en-US" dirty="0" smtClean="0"/>
              <a:t>Fish is very good for our eyes and is a very important source  of proteins and  consumes….</a:t>
            </a:r>
          </a:p>
          <a:p>
            <a:pPr>
              <a:buFont typeface="Wingdings" pitchFamily="2" charset="2"/>
              <a:buChar char="ü"/>
            </a:pPr>
            <a:r>
              <a:rPr lang="en-US" dirty="0" smtClean="0"/>
              <a:t>Pulses are very reach  in  starch  and they are poor in fats.</a:t>
            </a:r>
            <a:endParaRPr lang="el-GR" dirty="0"/>
          </a:p>
        </p:txBody>
      </p:sp>
      <p:pic>
        <p:nvPicPr>
          <p:cNvPr id="4" name="Picture 18" descr="https://encrypted-tbn3.gstatic.com/images?q=tbn:ANd9GcSCXjLYEJCb9aBnHnu--MyZRNlUSNKVr20ooqh-jfWHNdiVQeGTxA"/>
          <p:cNvPicPr>
            <a:picLocks noChangeAspect="1" noChangeArrowheads="1"/>
          </p:cNvPicPr>
          <p:nvPr/>
        </p:nvPicPr>
        <p:blipFill>
          <a:blip r:embed="rId2" cstate="print"/>
          <a:srcRect/>
          <a:stretch>
            <a:fillRect/>
          </a:stretch>
        </p:blipFill>
        <p:spPr bwMode="auto">
          <a:xfrm>
            <a:off x="4427984" y="4653136"/>
            <a:ext cx="4355976" cy="2026915"/>
          </a:xfrm>
          <a:prstGeom prst="rect">
            <a:avLst/>
          </a:prstGeom>
          <a:noFill/>
        </p:spPr>
      </p:pic>
    </p:spTree>
  </p:cSld>
  <p:clrMapOvr>
    <a:masterClrMapping/>
  </p:clrMapOvr>
  <p:transition advTm="10000">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
            </a:r>
            <a:br>
              <a:rPr lang="en-US" dirty="0" smtClean="0"/>
            </a:br>
            <a:r>
              <a:rPr lang="en-US" dirty="0" smtClean="0"/>
              <a:t>Fats and oils</a:t>
            </a:r>
            <a:br>
              <a:rPr lang="en-US" dirty="0" smtClean="0"/>
            </a:br>
            <a:endParaRPr lang="el-GR" dirty="0"/>
          </a:p>
        </p:txBody>
      </p:sp>
      <p:sp>
        <p:nvSpPr>
          <p:cNvPr id="3" name="2 - Θέση περιεχομένου"/>
          <p:cNvSpPr>
            <a:spLocks noGrp="1"/>
          </p:cNvSpPr>
          <p:nvPr>
            <p:ph idx="1"/>
          </p:nvPr>
        </p:nvSpPr>
        <p:spPr/>
        <p:txBody>
          <a:bodyPr/>
          <a:lstStyle/>
          <a:p>
            <a:pPr>
              <a:buFont typeface="Wingdings" pitchFamily="2" charset="2"/>
              <a:buChar char="ü"/>
            </a:pPr>
            <a:r>
              <a:rPr lang="en-US" dirty="0" smtClean="0"/>
              <a:t>They  contain the important vitamins A,D,E and K</a:t>
            </a:r>
          </a:p>
          <a:p>
            <a:pPr>
              <a:buFont typeface="Wingdings" pitchFamily="2" charset="2"/>
              <a:buChar char="ü"/>
            </a:pPr>
            <a:r>
              <a:rPr lang="en-US" dirty="0" smtClean="0"/>
              <a:t>They have many calories (9Kcal/</a:t>
            </a:r>
            <a:r>
              <a:rPr lang="en-US" dirty="0" err="1" smtClean="0"/>
              <a:t>gr</a:t>
            </a:r>
            <a:r>
              <a:rPr lang="en-US" dirty="0" smtClean="0"/>
              <a:t>)</a:t>
            </a:r>
          </a:p>
          <a:p>
            <a:pPr>
              <a:buFont typeface="Wingdings" pitchFamily="2" charset="2"/>
              <a:buChar char="ü"/>
            </a:pPr>
            <a:r>
              <a:rPr lang="en-US" dirty="0" smtClean="0"/>
              <a:t>Dried fruit contain important nutrients and excellent quality of fats.</a:t>
            </a:r>
          </a:p>
          <a:p>
            <a:pPr>
              <a:buFont typeface="Wingdings" pitchFamily="2" charset="2"/>
              <a:buChar char="ü"/>
            </a:pPr>
            <a:endParaRPr lang="en-US" dirty="0" smtClean="0"/>
          </a:p>
          <a:p>
            <a:pPr>
              <a:buFont typeface="Wingdings" pitchFamily="2" charset="2"/>
              <a:buChar char="ü"/>
            </a:pPr>
            <a:endParaRPr lang="el-GR" dirty="0"/>
          </a:p>
        </p:txBody>
      </p:sp>
      <p:pic>
        <p:nvPicPr>
          <p:cNvPr id="4" name="Picture 22" descr="http://thessdiet.gr/uploads/articles/10_%CF%85%CF%80%CE%B5%CF%81%CF%84%CF%81%CF%8C%CF%86%CE%B9%CE%BC%CE%B1_71.jpg"/>
          <p:cNvPicPr>
            <a:picLocks noChangeAspect="1" noChangeArrowheads="1"/>
          </p:cNvPicPr>
          <p:nvPr/>
        </p:nvPicPr>
        <p:blipFill>
          <a:blip r:embed="rId2" cstate="print"/>
          <a:srcRect/>
          <a:stretch>
            <a:fillRect/>
          </a:stretch>
        </p:blipFill>
        <p:spPr bwMode="auto">
          <a:xfrm>
            <a:off x="5436096" y="3356992"/>
            <a:ext cx="3275856" cy="3178324"/>
          </a:xfrm>
          <a:prstGeom prst="rect">
            <a:avLst/>
          </a:prstGeom>
          <a:noFill/>
        </p:spPr>
      </p:pic>
    </p:spTree>
  </p:cSld>
  <p:clrMapOvr>
    <a:masterClrMapping/>
  </p:clrMapOvr>
  <p:transition advTm="7000">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n-US" sz="4800" dirty="0" smtClean="0">
                <a:latin typeface="Aharoni" pitchFamily="2" charset="-79"/>
                <a:cs typeface="Aharoni" pitchFamily="2" charset="-79"/>
              </a:rPr>
              <a:t>           The water</a:t>
            </a:r>
            <a:endParaRPr lang="el-GR" sz="4800" dirty="0">
              <a:cs typeface="Aharoni" pitchFamily="2" charset="-79"/>
            </a:endParaRPr>
          </a:p>
        </p:txBody>
      </p:sp>
      <p:sp>
        <p:nvSpPr>
          <p:cNvPr id="3" name="2 - Θέση περιεχομένου"/>
          <p:cNvSpPr>
            <a:spLocks noGrp="1"/>
          </p:cNvSpPr>
          <p:nvPr>
            <p:ph idx="1"/>
          </p:nvPr>
        </p:nvSpPr>
        <p:spPr/>
        <p:txBody>
          <a:bodyPr>
            <a:normAutofit/>
          </a:bodyPr>
          <a:lstStyle/>
          <a:p>
            <a:pPr>
              <a:buFont typeface="Wingdings" pitchFamily="2" charset="2"/>
              <a:buChar char="ü"/>
            </a:pPr>
            <a:r>
              <a:rPr lang="en-US" dirty="0" smtClean="0"/>
              <a:t>The water is good for our health. We need it every day because it helps us to be healthy.</a:t>
            </a:r>
          </a:p>
          <a:p>
            <a:pPr>
              <a:buFont typeface="Wingdings" pitchFamily="2" charset="2"/>
              <a:buChar char="ü"/>
            </a:pPr>
            <a:r>
              <a:rPr lang="en-US" dirty="0" smtClean="0"/>
              <a:t>We need it for our animals and flowers to change </a:t>
            </a:r>
          </a:p>
          <a:p>
            <a:pPr>
              <a:buNone/>
            </a:pPr>
            <a:r>
              <a:rPr lang="en-US" dirty="0" err="1" smtClean="0"/>
              <a:t>colours</a:t>
            </a:r>
            <a:r>
              <a:rPr lang="en-US" dirty="0" smtClean="0"/>
              <a:t>  and seasons!!!!!!!!  </a:t>
            </a:r>
          </a:p>
          <a:p>
            <a:pPr>
              <a:buNone/>
            </a:pPr>
            <a:r>
              <a:rPr lang="en-US" dirty="0" smtClean="0"/>
              <a:t>People must drink eight glasses of </a:t>
            </a:r>
          </a:p>
          <a:p>
            <a:pPr>
              <a:buNone/>
            </a:pPr>
            <a:r>
              <a:rPr lang="en-US" dirty="0" smtClean="0"/>
              <a:t>water.   </a:t>
            </a:r>
            <a:endParaRPr lang="el-GR" dirty="0"/>
          </a:p>
        </p:txBody>
      </p:sp>
      <p:pic>
        <p:nvPicPr>
          <p:cNvPr id="2052" name="Picture 4" descr="https://encrypted-tbn0.gstatic.com/images?q=tbn:ANd9GcSAR0TwneSd0iHlIJO62GUrTDCNJv1DQpMLvZ3NthldY0m6YgO18w"/>
          <p:cNvPicPr>
            <a:picLocks noChangeAspect="1" noChangeArrowheads="1"/>
          </p:cNvPicPr>
          <p:nvPr/>
        </p:nvPicPr>
        <p:blipFill>
          <a:blip r:embed="rId2" cstate="print"/>
          <a:srcRect/>
          <a:stretch>
            <a:fillRect/>
          </a:stretch>
        </p:blipFill>
        <p:spPr bwMode="auto">
          <a:xfrm>
            <a:off x="6228184" y="3429000"/>
            <a:ext cx="2203326" cy="3024336"/>
          </a:xfrm>
          <a:prstGeom prst="rect">
            <a:avLst/>
          </a:prstGeom>
          <a:noFill/>
        </p:spPr>
      </p:pic>
    </p:spTree>
  </p:cSld>
  <p:clrMapOvr>
    <a:masterClrMapping/>
  </p:clrMapOvr>
  <p:transition advTm="10000">
    <p:wheel spokes="8"/>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459</TotalTime>
  <Words>320</Words>
  <Application>Microsoft Office PowerPoint</Application>
  <PresentationFormat>Προβολή στην οθόνη (4:3)</PresentationFormat>
  <Paragraphs>52</Paragraphs>
  <Slides>10</Slides>
  <Notes>1</Notes>
  <HiddenSlides>0</HiddenSlides>
  <MMClips>1</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Ροή</vt:lpstr>
      <vt:lpstr>Mediterranean diet</vt:lpstr>
      <vt:lpstr>Mediterranean diet</vt:lpstr>
      <vt:lpstr>Groups of food</vt:lpstr>
      <vt:lpstr>Milk and dairy products </vt:lpstr>
      <vt:lpstr>fruits and vegetables </vt:lpstr>
      <vt:lpstr>Cereals and bread </vt:lpstr>
      <vt:lpstr>Meat- fish-pulses</vt:lpstr>
      <vt:lpstr> Fats and oils </vt:lpstr>
      <vt:lpstr>           The water</vt:lpstr>
      <vt:lpstr>Enjoy your meal………..!!!!!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Mediterranean diet</dc:title>
  <dc:creator>Μαρία</dc:creator>
  <cp:lastModifiedBy>Stella</cp:lastModifiedBy>
  <cp:revision>48</cp:revision>
  <dcterms:created xsi:type="dcterms:W3CDTF">2015-01-10T16:42:29Z</dcterms:created>
  <dcterms:modified xsi:type="dcterms:W3CDTF">2015-01-23T07:56:21Z</dcterms:modified>
</cp:coreProperties>
</file>