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08" autoAdjust="0"/>
    <p:restoredTop sz="94660"/>
  </p:normalViewPr>
  <p:slideViewPr>
    <p:cSldViewPr>
      <p:cViewPr>
        <p:scale>
          <a:sx n="134" d="100"/>
          <a:sy n="134" d="100"/>
        </p:scale>
        <p:origin x="-282" y="3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l-GR" smtClean="0"/>
              <a:t>Στυλ κύριου τίτλου</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a:p>
        </p:txBody>
      </p:sp>
      <p:sp>
        <p:nvSpPr>
          <p:cNvPr id="4" name="Date Placeholder 3"/>
          <p:cNvSpPr>
            <a:spLocks noGrp="1"/>
          </p:cNvSpPr>
          <p:nvPr>
            <p:ph type="dt" sz="half" idx="10"/>
          </p:nvPr>
        </p:nvSpPr>
        <p:spPr/>
        <p:txBody>
          <a:bodyPr/>
          <a:lstStyle/>
          <a:p>
            <a:fld id="{2E43EFD3-06B9-45AC-A957-70D621E08308}" type="datetimeFigureOut">
              <a:rPr lang="el-GR" smtClean="0"/>
              <a:t>27/1/2015</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9F98ADA9-7E01-4739-912E-9570EA1B9178}" type="slidenum">
              <a:rPr lang="el-GR" smtClean="0"/>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2E43EFD3-06B9-45AC-A957-70D621E08308}" type="datetimeFigureOut">
              <a:rPr lang="el-GR" smtClean="0"/>
              <a:t>27/1/2015</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9F98ADA9-7E01-4739-912E-9570EA1B9178}" type="slidenum">
              <a:rPr lang="el-GR" smtClean="0"/>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l-GR" smtClean="0"/>
              <a:t>Στυλ κύριου τίτλου</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2E43EFD3-06B9-45AC-A957-70D621E08308}" type="datetimeFigureOut">
              <a:rPr lang="el-GR" smtClean="0"/>
              <a:t>27/1/2015</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9F98ADA9-7E01-4739-912E-9570EA1B9178}" type="slidenum">
              <a:rPr lang="el-GR" smtClean="0"/>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2E43EFD3-06B9-45AC-A957-70D621E08308}" type="datetimeFigureOut">
              <a:rPr lang="el-GR" smtClean="0"/>
              <a:t>27/1/2015</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9F98ADA9-7E01-4739-912E-9570EA1B9178}" type="slidenum">
              <a:rPr lang="el-GR" smtClean="0"/>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l-GR" smtClean="0"/>
              <a:t>Στυλ κύριου τίτλου</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2E43EFD3-06B9-45AC-A957-70D621E08308}" type="datetimeFigureOut">
              <a:rPr lang="el-GR" smtClean="0"/>
              <a:t>27/1/2015</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9F98ADA9-7E01-4739-912E-9570EA1B9178}" type="slidenum">
              <a:rPr lang="el-GR" smtClean="0"/>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l-GR" smtClean="0"/>
              <a:t>Στυλ κύριου τίτλου</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2E43EFD3-06B9-45AC-A957-70D621E08308}" type="datetimeFigureOut">
              <a:rPr lang="el-GR" smtClean="0"/>
              <a:t>27/1/2015</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9F98ADA9-7E01-4739-912E-9570EA1B9178}" type="slidenum">
              <a:rPr lang="el-GR" smtClean="0"/>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Date Placeholder 6"/>
          <p:cNvSpPr>
            <a:spLocks noGrp="1"/>
          </p:cNvSpPr>
          <p:nvPr>
            <p:ph type="dt" sz="half" idx="10"/>
          </p:nvPr>
        </p:nvSpPr>
        <p:spPr/>
        <p:txBody>
          <a:bodyPr/>
          <a:lstStyle/>
          <a:p>
            <a:fld id="{2E43EFD3-06B9-45AC-A957-70D621E08308}" type="datetimeFigureOut">
              <a:rPr lang="el-GR" smtClean="0"/>
              <a:t>27/1/2015</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p:txBody>
          <a:bodyPr/>
          <a:lstStyle/>
          <a:p>
            <a:fld id="{9F98ADA9-7E01-4739-912E-9570EA1B9178}" type="slidenum">
              <a:rPr lang="el-GR" smtClean="0"/>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2E43EFD3-06B9-45AC-A957-70D621E08308}" type="datetimeFigureOut">
              <a:rPr lang="el-GR" smtClean="0"/>
              <a:t>27/1/2015</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9F98ADA9-7E01-4739-912E-9570EA1B9178}" type="slidenum">
              <a:rPr lang="el-GR" smtClean="0"/>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43EFD3-06B9-45AC-A957-70D621E08308}" type="datetimeFigureOut">
              <a:rPr lang="el-GR" smtClean="0"/>
              <a:t>27/1/2015</a:t>
            </a:fld>
            <a:endParaRPr lang="el-GR" dirty="0"/>
          </a:p>
        </p:txBody>
      </p:sp>
      <p:sp>
        <p:nvSpPr>
          <p:cNvPr id="3" name="Footer Placeholder 2"/>
          <p:cNvSpPr>
            <a:spLocks noGrp="1"/>
          </p:cNvSpPr>
          <p:nvPr>
            <p:ph type="ftr" sz="quarter" idx="11"/>
          </p:nvPr>
        </p:nvSpPr>
        <p:spPr/>
        <p:txBody>
          <a:bodyPr/>
          <a:lstStyle/>
          <a:p>
            <a:endParaRPr lang="el-GR" dirty="0"/>
          </a:p>
        </p:txBody>
      </p:sp>
      <p:sp>
        <p:nvSpPr>
          <p:cNvPr id="4" name="Slide Number Placeholder 3"/>
          <p:cNvSpPr>
            <a:spLocks noGrp="1"/>
          </p:cNvSpPr>
          <p:nvPr>
            <p:ph type="sldNum" sz="quarter" idx="12"/>
          </p:nvPr>
        </p:nvSpPr>
        <p:spPr/>
        <p:txBody>
          <a:bodyPr/>
          <a:lstStyle/>
          <a:p>
            <a:fld id="{9F98ADA9-7E01-4739-912E-9570EA1B9178}" type="slidenum">
              <a:rPr lang="el-GR" smtClean="0"/>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l-GR" smtClean="0"/>
              <a:t>Στυλ κύριου τίτλου</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2E43EFD3-06B9-45AC-A957-70D621E08308}" type="datetimeFigureOut">
              <a:rPr lang="el-GR" smtClean="0"/>
              <a:t>27/1/2015</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9F98ADA9-7E01-4739-912E-9570EA1B9178}" type="slidenum">
              <a:rPr lang="el-GR" smtClean="0"/>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l-GR" smtClean="0"/>
              <a:t>Στυλ κύριου τίτλου</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2E43EFD3-06B9-45AC-A957-70D621E08308}" type="datetimeFigureOut">
              <a:rPr lang="el-GR" smtClean="0"/>
              <a:t>27/1/2015</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9F98ADA9-7E01-4739-912E-9570EA1B9178}" type="slidenum">
              <a:rPr lang="el-GR" smtClean="0"/>
              <a:t>‹#›</a:t>
            </a:fld>
            <a:endParaRPr lang="el-GR" dirty="0"/>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el-GR" smtClean="0"/>
              <a:t>Κάντε κλικ στο εικονίδιο για να προσθέσετε μια εικόνα</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2E43EFD3-06B9-45AC-A957-70D621E08308}" type="datetimeFigureOut">
              <a:rPr lang="el-GR" smtClean="0"/>
              <a:t>27/1/2015</a:t>
            </a:fld>
            <a:endParaRPr lang="el-GR" dirty="0"/>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l-GR" dirty="0"/>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9F98ADA9-7E01-4739-912E-9570EA1B9178}" type="slidenum">
              <a:rPr lang="el-GR" smtClean="0"/>
              <a:t>‹#›</a:t>
            </a:fld>
            <a:endParaRPr lang="el-GR"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827584" y="188640"/>
            <a:ext cx="7772400" cy="1946697"/>
          </a:xfrm>
        </p:spPr>
        <p:txBody>
          <a:bodyPr>
            <a:normAutofit/>
          </a:bodyPr>
          <a:lstStyle/>
          <a:p>
            <a:r>
              <a:rPr lang="en-US" sz="6000" dirty="0" smtClean="0">
                <a:solidFill>
                  <a:schemeClr val="tx2">
                    <a:lumMod val="60000"/>
                    <a:lumOff val="40000"/>
                  </a:schemeClr>
                </a:solidFill>
              </a:rPr>
              <a:t>MEDITARREANEAN DIET</a:t>
            </a:r>
            <a:endParaRPr lang="el-GR" sz="6000" dirty="0">
              <a:solidFill>
                <a:schemeClr val="tx2">
                  <a:lumMod val="60000"/>
                  <a:lumOff val="40000"/>
                </a:schemeClr>
              </a:solidFill>
            </a:endParaRPr>
          </a:p>
        </p:txBody>
      </p:sp>
      <p:sp>
        <p:nvSpPr>
          <p:cNvPr id="3" name="Υπότιτλος 2"/>
          <p:cNvSpPr>
            <a:spLocks noGrp="1"/>
          </p:cNvSpPr>
          <p:nvPr>
            <p:ph type="subTitle" idx="1"/>
          </p:nvPr>
        </p:nvSpPr>
        <p:spPr>
          <a:xfrm>
            <a:off x="1475656" y="2132856"/>
            <a:ext cx="6400800" cy="576064"/>
          </a:xfrm>
        </p:spPr>
        <p:txBody>
          <a:bodyPr>
            <a:normAutofit fontScale="70000" lnSpcReduction="20000"/>
          </a:bodyPr>
          <a:lstStyle/>
          <a:p>
            <a:r>
              <a:rPr lang="en-US" dirty="0" smtClean="0"/>
              <a:t>(</a:t>
            </a:r>
            <a:r>
              <a:rPr lang="el-GR" dirty="0" smtClean="0"/>
              <a:t>Μεσογειακή διατροφή )</a:t>
            </a:r>
            <a:r>
              <a:rPr lang="en-US" dirty="0" smtClean="0"/>
              <a:t>                    </a:t>
            </a:r>
          </a:p>
          <a:p>
            <a:r>
              <a:rPr lang="en-US" dirty="0" smtClean="0"/>
              <a:t>                                                                                  </a:t>
            </a:r>
          </a:p>
        </p:txBody>
      </p:sp>
      <p:pic>
        <p:nvPicPr>
          <p:cNvPr id="1026" name="Picture 2" descr="mediterranean-di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429000"/>
            <a:ext cx="3810000" cy="3233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30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1000" fill="hold"/>
                                        <p:tgtEl>
                                          <p:spTgt spid="1026"/>
                                        </p:tgtEl>
                                        <p:attrNameLst>
                                          <p:attrName>ppt_w</p:attrName>
                                        </p:attrNameLst>
                                      </p:cBhvr>
                                      <p:tavLst>
                                        <p:tav tm="0">
                                          <p:val>
                                            <p:fltVal val="0"/>
                                          </p:val>
                                        </p:tav>
                                        <p:tav tm="100000">
                                          <p:val>
                                            <p:strVal val="#ppt_w"/>
                                          </p:val>
                                        </p:tav>
                                      </p:tavLst>
                                    </p:anim>
                                    <p:anim calcmode="lin" valueType="num">
                                      <p:cBhvr>
                                        <p:cTn id="15" dur="1000" fill="hold"/>
                                        <p:tgtEl>
                                          <p:spTgt spid="1026"/>
                                        </p:tgtEl>
                                        <p:attrNameLst>
                                          <p:attrName>ppt_h</p:attrName>
                                        </p:attrNameLst>
                                      </p:cBhvr>
                                      <p:tavLst>
                                        <p:tav tm="0">
                                          <p:val>
                                            <p:fltVal val="0"/>
                                          </p:val>
                                        </p:tav>
                                        <p:tav tm="100000">
                                          <p:val>
                                            <p:strVal val="#ppt_h"/>
                                          </p:val>
                                        </p:tav>
                                      </p:tavLst>
                                    </p:anim>
                                    <p:anim calcmode="lin" valueType="num">
                                      <p:cBhvr>
                                        <p:cTn id="16" dur="1000" fill="hold"/>
                                        <p:tgtEl>
                                          <p:spTgt spid="1026"/>
                                        </p:tgtEl>
                                        <p:attrNameLst>
                                          <p:attrName>style.rotation</p:attrName>
                                        </p:attrNameLst>
                                      </p:cBhvr>
                                      <p:tavLst>
                                        <p:tav tm="0">
                                          <p:val>
                                            <p:fltVal val="90"/>
                                          </p:val>
                                        </p:tav>
                                        <p:tav tm="100000">
                                          <p:val>
                                            <p:fltVal val="0"/>
                                          </p:val>
                                        </p:tav>
                                      </p:tavLst>
                                    </p:anim>
                                    <p:animEffect transition="in" filter="fade">
                                      <p:cBhvr>
                                        <p:cTn id="17" dur="10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1000"/>
                                        <p:tgtEl>
                                          <p:spTgt spid="3">
                                            <p:txEl>
                                              <p:pRg st="0" end="0"/>
                                            </p:txEl>
                                          </p:spTgt>
                                        </p:tgtEl>
                                      </p:cBhvr>
                                    </p:animEffect>
                                    <p:anim calcmode="lin" valueType="num">
                                      <p:cBhvr>
                                        <p:cTn id="2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1000"/>
                                        <p:tgtEl>
                                          <p:spTgt spid="3">
                                            <p:txEl>
                                              <p:pRg st="1" end="1"/>
                                            </p:txEl>
                                          </p:spTgt>
                                        </p:tgtEl>
                                      </p:cBhvr>
                                    </p:animEffect>
                                    <p:anim calcmode="lin" valueType="num">
                                      <p:cBhvr>
                                        <p:cTn id="3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59832" y="548680"/>
            <a:ext cx="2808312" cy="924475"/>
          </a:xfrm>
        </p:spPr>
        <p:txBody>
          <a:bodyPr/>
          <a:lstStyle/>
          <a:p>
            <a:r>
              <a:rPr lang="en-US" b="1" dirty="0">
                <a:solidFill>
                  <a:srgbClr val="000000"/>
                </a:solidFill>
                <a:latin typeface="Trebuchet MS"/>
              </a:rPr>
              <a:t>Eat locally</a:t>
            </a:r>
            <a:br>
              <a:rPr lang="en-US" b="1" dirty="0">
                <a:solidFill>
                  <a:srgbClr val="000000"/>
                </a:solidFill>
                <a:latin typeface="Trebuchet MS"/>
              </a:rPr>
            </a:br>
            <a:endParaRPr lang="el-GR" dirty="0"/>
          </a:p>
        </p:txBody>
      </p:sp>
      <p:sp>
        <p:nvSpPr>
          <p:cNvPr id="3" name="Θέση περιεχομένου 2"/>
          <p:cNvSpPr>
            <a:spLocks noGrp="1"/>
          </p:cNvSpPr>
          <p:nvPr>
            <p:ph idx="1"/>
          </p:nvPr>
        </p:nvSpPr>
        <p:spPr>
          <a:xfrm>
            <a:off x="1259632" y="980728"/>
            <a:ext cx="7125112" cy="1656184"/>
          </a:xfrm>
        </p:spPr>
        <p:txBody>
          <a:bodyPr/>
          <a:lstStyle/>
          <a:p>
            <a:r>
              <a:rPr lang="en-US" dirty="0">
                <a:solidFill>
                  <a:srgbClr val="000000"/>
                </a:solidFill>
                <a:latin typeface="lucida grande"/>
              </a:rPr>
              <a:t>By following the seasons, you'll broaden the range of nutrients you take in over the year.</a:t>
            </a:r>
            <a:endParaRPr lang="el-G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780928"/>
            <a:ext cx="4248472"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458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6146"/>
                                        </p:tgtEl>
                                        <p:attrNameLst>
                                          <p:attrName>style.visibility</p:attrName>
                                        </p:attrNameLst>
                                      </p:cBhvr>
                                      <p:to>
                                        <p:strVal val="visible"/>
                                      </p:to>
                                    </p:set>
                                    <p:anim calcmode="lin" valueType="num">
                                      <p:cBhvr>
                                        <p:cTn id="21" dur="1000" fill="hold"/>
                                        <p:tgtEl>
                                          <p:spTgt spid="6146"/>
                                        </p:tgtEl>
                                        <p:attrNameLst>
                                          <p:attrName>ppt_w</p:attrName>
                                        </p:attrNameLst>
                                      </p:cBhvr>
                                      <p:tavLst>
                                        <p:tav tm="0">
                                          <p:val>
                                            <p:fltVal val="0"/>
                                          </p:val>
                                        </p:tav>
                                        <p:tav tm="100000">
                                          <p:val>
                                            <p:strVal val="#ppt_w"/>
                                          </p:val>
                                        </p:tav>
                                      </p:tavLst>
                                    </p:anim>
                                    <p:anim calcmode="lin" valueType="num">
                                      <p:cBhvr>
                                        <p:cTn id="22" dur="1000" fill="hold"/>
                                        <p:tgtEl>
                                          <p:spTgt spid="6146"/>
                                        </p:tgtEl>
                                        <p:attrNameLst>
                                          <p:attrName>ppt_h</p:attrName>
                                        </p:attrNameLst>
                                      </p:cBhvr>
                                      <p:tavLst>
                                        <p:tav tm="0">
                                          <p:val>
                                            <p:fltVal val="0"/>
                                          </p:val>
                                        </p:tav>
                                        <p:tav tm="100000">
                                          <p:val>
                                            <p:strVal val="#ppt_h"/>
                                          </p:val>
                                        </p:tav>
                                      </p:tavLst>
                                    </p:anim>
                                    <p:anim calcmode="lin" valueType="num">
                                      <p:cBhvr>
                                        <p:cTn id="23" dur="1000" fill="hold"/>
                                        <p:tgtEl>
                                          <p:spTgt spid="6146"/>
                                        </p:tgtEl>
                                        <p:attrNameLst>
                                          <p:attrName>style.rotation</p:attrName>
                                        </p:attrNameLst>
                                      </p:cBhvr>
                                      <p:tavLst>
                                        <p:tav tm="0">
                                          <p:val>
                                            <p:fltVal val="90"/>
                                          </p:val>
                                        </p:tav>
                                        <p:tav tm="100000">
                                          <p:val>
                                            <p:fltVal val="0"/>
                                          </p:val>
                                        </p:tav>
                                      </p:tavLst>
                                    </p:anim>
                                    <p:animEffect transition="in" filter="fade">
                                      <p:cBhvr>
                                        <p:cTn id="24"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55776" y="620688"/>
            <a:ext cx="3706574" cy="924475"/>
          </a:xfrm>
        </p:spPr>
        <p:txBody>
          <a:bodyPr/>
          <a:lstStyle/>
          <a:p>
            <a:r>
              <a:rPr lang="en-US" b="1" dirty="0">
                <a:solidFill>
                  <a:srgbClr val="000000"/>
                </a:solidFill>
                <a:latin typeface="Trebuchet MS"/>
              </a:rPr>
              <a:t>Make it </a:t>
            </a:r>
            <a:r>
              <a:rPr lang="en-US" b="1" dirty="0" smtClean="0">
                <a:solidFill>
                  <a:srgbClr val="000000"/>
                </a:solidFill>
                <a:latin typeface="Trebuchet MS"/>
              </a:rPr>
              <a:t>social</a:t>
            </a:r>
            <a:br>
              <a:rPr lang="en-US" b="1" dirty="0" smtClean="0">
                <a:solidFill>
                  <a:srgbClr val="000000"/>
                </a:solidFill>
                <a:latin typeface="Trebuchet MS"/>
              </a:rPr>
            </a:br>
            <a:r>
              <a:rPr lang="en-US" b="1" dirty="0">
                <a:solidFill>
                  <a:srgbClr val="000000"/>
                </a:solidFill>
                <a:latin typeface="Trebuchet MS"/>
              </a:rPr>
              <a:t/>
            </a:r>
            <a:br>
              <a:rPr lang="en-US" b="1" dirty="0">
                <a:solidFill>
                  <a:srgbClr val="000000"/>
                </a:solidFill>
                <a:latin typeface="Trebuchet MS"/>
              </a:rPr>
            </a:br>
            <a:endParaRPr lang="el-GR" dirty="0"/>
          </a:p>
        </p:txBody>
      </p:sp>
      <p:sp>
        <p:nvSpPr>
          <p:cNvPr id="3" name="Θέση περιεχομένου 2"/>
          <p:cNvSpPr>
            <a:spLocks noGrp="1"/>
          </p:cNvSpPr>
          <p:nvPr>
            <p:ph idx="1"/>
          </p:nvPr>
        </p:nvSpPr>
        <p:spPr>
          <a:xfrm>
            <a:off x="899592" y="1556792"/>
            <a:ext cx="6946933" cy="2664296"/>
          </a:xfrm>
        </p:spPr>
        <p:txBody>
          <a:bodyPr/>
          <a:lstStyle/>
          <a:p>
            <a:r>
              <a:rPr lang="en-US" dirty="0">
                <a:solidFill>
                  <a:srgbClr val="000000"/>
                </a:solidFill>
                <a:latin typeface="lucida grande"/>
              </a:rPr>
              <a:t>Relaxed meals with family and friends are a </a:t>
            </a:r>
            <a:r>
              <a:rPr lang="en-US" dirty="0" smtClean="0">
                <a:solidFill>
                  <a:srgbClr val="000000"/>
                </a:solidFill>
                <a:latin typeface="lucida grande"/>
              </a:rPr>
              <a:t>central part </a:t>
            </a:r>
            <a:r>
              <a:rPr lang="en-US" dirty="0">
                <a:solidFill>
                  <a:srgbClr val="000000"/>
                </a:solidFill>
                <a:latin typeface="lucida grande"/>
              </a:rPr>
              <a:t>of life </a:t>
            </a:r>
            <a:r>
              <a:rPr lang="en-US" dirty="0">
                <a:solidFill>
                  <a:schemeClr val="bg1"/>
                </a:solidFill>
                <a:latin typeface="lucida grande"/>
              </a:rPr>
              <a:t>in </a:t>
            </a:r>
            <a:r>
              <a:rPr lang="en-US" dirty="0" smtClean="0">
                <a:solidFill>
                  <a:schemeClr val="bg1"/>
                </a:solidFill>
                <a:latin typeface="lucida grande"/>
              </a:rPr>
              <a:t>the town</a:t>
            </a:r>
            <a:r>
              <a:rPr lang="en-US" dirty="0" smtClean="0">
                <a:solidFill>
                  <a:srgbClr val="000000"/>
                </a:solidFill>
                <a:latin typeface="lucida grande"/>
              </a:rPr>
              <a:t>. </a:t>
            </a:r>
            <a:r>
              <a:rPr lang="en-US" dirty="0">
                <a:solidFill>
                  <a:srgbClr val="000000"/>
                </a:solidFill>
                <a:latin typeface="lucida grande"/>
              </a:rPr>
              <a:t>This positive attitude toward eating helps improve digestion and lower stress, too</a:t>
            </a:r>
            <a:r>
              <a:rPr lang="en-US" dirty="0" smtClean="0">
                <a:solidFill>
                  <a:srgbClr val="000000"/>
                </a:solidFill>
                <a:latin typeface="lucida grande"/>
              </a:rPr>
              <a:t>.</a:t>
            </a:r>
          </a:p>
          <a:p>
            <a:pPr marL="0" indent="0" algn="ctr">
              <a:buNone/>
            </a:pPr>
            <a:r>
              <a:rPr lang="en-US" dirty="0" smtClean="0">
                <a:solidFill>
                  <a:srgbClr val="FF0000"/>
                </a:solidFill>
                <a:latin typeface="lucida grande"/>
              </a:rPr>
              <a:t>     </a:t>
            </a:r>
            <a:r>
              <a:rPr lang="en-US" dirty="0" smtClean="0">
                <a:solidFill>
                  <a:srgbClr val="C00000"/>
                </a:solidFill>
                <a:latin typeface="lucida grande"/>
              </a:rPr>
              <a:t>Panagiotis </a:t>
            </a:r>
            <a:r>
              <a:rPr lang="en-US" dirty="0" err="1" smtClean="0">
                <a:solidFill>
                  <a:srgbClr val="C00000"/>
                </a:solidFill>
                <a:latin typeface="lucida grande"/>
              </a:rPr>
              <a:t>Papageorgiou</a:t>
            </a:r>
            <a:endParaRPr lang="en-US" dirty="0">
              <a:solidFill>
                <a:srgbClr val="C00000"/>
              </a:solidFill>
              <a:latin typeface="lucida grande"/>
            </a:endParaRPr>
          </a:p>
          <a:p>
            <a:pPr marL="0" indent="0" algn="ctr">
              <a:buNone/>
            </a:pPr>
            <a:r>
              <a:rPr lang="en-US" dirty="0" smtClean="0">
                <a:solidFill>
                  <a:srgbClr val="000000"/>
                </a:solidFill>
                <a:latin typeface="lucida grande"/>
              </a:rPr>
              <a:t> </a:t>
            </a:r>
            <a:r>
              <a:rPr lang="en-US" dirty="0" smtClean="0">
                <a:solidFill>
                  <a:srgbClr val="C00000"/>
                </a:solidFill>
                <a:latin typeface="lucida grande"/>
              </a:rPr>
              <a:t>&amp;</a:t>
            </a:r>
          </a:p>
          <a:p>
            <a:pPr marL="0" indent="0" algn="ctr">
              <a:buNone/>
            </a:pPr>
            <a:r>
              <a:rPr lang="en-US" dirty="0">
                <a:solidFill>
                  <a:srgbClr val="C00000"/>
                </a:solidFill>
                <a:latin typeface="lucida grande"/>
              </a:rPr>
              <a:t> </a:t>
            </a:r>
            <a:r>
              <a:rPr lang="en-US" dirty="0" smtClean="0">
                <a:solidFill>
                  <a:srgbClr val="C00000"/>
                </a:solidFill>
                <a:latin typeface="lucida grande"/>
              </a:rPr>
              <a:t>    Christos </a:t>
            </a:r>
            <a:r>
              <a:rPr lang="en-US" dirty="0" err="1" smtClean="0">
                <a:solidFill>
                  <a:srgbClr val="C00000"/>
                </a:solidFill>
                <a:latin typeface="lucida grande"/>
              </a:rPr>
              <a:t>Banoulas</a:t>
            </a:r>
            <a:r>
              <a:rPr lang="en-US" dirty="0" smtClean="0">
                <a:solidFill>
                  <a:srgbClr val="C00000"/>
                </a:solidFill>
                <a:latin typeface="lucida grande"/>
              </a:rPr>
              <a:t> </a:t>
            </a:r>
          </a:p>
          <a:p>
            <a:pPr marL="0" indent="0">
              <a:buNone/>
            </a:pPr>
            <a:r>
              <a:rPr lang="en-US" dirty="0">
                <a:solidFill>
                  <a:srgbClr val="000000"/>
                </a:solidFill>
                <a:latin typeface="lucida grande"/>
              </a:rPr>
              <a:t> </a:t>
            </a:r>
            <a:r>
              <a:rPr lang="en-US" dirty="0" smtClean="0">
                <a:solidFill>
                  <a:srgbClr val="000000"/>
                </a:solidFill>
                <a:latin typeface="lucida grande"/>
              </a:rPr>
              <a:t> </a:t>
            </a:r>
          </a:p>
          <a:p>
            <a:endParaRPr lang="en-US" dirty="0">
              <a:solidFill>
                <a:srgbClr val="000000"/>
              </a:solidFill>
              <a:latin typeface="lucida grande"/>
            </a:endParaRPr>
          </a:p>
          <a:p>
            <a:endParaRPr lang="en-US" dirty="0" smtClean="0">
              <a:solidFill>
                <a:srgbClr val="000000"/>
              </a:solidFill>
              <a:latin typeface="lucida grande"/>
            </a:endParaRPr>
          </a:p>
          <a:p>
            <a:endParaRPr lang="en-US" dirty="0">
              <a:solidFill>
                <a:srgbClr val="000000"/>
              </a:solidFill>
              <a:latin typeface="lucida grande"/>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789040"/>
            <a:ext cx="4176464"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336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7170"/>
                                        </p:tgtEl>
                                        <p:attrNameLst>
                                          <p:attrName>style.visibility</p:attrName>
                                        </p:attrNameLst>
                                      </p:cBhvr>
                                      <p:to>
                                        <p:strVal val="visible"/>
                                      </p:to>
                                    </p:set>
                                    <p:anim calcmode="lin" valueType="num">
                                      <p:cBhvr>
                                        <p:cTn id="49" dur="1000" fill="hold"/>
                                        <p:tgtEl>
                                          <p:spTgt spid="7170"/>
                                        </p:tgtEl>
                                        <p:attrNameLst>
                                          <p:attrName>ppt_w</p:attrName>
                                        </p:attrNameLst>
                                      </p:cBhvr>
                                      <p:tavLst>
                                        <p:tav tm="0">
                                          <p:val>
                                            <p:fltVal val="0"/>
                                          </p:val>
                                        </p:tav>
                                        <p:tav tm="100000">
                                          <p:val>
                                            <p:strVal val="#ppt_w"/>
                                          </p:val>
                                        </p:tav>
                                      </p:tavLst>
                                    </p:anim>
                                    <p:anim calcmode="lin" valueType="num">
                                      <p:cBhvr>
                                        <p:cTn id="50" dur="1000" fill="hold"/>
                                        <p:tgtEl>
                                          <p:spTgt spid="7170"/>
                                        </p:tgtEl>
                                        <p:attrNameLst>
                                          <p:attrName>ppt_h</p:attrName>
                                        </p:attrNameLst>
                                      </p:cBhvr>
                                      <p:tavLst>
                                        <p:tav tm="0">
                                          <p:val>
                                            <p:fltVal val="0"/>
                                          </p:val>
                                        </p:tav>
                                        <p:tav tm="100000">
                                          <p:val>
                                            <p:strVal val="#ppt_h"/>
                                          </p:val>
                                        </p:tav>
                                      </p:tavLst>
                                    </p:anim>
                                    <p:anim calcmode="lin" valueType="num">
                                      <p:cBhvr>
                                        <p:cTn id="51" dur="1000" fill="hold"/>
                                        <p:tgtEl>
                                          <p:spTgt spid="7170"/>
                                        </p:tgtEl>
                                        <p:attrNameLst>
                                          <p:attrName>style.rotation</p:attrName>
                                        </p:attrNameLst>
                                      </p:cBhvr>
                                      <p:tavLst>
                                        <p:tav tm="0">
                                          <p:val>
                                            <p:fltVal val="90"/>
                                          </p:val>
                                        </p:tav>
                                        <p:tav tm="100000">
                                          <p:val>
                                            <p:fltVal val="0"/>
                                          </p:val>
                                        </p:tav>
                                      </p:tavLst>
                                    </p:anim>
                                    <p:animEffect transition="in" filter="fade">
                                      <p:cBhvr>
                                        <p:cTn id="52"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620688"/>
            <a:ext cx="7992888" cy="936104"/>
          </a:xfrm>
        </p:spPr>
        <p:txBody>
          <a:bodyPr>
            <a:normAutofit fontScale="90000"/>
          </a:bodyPr>
          <a:lstStyle/>
          <a:p>
            <a:r>
              <a:rPr lang="en-US" sz="3200" dirty="0" smtClean="0">
                <a:solidFill>
                  <a:srgbClr val="FF0000"/>
                </a:solidFill>
              </a:rPr>
              <a:t>Things to know about the Mediterranean diet</a:t>
            </a:r>
            <a:endParaRPr lang="el-GR" sz="3200" dirty="0">
              <a:solidFill>
                <a:srgbClr val="FF0000"/>
              </a:solidFill>
            </a:endParaRPr>
          </a:p>
        </p:txBody>
      </p:sp>
      <p:sp>
        <p:nvSpPr>
          <p:cNvPr id="3" name="Θέση περιεχομένου 2"/>
          <p:cNvSpPr>
            <a:spLocks noGrp="1"/>
          </p:cNvSpPr>
          <p:nvPr>
            <p:ph idx="1"/>
          </p:nvPr>
        </p:nvSpPr>
        <p:spPr>
          <a:xfrm>
            <a:off x="755576" y="1599248"/>
            <a:ext cx="7344816" cy="3096343"/>
          </a:xfrm>
        </p:spPr>
        <p:txBody>
          <a:bodyPr>
            <a:normAutofit/>
          </a:bodyPr>
          <a:lstStyle/>
          <a:p>
            <a:pPr marL="0" indent="0">
              <a:buNone/>
            </a:pPr>
            <a:r>
              <a:rPr lang="en-US" dirty="0" smtClean="0"/>
              <a:t>At this point you probably already know that Mediterranean diet is good for your health. Research proves over and over again that people who put an emphasis on produce, fish, whole grains, and healthy fats not only weigh less, but also have a decreased risk for heart disease, depression, and dementia. So  what are you waiting for? Here are the basics</a:t>
            </a:r>
            <a:r>
              <a:rPr lang="el-GR" dirty="0" smtClean="0"/>
              <a:t>: </a:t>
            </a:r>
            <a:r>
              <a:rPr lang="en-US" dirty="0" smtClean="0"/>
              <a:t>Shop the market perimeter, eat seasonally, and break (whole-grain) bread with people who make you smile. </a:t>
            </a:r>
            <a:endParaRPr lang="el-GR" dirty="0"/>
          </a:p>
        </p:txBody>
      </p:sp>
      <p:pic>
        <p:nvPicPr>
          <p:cNvPr id="2050" name="Picture 2" descr="eat-vegetables-fru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4293096"/>
            <a:ext cx="381000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76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p:cTn id="21" dur="1000" fill="hold"/>
                                        <p:tgtEl>
                                          <p:spTgt spid="2050"/>
                                        </p:tgtEl>
                                        <p:attrNameLst>
                                          <p:attrName>ppt_w</p:attrName>
                                        </p:attrNameLst>
                                      </p:cBhvr>
                                      <p:tavLst>
                                        <p:tav tm="0">
                                          <p:val>
                                            <p:fltVal val="0"/>
                                          </p:val>
                                        </p:tav>
                                        <p:tav tm="100000">
                                          <p:val>
                                            <p:strVal val="#ppt_w"/>
                                          </p:val>
                                        </p:tav>
                                      </p:tavLst>
                                    </p:anim>
                                    <p:anim calcmode="lin" valueType="num">
                                      <p:cBhvr>
                                        <p:cTn id="22" dur="1000" fill="hold"/>
                                        <p:tgtEl>
                                          <p:spTgt spid="2050"/>
                                        </p:tgtEl>
                                        <p:attrNameLst>
                                          <p:attrName>ppt_h</p:attrName>
                                        </p:attrNameLst>
                                      </p:cBhvr>
                                      <p:tavLst>
                                        <p:tav tm="0">
                                          <p:val>
                                            <p:fltVal val="0"/>
                                          </p:val>
                                        </p:tav>
                                        <p:tav tm="100000">
                                          <p:val>
                                            <p:strVal val="#ppt_h"/>
                                          </p:val>
                                        </p:tav>
                                      </p:tavLst>
                                    </p:anim>
                                    <p:anim calcmode="lin" valueType="num">
                                      <p:cBhvr>
                                        <p:cTn id="23" dur="1000" fill="hold"/>
                                        <p:tgtEl>
                                          <p:spTgt spid="2050"/>
                                        </p:tgtEl>
                                        <p:attrNameLst>
                                          <p:attrName>style.rotation</p:attrName>
                                        </p:attrNameLst>
                                      </p:cBhvr>
                                      <p:tavLst>
                                        <p:tav tm="0">
                                          <p:val>
                                            <p:fltVal val="90"/>
                                          </p:val>
                                        </p:tav>
                                        <p:tav tm="100000">
                                          <p:val>
                                            <p:fltVal val="0"/>
                                          </p:val>
                                        </p:tav>
                                      </p:tavLst>
                                    </p:anim>
                                    <p:animEffect transition="in" filter="fade">
                                      <p:cBhvr>
                                        <p:cTn id="24"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solidFill>
                  <a:srgbClr val="00B050"/>
                </a:solidFill>
              </a:rPr>
              <a:t>Choose healthy fats</a:t>
            </a:r>
            <a:endParaRPr lang="el-GR" dirty="0">
              <a:solidFill>
                <a:srgbClr val="00B050"/>
              </a:solidFill>
            </a:endParaRPr>
          </a:p>
        </p:txBody>
      </p:sp>
      <p:sp>
        <p:nvSpPr>
          <p:cNvPr id="3" name="Θέση περιεχομένου 2"/>
          <p:cNvSpPr>
            <a:spLocks noGrp="1"/>
          </p:cNvSpPr>
          <p:nvPr>
            <p:ph idx="1"/>
          </p:nvPr>
        </p:nvSpPr>
        <p:spPr>
          <a:xfrm>
            <a:off x="827584" y="1772816"/>
            <a:ext cx="7125112" cy="1872208"/>
          </a:xfrm>
        </p:spPr>
        <p:txBody>
          <a:bodyPr/>
          <a:lstStyle/>
          <a:p>
            <a:pPr marL="0" indent="0">
              <a:buNone/>
            </a:pPr>
            <a:r>
              <a:rPr lang="en-US" dirty="0" smtClean="0"/>
              <a:t>Olives and their oil are basic</a:t>
            </a:r>
            <a:r>
              <a:rPr lang="el-GR" dirty="0" smtClean="0"/>
              <a:t>;</a:t>
            </a:r>
            <a:r>
              <a:rPr lang="en-US" dirty="0" smtClean="0"/>
              <a:t> go for four to six servings per day ( a serving could be 1 tsp. of oil, 5 olives or 1/8 of an avocado ). Olive oil delivers healthy monounsaturated fats and plant compounds called polyphenols.</a:t>
            </a:r>
            <a:endParaRPr lang="el-G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2984" y="4509120"/>
            <a:ext cx="3810000" cy="1950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362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p:cTn id="21" dur="1000" fill="hold"/>
                                        <p:tgtEl>
                                          <p:spTgt spid="3074"/>
                                        </p:tgtEl>
                                        <p:attrNameLst>
                                          <p:attrName>ppt_w</p:attrName>
                                        </p:attrNameLst>
                                      </p:cBhvr>
                                      <p:tavLst>
                                        <p:tav tm="0">
                                          <p:val>
                                            <p:fltVal val="0"/>
                                          </p:val>
                                        </p:tav>
                                        <p:tav tm="100000">
                                          <p:val>
                                            <p:strVal val="#ppt_w"/>
                                          </p:val>
                                        </p:tav>
                                      </p:tavLst>
                                    </p:anim>
                                    <p:anim calcmode="lin" valueType="num">
                                      <p:cBhvr>
                                        <p:cTn id="22" dur="1000" fill="hold"/>
                                        <p:tgtEl>
                                          <p:spTgt spid="3074"/>
                                        </p:tgtEl>
                                        <p:attrNameLst>
                                          <p:attrName>ppt_h</p:attrName>
                                        </p:attrNameLst>
                                      </p:cBhvr>
                                      <p:tavLst>
                                        <p:tav tm="0">
                                          <p:val>
                                            <p:fltVal val="0"/>
                                          </p:val>
                                        </p:tav>
                                        <p:tav tm="100000">
                                          <p:val>
                                            <p:strVal val="#ppt_h"/>
                                          </p:val>
                                        </p:tav>
                                      </p:tavLst>
                                    </p:anim>
                                    <p:anim calcmode="lin" valueType="num">
                                      <p:cBhvr>
                                        <p:cTn id="23" dur="1000" fill="hold"/>
                                        <p:tgtEl>
                                          <p:spTgt spid="3074"/>
                                        </p:tgtEl>
                                        <p:attrNameLst>
                                          <p:attrName>style.rotation</p:attrName>
                                        </p:attrNameLst>
                                      </p:cBhvr>
                                      <p:tavLst>
                                        <p:tav tm="0">
                                          <p:val>
                                            <p:fltVal val="90"/>
                                          </p:val>
                                        </p:tav>
                                        <p:tav tm="100000">
                                          <p:val>
                                            <p:fltVal val="0"/>
                                          </p:val>
                                        </p:tav>
                                      </p:tavLst>
                                    </p:anim>
                                    <p:animEffect transition="in" filter="fade">
                                      <p:cBhvr>
                                        <p:cTn id="24"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404664"/>
            <a:ext cx="8229600" cy="738336"/>
          </a:xfrm>
        </p:spPr>
        <p:txBody>
          <a:bodyPr/>
          <a:lstStyle/>
          <a:p>
            <a:r>
              <a:rPr lang="en-US" dirty="0" smtClean="0"/>
              <a:t>Pick seeds, nuts and legumes </a:t>
            </a:r>
            <a:endParaRPr lang="el-GR" dirty="0"/>
          </a:p>
        </p:txBody>
      </p:sp>
      <p:sp>
        <p:nvSpPr>
          <p:cNvPr id="3" name="Θέση περιεχομένου 2"/>
          <p:cNvSpPr>
            <a:spLocks noGrp="1"/>
          </p:cNvSpPr>
          <p:nvPr>
            <p:ph idx="1"/>
          </p:nvPr>
        </p:nvSpPr>
        <p:spPr>
          <a:xfrm>
            <a:off x="539552" y="1124745"/>
            <a:ext cx="8229600" cy="2520280"/>
          </a:xfrm>
        </p:spPr>
        <p:txBody>
          <a:bodyPr>
            <a:normAutofit/>
          </a:bodyPr>
          <a:lstStyle/>
          <a:p>
            <a:r>
              <a:rPr lang="en-US" dirty="0" smtClean="0">
                <a:solidFill>
                  <a:srgbClr val="FFC000"/>
                </a:solidFill>
              </a:rPr>
              <a:t>These are a great source of fiber and protein</a:t>
            </a:r>
            <a:r>
              <a:rPr lang="el-GR" dirty="0" smtClean="0">
                <a:solidFill>
                  <a:srgbClr val="FFC000"/>
                </a:solidFill>
              </a:rPr>
              <a:t>;</a:t>
            </a:r>
            <a:r>
              <a:rPr lang="en-US" dirty="0" smtClean="0">
                <a:solidFill>
                  <a:srgbClr val="FFC000"/>
                </a:solidFill>
              </a:rPr>
              <a:t>nuts and seeds also provide healthy fats and antioxidants. Eat a serving of legumes ( ½ cup, cooked )- at least twice a week and a small portion of nuts daily about 1 Tbsp., or 10 to 12 almonds or walnut). </a:t>
            </a:r>
            <a:endParaRPr lang="el-GR" dirty="0">
              <a:solidFill>
                <a:srgbClr val="FFC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717032"/>
            <a:ext cx="3810000" cy="2564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295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 calcmode="lin" valueType="num">
                                      <p:cBhvr>
                                        <p:cTn id="21" dur="1000" fill="hold"/>
                                        <p:tgtEl>
                                          <p:spTgt spid="4098"/>
                                        </p:tgtEl>
                                        <p:attrNameLst>
                                          <p:attrName>ppt_w</p:attrName>
                                        </p:attrNameLst>
                                      </p:cBhvr>
                                      <p:tavLst>
                                        <p:tav tm="0">
                                          <p:val>
                                            <p:fltVal val="0"/>
                                          </p:val>
                                        </p:tav>
                                        <p:tav tm="100000">
                                          <p:val>
                                            <p:strVal val="#ppt_w"/>
                                          </p:val>
                                        </p:tav>
                                      </p:tavLst>
                                    </p:anim>
                                    <p:anim calcmode="lin" valueType="num">
                                      <p:cBhvr>
                                        <p:cTn id="22" dur="1000" fill="hold"/>
                                        <p:tgtEl>
                                          <p:spTgt spid="4098"/>
                                        </p:tgtEl>
                                        <p:attrNameLst>
                                          <p:attrName>ppt_h</p:attrName>
                                        </p:attrNameLst>
                                      </p:cBhvr>
                                      <p:tavLst>
                                        <p:tav tm="0">
                                          <p:val>
                                            <p:fltVal val="0"/>
                                          </p:val>
                                        </p:tav>
                                        <p:tav tm="100000">
                                          <p:val>
                                            <p:strVal val="#ppt_h"/>
                                          </p:val>
                                        </p:tav>
                                      </p:tavLst>
                                    </p:anim>
                                    <p:anim calcmode="lin" valueType="num">
                                      <p:cBhvr>
                                        <p:cTn id="23" dur="1000" fill="hold"/>
                                        <p:tgtEl>
                                          <p:spTgt spid="4098"/>
                                        </p:tgtEl>
                                        <p:attrNameLst>
                                          <p:attrName>style.rotation</p:attrName>
                                        </p:attrNameLst>
                                      </p:cBhvr>
                                      <p:tavLst>
                                        <p:tav tm="0">
                                          <p:val>
                                            <p:fltVal val="90"/>
                                          </p:val>
                                        </p:tav>
                                        <p:tav tm="100000">
                                          <p:val>
                                            <p:fltVal val="0"/>
                                          </p:val>
                                        </p:tav>
                                      </p:tavLst>
                                    </p:anim>
                                    <p:animEffect transition="in" filter="fade">
                                      <p:cBhvr>
                                        <p:cTn id="24"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59632" y="692696"/>
            <a:ext cx="6664704" cy="936104"/>
          </a:xfrm>
        </p:spPr>
        <p:txBody>
          <a:bodyPr>
            <a:normAutofit fontScale="90000"/>
          </a:bodyPr>
          <a:lstStyle/>
          <a:p>
            <a:r>
              <a:rPr lang="en-US" b="1" dirty="0">
                <a:solidFill>
                  <a:srgbClr val="000000"/>
                </a:solidFill>
                <a:latin typeface="Trebuchet MS"/>
              </a:rPr>
              <a:t>Focus on fish and eggs</a:t>
            </a:r>
            <a:br>
              <a:rPr lang="en-US" b="1" dirty="0">
                <a:solidFill>
                  <a:srgbClr val="000000"/>
                </a:solidFill>
                <a:latin typeface="Trebuchet MS"/>
              </a:rPr>
            </a:br>
            <a:endParaRPr lang="el-GR" dirty="0"/>
          </a:p>
        </p:txBody>
      </p:sp>
      <p:sp>
        <p:nvSpPr>
          <p:cNvPr id="3" name="Θέση περιεχομένου 2"/>
          <p:cNvSpPr>
            <a:spLocks noGrp="1"/>
          </p:cNvSpPr>
          <p:nvPr>
            <p:ph idx="1"/>
          </p:nvPr>
        </p:nvSpPr>
        <p:spPr>
          <a:xfrm>
            <a:off x="683568" y="1412776"/>
            <a:ext cx="7125112" cy="1872208"/>
          </a:xfrm>
        </p:spPr>
        <p:txBody>
          <a:bodyPr/>
          <a:lstStyle/>
          <a:p>
            <a:pPr marL="0" indent="0">
              <a:buNone/>
            </a:pPr>
            <a:r>
              <a:rPr lang="en-US" dirty="0">
                <a:solidFill>
                  <a:srgbClr val="000000"/>
                </a:solidFill>
                <a:latin typeface="lucida grande"/>
              </a:rPr>
              <a:t>Aim to eat a 4-oz. serving of </a:t>
            </a:r>
            <a:r>
              <a:rPr lang="en-US" dirty="0" smtClean="0">
                <a:solidFill>
                  <a:srgbClr val="000000"/>
                </a:solidFill>
                <a:latin typeface="lucida grande"/>
              </a:rPr>
              <a:t>fish, </a:t>
            </a:r>
            <a:r>
              <a:rPr lang="en-US" dirty="0">
                <a:solidFill>
                  <a:srgbClr val="000000"/>
                </a:solidFill>
                <a:latin typeface="lucida grande"/>
              </a:rPr>
              <a:t>two to three times a week. Eggs are also on the menu: Whip them into a vegetable frittata. Lean meat and </a:t>
            </a:r>
            <a:r>
              <a:rPr lang="en-US" dirty="0" smtClean="0">
                <a:solidFill>
                  <a:srgbClr val="000000"/>
                </a:solidFill>
                <a:latin typeface="lucida grande"/>
              </a:rPr>
              <a:t>chicken </a:t>
            </a:r>
            <a:r>
              <a:rPr lang="en-US" dirty="0">
                <a:solidFill>
                  <a:srgbClr val="000000"/>
                </a:solidFill>
                <a:latin typeface="lucida grande"/>
              </a:rPr>
              <a:t>are OK, too, in moderation.</a:t>
            </a:r>
            <a:endParaRPr lang="el-GR" dirty="0"/>
          </a:p>
        </p:txBody>
      </p:sp>
      <p:pic>
        <p:nvPicPr>
          <p:cNvPr id="1026" name="Picture 2" descr="eat-eg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645024"/>
            <a:ext cx="3672408"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07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p:cTn id="21" dur="1000" fill="hold"/>
                                        <p:tgtEl>
                                          <p:spTgt spid="1026"/>
                                        </p:tgtEl>
                                        <p:attrNameLst>
                                          <p:attrName>ppt_w</p:attrName>
                                        </p:attrNameLst>
                                      </p:cBhvr>
                                      <p:tavLst>
                                        <p:tav tm="0">
                                          <p:val>
                                            <p:fltVal val="0"/>
                                          </p:val>
                                        </p:tav>
                                        <p:tav tm="100000">
                                          <p:val>
                                            <p:strVal val="#ppt_w"/>
                                          </p:val>
                                        </p:tav>
                                      </p:tavLst>
                                    </p:anim>
                                    <p:anim calcmode="lin" valueType="num">
                                      <p:cBhvr>
                                        <p:cTn id="22" dur="1000" fill="hold"/>
                                        <p:tgtEl>
                                          <p:spTgt spid="1026"/>
                                        </p:tgtEl>
                                        <p:attrNameLst>
                                          <p:attrName>ppt_h</p:attrName>
                                        </p:attrNameLst>
                                      </p:cBhvr>
                                      <p:tavLst>
                                        <p:tav tm="0">
                                          <p:val>
                                            <p:fltVal val="0"/>
                                          </p:val>
                                        </p:tav>
                                        <p:tav tm="100000">
                                          <p:val>
                                            <p:strVal val="#ppt_h"/>
                                          </p:val>
                                        </p:tav>
                                      </p:tavLst>
                                    </p:anim>
                                    <p:anim calcmode="lin" valueType="num">
                                      <p:cBhvr>
                                        <p:cTn id="23" dur="1000" fill="hold"/>
                                        <p:tgtEl>
                                          <p:spTgt spid="1026"/>
                                        </p:tgtEl>
                                        <p:attrNameLst>
                                          <p:attrName>style.rotation</p:attrName>
                                        </p:attrNameLst>
                                      </p:cBhvr>
                                      <p:tavLst>
                                        <p:tav tm="0">
                                          <p:val>
                                            <p:fltVal val="90"/>
                                          </p:val>
                                        </p:tav>
                                        <p:tav tm="100000">
                                          <p:val>
                                            <p:fltVal val="0"/>
                                          </p:val>
                                        </p:tav>
                                      </p:tavLst>
                                    </p:anim>
                                    <p:animEffect transition="in" filter="fade">
                                      <p:cBhvr>
                                        <p:cTn id="24"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75656" y="764705"/>
            <a:ext cx="7341137" cy="792088"/>
          </a:xfrm>
        </p:spPr>
        <p:txBody>
          <a:bodyPr/>
          <a:lstStyle/>
          <a:p>
            <a:r>
              <a:rPr lang="en-US" b="1" dirty="0">
                <a:solidFill>
                  <a:srgbClr val="000000"/>
                </a:solidFill>
                <a:latin typeface="Trebuchet MS"/>
              </a:rPr>
              <a:t>Do have (some) dairy</a:t>
            </a:r>
            <a:br>
              <a:rPr lang="en-US" b="1" dirty="0">
                <a:solidFill>
                  <a:srgbClr val="000000"/>
                </a:solidFill>
                <a:latin typeface="Trebuchet MS"/>
              </a:rPr>
            </a:br>
            <a:endParaRPr lang="el-GR" dirty="0"/>
          </a:p>
        </p:txBody>
      </p:sp>
      <p:sp>
        <p:nvSpPr>
          <p:cNvPr id="3" name="Θέση περιεχομένου 2"/>
          <p:cNvSpPr>
            <a:spLocks noGrp="1"/>
          </p:cNvSpPr>
          <p:nvPr>
            <p:ph idx="1"/>
          </p:nvPr>
        </p:nvSpPr>
        <p:spPr>
          <a:xfrm>
            <a:off x="683568" y="1700808"/>
            <a:ext cx="7125112" cy="1728192"/>
          </a:xfrm>
        </p:spPr>
        <p:txBody>
          <a:bodyPr/>
          <a:lstStyle/>
          <a:p>
            <a:r>
              <a:rPr lang="en-US" dirty="0">
                <a:solidFill>
                  <a:srgbClr val="000000"/>
                </a:solidFill>
                <a:latin typeface="lucida grande"/>
              </a:rPr>
              <a:t>Work in dairy from cultured milk </a:t>
            </a:r>
            <a:r>
              <a:rPr lang="en-US" dirty="0" smtClean="0">
                <a:solidFill>
                  <a:srgbClr val="000000"/>
                </a:solidFill>
                <a:latin typeface="lucida grande"/>
              </a:rPr>
              <a:t>( yogurt</a:t>
            </a:r>
            <a:r>
              <a:rPr lang="en-US" dirty="0">
                <a:solidFill>
                  <a:srgbClr val="000000"/>
                </a:solidFill>
                <a:latin typeface="lucida grande"/>
              </a:rPr>
              <a:t>, </a:t>
            </a:r>
            <a:r>
              <a:rPr lang="en-US" dirty="0" smtClean="0">
                <a:solidFill>
                  <a:srgbClr val="000000"/>
                </a:solidFill>
                <a:latin typeface="lucida grande"/>
              </a:rPr>
              <a:t>fresh cheeses </a:t>
            </a:r>
            <a:r>
              <a:rPr lang="en-US" dirty="0">
                <a:solidFill>
                  <a:srgbClr val="000000"/>
                </a:solidFill>
                <a:latin typeface="lucida grande"/>
              </a:rPr>
              <a:t>like ricotta); it's easier to digest and supplies beneficial bacteria that contribute to digestive health. Enjoy one to three servings daily (a serving is 1 cup of milk or yogurt or 1 oz. of cheese).</a:t>
            </a:r>
            <a:endParaRPr lang="el-G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717032"/>
            <a:ext cx="3810000"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163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p:cTn id="21" dur="1000" fill="hold"/>
                                        <p:tgtEl>
                                          <p:spTgt spid="2050"/>
                                        </p:tgtEl>
                                        <p:attrNameLst>
                                          <p:attrName>ppt_w</p:attrName>
                                        </p:attrNameLst>
                                      </p:cBhvr>
                                      <p:tavLst>
                                        <p:tav tm="0">
                                          <p:val>
                                            <p:fltVal val="0"/>
                                          </p:val>
                                        </p:tav>
                                        <p:tav tm="100000">
                                          <p:val>
                                            <p:strVal val="#ppt_w"/>
                                          </p:val>
                                        </p:tav>
                                      </p:tavLst>
                                    </p:anim>
                                    <p:anim calcmode="lin" valueType="num">
                                      <p:cBhvr>
                                        <p:cTn id="22" dur="1000" fill="hold"/>
                                        <p:tgtEl>
                                          <p:spTgt spid="2050"/>
                                        </p:tgtEl>
                                        <p:attrNameLst>
                                          <p:attrName>ppt_h</p:attrName>
                                        </p:attrNameLst>
                                      </p:cBhvr>
                                      <p:tavLst>
                                        <p:tav tm="0">
                                          <p:val>
                                            <p:fltVal val="0"/>
                                          </p:val>
                                        </p:tav>
                                        <p:tav tm="100000">
                                          <p:val>
                                            <p:strVal val="#ppt_h"/>
                                          </p:val>
                                        </p:tav>
                                      </p:tavLst>
                                    </p:anim>
                                    <p:anim calcmode="lin" valueType="num">
                                      <p:cBhvr>
                                        <p:cTn id="23" dur="1000" fill="hold"/>
                                        <p:tgtEl>
                                          <p:spTgt spid="2050"/>
                                        </p:tgtEl>
                                        <p:attrNameLst>
                                          <p:attrName>style.rotation</p:attrName>
                                        </p:attrNameLst>
                                      </p:cBhvr>
                                      <p:tavLst>
                                        <p:tav tm="0">
                                          <p:val>
                                            <p:fltVal val="90"/>
                                          </p:val>
                                        </p:tav>
                                        <p:tav tm="100000">
                                          <p:val>
                                            <p:fltVal val="0"/>
                                          </p:val>
                                        </p:tav>
                                      </p:tavLst>
                                    </p:anim>
                                    <p:animEffect transition="in" filter="fade">
                                      <p:cBhvr>
                                        <p:cTn id="24"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843808" y="764704"/>
            <a:ext cx="3312368" cy="792088"/>
          </a:xfrm>
        </p:spPr>
        <p:txBody>
          <a:bodyPr/>
          <a:lstStyle/>
          <a:p>
            <a:r>
              <a:rPr lang="en-US" b="1" dirty="0" smtClean="0">
                <a:solidFill>
                  <a:srgbClr val="000000"/>
                </a:solidFill>
                <a:latin typeface="Trebuchet MS"/>
              </a:rPr>
              <a:t>    Get grain</a:t>
            </a:r>
            <a:br>
              <a:rPr lang="en-US" b="1" dirty="0" smtClean="0">
                <a:solidFill>
                  <a:srgbClr val="000000"/>
                </a:solidFill>
                <a:latin typeface="Trebuchet MS"/>
              </a:rPr>
            </a:br>
            <a:endParaRPr lang="el-GR" dirty="0"/>
          </a:p>
        </p:txBody>
      </p:sp>
      <p:sp>
        <p:nvSpPr>
          <p:cNvPr id="3" name="Θέση περιεχομένου 2"/>
          <p:cNvSpPr>
            <a:spLocks noGrp="1"/>
          </p:cNvSpPr>
          <p:nvPr>
            <p:ph idx="1"/>
          </p:nvPr>
        </p:nvSpPr>
        <p:spPr>
          <a:xfrm>
            <a:off x="1115616" y="1340768"/>
            <a:ext cx="7125112" cy="3096344"/>
          </a:xfrm>
        </p:spPr>
        <p:txBody>
          <a:bodyPr/>
          <a:lstStyle/>
          <a:p>
            <a:r>
              <a:rPr lang="en-US" dirty="0">
                <a:solidFill>
                  <a:srgbClr val="000000"/>
                </a:solidFill>
                <a:latin typeface="lucida grande"/>
              </a:rPr>
              <a:t>Refined carbs lack nutrients and can </a:t>
            </a:r>
            <a:r>
              <a:rPr lang="en-US" dirty="0" smtClean="0">
                <a:solidFill>
                  <a:srgbClr val="000000"/>
                </a:solidFill>
                <a:latin typeface="lucida grande"/>
              </a:rPr>
              <a:t>cause harm </a:t>
            </a:r>
            <a:r>
              <a:rPr lang="en-US" dirty="0" smtClean="0">
                <a:solidFill>
                  <a:schemeClr val="bg1"/>
                </a:solidFill>
                <a:latin typeface="lucida grande"/>
              </a:rPr>
              <a:t>to</a:t>
            </a:r>
            <a:r>
              <a:rPr lang="en-US" dirty="0" smtClean="0">
                <a:solidFill>
                  <a:srgbClr val="000000"/>
                </a:solidFill>
                <a:latin typeface="lucida grande"/>
              </a:rPr>
              <a:t> </a:t>
            </a:r>
            <a:r>
              <a:rPr lang="en-US" dirty="0">
                <a:solidFill>
                  <a:srgbClr val="000000"/>
                </a:solidFill>
                <a:latin typeface="lucida grande"/>
              </a:rPr>
              <a:t>your blood sugar. Whole grains are best; have four small daily portions of whole-wheat </a:t>
            </a:r>
            <a:r>
              <a:rPr lang="en-US" dirty="0" smtClean="0">
                <a:solidFill>
                  <a:srgbClr val="000000"/>
                </a:solidFill>
                <a:latin typeface="lucida grande"/>
              </a:rPr>
              <a:t>bread. Always </a:t>
            </a:r>
            <a:r>
              <a:rPr lang="en-US" dirty="0">
                <a:solidFill>
                  <a:srgbClr val="000000"/>
                </a:solidFill>
                <a:latin typeface="lucida grande"/>
              </a:rPr>
              <a:t>eat grains with healthy fats and </a:t>
            </a:r>
            <a:r>
              <a:rPr lang="en-US" dirty="0" smtClean="0">
                <a:solidFill>
                  <a:srgbClr val="000000"/>
                </a:solidFill>
                <a:latin typeface="lucida grande"/>
              </a:rPr>
              <a:t>protein, for  </a:t>
            </a:r>
            <a:r>
              <a:rPr lang="en-US" dirty="0">
                <a:solidFill>
                  <a:srgbClr val="000000"/>
                </a:solidFill>
                <a:latin typeface="lucida grande"/>
              </a:rPr>
              <a:t>easier digestion and better nutrient </a:t>
            </a:r>
            <a:r>
              <a:rPr lang="en-US" dirty="0" smtClean="0">
                <a:solidFill>
                  <a:srgbClr val="000000"/>
                </a:solidFill>
                <a:latin typeface="lucida grande"/>
              </a:rPr>
              <a:t>absorption</a:t>
            </a:r>
            <a:endParaRPr lang="el-GR" dirty="0"/>
          </a:p>
        </p:txBody>
      </p:sp>
      <p:pic>
        <p:nvPicPr>
          <p:cNvPr id="3074" name="Picture 2" descr="whole-wheat-br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4149080"/>
            <a:ext cx="4098032"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18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p:cTn id="21" dur="1000" fill="hold"/>
                                        <p:tgtEl>
                                          <p:spTgt spid="3074"/>
                                        </p:tgtEl>
                                        <p:attrNameLst>
                                          <p:attrName>ppt_w</p:attrName>
                                        </p:attrNameLst>
                                      </p:cBhvr>
                                      <p:tavLst>
                                        <p:tav tm="0">
                                          <p:val>
                                            <p:fltVal val="0"/>
                                          </p:val>
                                        </p:tav>
                                        <p:tav tm="100000">
                                          <p:val>
                                            <p:strVal val="#ppt_w"/>
                                          </p:val>
                                        </p:tav>
                                      </p:tavLst>
                                    </p:anim>
                                    <p:anim calcmode="lin" valueType="num">
                                      <p:cBhvr>
                                        <p:cTn id="22" dur="1000" fill="hold"/>
                                        <p:tgtEl>
                                          <p:spTgt spid="3074"/>
                                        </p:tgtEl>
                                        <p:attrNameLst>
                                          <p:attrName>ppt_h</p:attrName>
                                        </p:attrNameLst>
                                      </p:cBhvr>
                                      <p:tavLst>
                                        <p:tav tm="0">
                                          <p:val>
                                            <p:fltVal val="0"/>
                                          </p:val>
                                        </p:tav>
                                        <p:tav tm="100000">
                                          <p:val>
                                            <p:strVal val="#ppt_h"/>
                                          </p:val>
                                        </p:tav>
                                      </p:tavLst>
                                    </p:anim>
                                    <p:anim calcmode="lin" valueType="num">
                                      <p:cBhvr>
                                        <p:cTn id="23" dur="1000" fill="hold"/>
                                        <p:tgtEl>
                                          <p:spTgt spid="3074"/>
                                        </p:tgtEl>
                                        <p:attrNameLst>
                                          <p:attrName>style.rotation</p:attrName>
                                        </p:attrNameLst>
                                      </p:cBhvr>
                                      <p:tavLst>
                                        <p:tav tm="0">
                                          <p:val>
                                            <p:fltVal val="90"/>
                                          </p:val>
                                        </p:tav>
                                        <p:tav tm="100000">
                                          <p:val>
                                            <p:fltVal val="0"/>
                                          </p:val>
                                        </p:tav>
                                      </p:tavLst>
                                    </p:anim>
                                    <p:animEffect transition="in" filter="fade">
                                      <p:cBhvr>
                                        <p:cTn id="24"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67745" y="764705"/>
            <a:ext cx="4536503" cy="648071"/>
          </a:xfrm>
        </p:spPr>
        <p:txBody>
          <a:bodyPr/>
          <a:lstStyle/>
          <a:p>
            <a:r>
              <a:rPr lang="en-US" b="1" dirty="0">
                <a:solidFill>
                  <a:srgbClr val="000000"/>
                </a:solidFill>
                <a:latin typeface="Trebuchet MS"/>
              </a:rPr>
              <a:t>Add herbs and spices</a:t>
            </a:r>
            <a:br>
              <a:rPr lang="en-US" b="1" dirty="0">
                <a:solidFill>
                  <a:srgbClr val="000000"/>
                </a:solidFill>
                <a:latin typeface="Trebuchet MS"/>
              </a:rPr>
            </a:br>
            <a:endParaRPr lang="el-GR" dirty="0"/>
          </a:p>
        </p:txBody>
      </p:sp>
      <p:sp>
        <p:nvSpPr>
          <p:cNvPr id="3" name="Θέση περιεχομένου 2"/>
          <p:cNvSpPr>
            <a:spLocks noGrp="1"/>
          </p:cNvSpPr>
          <p:nvPr>
            <p:ph idx="1"/>
          </p:nvPr>
        </p:nvSpPr>
        <p:spPr>
          <a:xfrm>
            <a:off x="1691680" y="1412776"/>
            <a:ext cx="5722797" cy="1656184"/>
          </a:xfrm>
        </p:spPr>
        <p:txBody>
          <a:bodyPr/>
          <a:lstStyle/>
          <a:p>
            <a:r>
              <a:rPr lang="en-US" dirty="0">
                <a:solidFill>
                  <a:srgbClr val="000000"/>
                </a:solidFill>
                <a:latin typeface="lucida grande"/>
              </a:rPr>
              <a:t>They're full of plant compounds with antioxidant and inflammation-fighting effects</a:t>
            </a:r>
            <a:endParaRPr lang="el-G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015564"/>
            <a:ext cx="3744416" cy="278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599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 calcmode="lin" valueType="num">
                                      <p:cBhvr>
                                        <p:cTn id="21" dur="1000" fill="hold"/>
                                        <p:tgtEl>
                                          <p:spTgt spid="4098"/>
                                        </p:tgtEl>
                                        <p:attrNameLst>
                                          <p:attrName>ppt_w</p:attrName>
                                        </p:attrNameLst>
                                      </p:cBhvr>
                                      <p:tavLst>
                                        <p:tav tm="0">
                                          <p:val>
                                            <p:fltVal val="0"/>
                                          </p:val>
                                        </p:tav>
                                        <p:tav tm="100000">
                                          <p:val>
                                            <p:strVal val="#ppt_w"/>
                                          </p:val>
                                        </p:tav>
                                      </p:tavLst>
                                    </p:anim>
                                    <p:anim calcmode="lin" valueType="num">
                                      <p:cBhvr>
                                        <p:cTn id="22" dur="1000" fill="hold"/>
                                        <p:tgtEl>
                                          <p:spTgt spid="4098"/>
                                        </p:tgtEl>
                                        <p:attrNameLst>
                                          <p:attrName>ppt_h</p:attrName>
                                        </p:attrNameLst>
                                      </p:cBhvr>
                                      <p:tavLst>
                                        <p:tav tm="0">
                                          <p:val>
                                            <p:fltVal val="0"/>
                                          </p:val>
                                        </p:tav>
                                        <p:tav tm="100000">
                                          <p:val>
                                            <p:strVal val="#ppt_h"/>
                                          </p:val>
                                        </p:tav>
                                      </p:tavLst>
                                    </p:anim>
                                    <p:anim calcmode="lin" valueType="num">
                                      <p:cBhvr>
                                        <p:cTn id="23" dur="1000" fill="hold"/>
                                        <p:tgtEl>
                                          <p:spTgt spid="4098"/>
                                        </p:tgtEl>
                                        <p:attrNameLst>
                                          <p:attrName>style.rotation</p:attrName>
                                        </p:attrNameLst>
                                      </p:cBhvr>
                                      <p:tavLst>
                                        <p:tav tm="0">
                                          <p:val>
                                            <p:fltVal val="90"/>
                                          </p:val>
                                        </p:tav>
                                        <p:tav tm="100000">
                                          <p:val>
                                            <p:fltVal val="0"/>
                                          </p:val>
                                        </p:tav>
                                      </p:tavLst>
                                    </p:anim>
                                    <p:animEffect transition="in" filter="fade">
                                      <p:cBhvr>
                                        <p:cTn id="24"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63688" y="836712"/>
            <a:ext cx="5112568" cy="864096"/>
          </a:xfrm>
        </p:spPr>
        <p:txBody>
          <a:bodyPr/>
          <a:lstStyle/>
          <a:p>
            <a:r>
              <a:rPr lang="en-US" b="1" dirty="0">
                <a:solidFill>
                  <a:srgbClr val="000000"/>
                </a:solidFill>
                <a:latin typeface="Trebuchet MS"/>
              </a:rPr>
              <a:t>Rethink what you drink</a:t>
            </a:r>
            <a:br>
              <a:rPr lang="en-US" b="1" dirty="0">
                <a:solidFill>
                  <a:srgbClr val="000000"/>
                </a:solidFill>
                <a:latin typeface="Trebuchet MS"/>
              </a:rPr>
            </a:br>
            <a:endParaRPr lang="el-GR" dirty="0"/>
          </a:p>
        </p:txBody>
      </p:sp>
      <p:sp>
        <p:nvSpPr>
          <p:cNvPr id="3" name="Θέση περιεχομένου 2"/>
          <p:cNvSpPr>
            <a:spLocks noGrp="1"/>
          </p:cNvSpPr>
          <p:nvPr>
            <p:ph idx="1"/>
          </p:nvPr>
        </p:nvSpPr>
        <p:spPr>
          <a:xfrm>
            <a:off x="971600" y="1268760"/>
            <a:ext cx="7125112" cy="1800200"/>
          </a:xfrm>
        </p:spPr>
        <p:txBody>
          <a:bodyPr/>
          <a:lstStyle/>
          <a:p>
            <a:r>
              <a:rPr lang="en-US" dirty="0" smtClean="0">
                <a:solidFill>
                  <a:srgbClr val="000000"/>
                </a:solidFill>
                <a:latin typeface="lucida grande"/>
              </a:rPr>
              <a:t>Drink water as much as you can. </a:t>
            </a:r>
            <a:r>
              <a:rPr lang="en-US" dirty="0">
                <a:solidFill>
                  <a:srgbClr val="000000"/>
                </a:solidFill>
                <a:latin typeface="lucida grande"/>
              </a:rPr>
              <a:t>Many </a:t>
            </a:r>
            <a:r>
              <a:rPr lang="en-US" dirty="0" err="1" smtClean="0">
                <a:solidFill>
                  <a:srgbClr val="000000"/>
                </a:solidFill>
                <a:latin typeface="lucida grande"/>
              </a:rPr>
              <a:t>Mediterraneans</a:t>
            </a:r>
            <a:r>
              <a:rPr lang="en-US" dirty="0" smtClean="0">
                <a:solidFill>
                  <a:srgbClr val="000000"/>
                </a:solidFill>
                <a:latin typeface="lucida grande"/>
              </a:rPr>
              <a:t> </a:t>
            </a:r>
            <a:r>
              <a:rPr lang="en-US" dirty="0">
                <a:solidFill>
                  <a:srgbClr val="000000"/>
                </a:solidFill>
                <a:latin typeface="lucida grande"/>
              </a:rPr>
              <a:t>sip espresso after meals to aid digestion. In North </a:t>
            </a:r>
            <a:r>
              <a:rPr lang="en-US" dirty="0" smtClean="0">
                <a:solidFill>
                  <a:srgbClr val="000000"/>
                </a:solidFill>
                <a:latin typeface="lucida grande"/>
              </a:rPr>
              <a:t>Africa and Europe </a:t>
            </a:r>
            <a:r>
              <a:rPr lang="en-US" dirty="0" smtClean="0">
                <a:solidFill>
                  <a:schemeClr val="bg1"/>
                </a:solidFill>
                <a:latin typeface="lucida grande"/>
              </a:rPr>
              <a:t>during the last years</a:t>
            </a:r>
            <a:r>
              <a:rPr lang="en-US" dirty="0" smtClean="0">
                <a:solidFill>
                  <a:srgbClr val="000000"/>
                </a:solidFill>
                <a:latin typeface="lucida grande"/>
              </a:rPr>
              <a:t>, </a:t>
            </a:r>
            <a:r>
              <a:rPr lang="en-US" dirty="0">
                <a:solidFill>
                  <a:srgbClr val="000000"/>
                </a:solidFill>
                <a:latin typeface="lucida grande"/>
              </a:rPr>
              <a:t>they choose antioxidant-rich green tea combined with mint for the same reason.</a:t>
            </a:r>
            <a:endParaRPr lang="el-G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3068960"/>
            <a:ext cx="3810000"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514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122"/>
                                        </p:tgtEl>
                                        <p:attrNameLst>
                                          <p:attrName>style.visibility</p:attrName>
                                        </p:attrNameLst>
                                      </p:cBhvr>
                                      <p:to>
                                        <p:strVal val="visible"/>
                                      </p:to>
                                    </p:set>
                                    <p:anim calcmode="lin" valueType="num">
                                      <p:cBhvr>
                                        <p:cTn id="21" dur="1000" fill="hold"/>
                                        <p:tgtEl>
                                          <p:spTgt spid="5122"/>
                                        </p:tgtEl>
                                        <p:attrNameLst>
                                          <p:attrName>ppt_w</p:attrName>
                                        </p:attrNameLst>
                                      </p:cBhvr>
                                      <p:tavLst>
                                        <p:tav tm="0">
                                          <p:val>
                                            <p:fltVal val="0"/>
                                          </p:val>
                                        </p:tav>
                                        <p:tav tm="100000">
                                          <p:val>
                                            <p:strVal val="#ppt_w"/>
                                          </p:val>
                                        </p:tav>
                                      </p:tavLst>
                                    </p:anim>
                                    <p:anim calcmode="lin" valueType="num">
                                      <p:cBhvr>
                                        <p:cTn id="22" dur="1000" fill="hold"/>
                                        <p:tgtEl>
                                          <p:spTgt spid="5122"/>
                                        </p:tgtEl>
                                        <p:attrNameLst>
                                          <p:attrName>ppt_h</p:attrName>
                                        </p:attrNameLst>
                                      </p:cBhvr>
                                      <p:tavLst>
                                        <p:tav tm="0">
                                          <p:val>
                                            <p:fltVal val="0"/>
                                          </p:val>
                                        </p:tav>
                                        <p:tav tm="100000">
                                          <p:val>
                                            <p:strVal val="#ppt_h"/>
                                          </p:val>
                                        </p:tav>
                                      </p:tavLst>
                                    </p:anim>
                                    <p:anim calcmode="lin" valueType="num">
                                      <p:cBhvr>
                                        <p:cTn id="23" dur="1000" fill="hold"/>
                                        <p:tgtEl>
                                          <p:spTgt spid="5122"/>
                                        </p:tgtEl>
                                        <p:attrNameLst>
                                          <p:attrName>style.rotation</p:attrName>
                                        </p:attrNameLst>
                                      </p:cBhvr>
                                      <p:tavLst>
                                        <p:tav tm="0">
                                          <p:val>
                                            <p:fltVal val="90"/>
                                          </p:val>
                                        </p:tav>
                                        <p:tav tm="100000">
                                          <p:val>
                                            <p:fltVal val="0"/>
                                          </p:val>
                                        </p:tav>
                                      </p:tavLst>
                                    </p:anim>
                                    <p:animEffect transition="in" filter="fade">
                                      <p:cBhvr>
                                        <p:cTn id="24"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Χειμώνας</Template>
  <TotalTime>1053</TotalTime>
  <Words>488</Words>
  <Application>Microsoft Office PowerPoint</Application>
  <PresentationFormat>Προβολή στην οθόνη (4:3)</PresentationFormat>
  <Paragraphs>28</Paragraphs>
  <Slides>11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Winter</vt:lpstr>
      <vt:lpstr>MEDITARREANEAN DIET</vt:lpstr>
      <vt:lpstr>Things to know about the Mediterranean diet</vt:lpstr>
      <vt:lpstr>Choose healthy fats</vt:lpstr>
      <vt:lpstr>Pick seeds, nuts and legumes </vt:lpstr>
      <vt:lpstr>Focus on fish and eggs </vt:lpstr>
      <vt:lpstr>Do have (some) dairy </vt:lpstr>
      <vt:lpstr>    Get grain </vt:lpstr>
      <vt:lpstr>Add herbs and spices </vt:lpstr>
      <vt:lpstr>Rethink what you drink </vt:lpstr>
      <vt:lpstr>Eat locally </vt:lpstr>
      <vt:lpstr>Make it social  </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MEDITARREANEAN DIET</dc:title>
  <dc:creator>Spyros Papageorgiou</dc:creator>
  <cp:lastModifiedBy>Stella</cp:lastModifiedBy>
  <cp:revision>49</cp:revision>
  <dcterms:created xsi:type="dcterms:W3CDTF">2015-01-07T12:36:03Z</dcterms:created>
  <dcterms:modified xsi:type="dcterms:W3CDTF">2015-01-27T19:43:48Z</dcterms:modified>
</cp:coreProperties>
</file>