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9" r:id="rId4"/>
    <p:sldId id="258"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7" r:id="rId20"/>
    <p:sldId id="275"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4493" autoAdjust="0"/>
  </p:normalViewPr>
  <p:slideViewPr>
    <p:cSldViewPr>
      <p:cViewPr>
        <p:scale>
          <a:sx n="77" d="100"/>
          <a:sy n="77" d="100"/>
        </p:scale>
        <p:origin x="-87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 Θέση ημερομηνίας"/>
          <p:cNvSpPr>
            <a:spLocks noGrp="1"/>
          </p:cNvSpPr>
          <p:nvPr>
            <p:ph type="dt" sz="half" idx="10"/>
          </p:nvPr>
        </p:nvSpPr>
        <p:spPr/>
        <p:txBody>
          <a:bodyPr/>
          <a:lstStyle/>
          <a:p>
            <a:fld id="{F3084CB0-A968-4ABC-9B42-DB6CE047121A}" type="datetimeFigureOut">
              <a:rPr lang="el-GR" smtClean="0"/>
              <a:pPr/>
              <a:t>31/1/2015</a:t>
            </a:fld>
            <a:endParaRPr lang="el-GR"/>
          </a:p>
        </p:txBody>
      </p:sp>
      <p:sp>
        <p:nvSpPr>
          <p:cNvPr id="16" name="15 - Θέση αριθμού διαφάνειας"/>
          <p:cNvSpPr>
            <a:spLocks noGrp="1"/>
          </p:cNvSpPr>
          <p:nvPr>
            <p:ph type="sldNum" sz="quarter" idx="11"/>
          </p:nvPr>
        </p:nvSpPr>
        <p:spPr/>
        <p:txBody>
          <a:bodyPr/>
          <a:lstStyle/>
          <a:p>
            <a:fld id="{C79CF2FC-B534-4D35-BAB0-6C85480D1C71}" type="slidenum">
              <a:rPr lang="el-GR" smtClean="0"/>
              <a:pPr/>
              <a:t>‹#›</a:t>
            </a:fld>
            <a:endParaRPr lang="el-GR"/>
          </a:p>
        </p:txBody>
      </p:sp>
      <p:sp>
        <p:nvSpPr>
          <p:cNvPr id="17" name="16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3084CB0-A968-4ABC-9B42-DB6CE047121A}" type="datetimeFigureOut">
              <a:rPr lang="el-GR" smtClean="0"/>
              <a:pPr/>
              <a:t>31/1/2015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79CF2FC-B534-4D35-BAB0-6C85480D1C7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3084CB0-A968-4ABC-9B42-DB6CE047121A}" type="datetimeFigureOut">
              <a:rPr lang="el-GR" smtClean="0"/>
              <a:pPr/>
              <a:t>31/1/2015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79CF2FC-B534-4D35-BAB0-6C85480D1C7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13 - Θέση ημερομηνίας"/>
          <p:cNvSpPr>
            <a:spLocks noGrp="1"/>
          </p:cNvSpPr>
          <p:nvPr>
            <p:ph type="dt" sz="half" idx="14"/>
          </p:nvPr>
        </p:nvSpPr>
        <p:spPr/>
        <p:txBody>
          <a:bodyPr/>
          <a:lstStyle/>
          <a:p>
            <a:fld id="{F3084CB0-A968-4ABC-9B42-DB6CE047121A}" type="datetimeFigureOut">
              <a:rPr lang="el-GR" smtClean="0"/>
              <a:pPr/>
              <a:t>31/1/2015</a:t>
            </a:fld>
            <a:endParaRPr lang="el-GR"/>
          </a:p>
        </p:txBody>
      </p:sp>
      <p:sp>
        <p:nvSpPr>
          <p:cNvPr id="15" name="14 - Θέση αριθμού διαφάνειας"/>
          <p:cNvSpPr>
            <a:spLocks noGrp="1"/>
          </p:cNvSpPr>
          <p:nvPr>
            <p:ph type="sldNum" sz="quarter" idx="15"/>
          </p:nvPr>
        </p:nvSpPr>
        <p:spPr/>
        <p:txBody>
          <a:bodyPr/>
          <a:lstStyle>
            <a:lvl1pPr algn="ctr">
              <a:defRPr/>
            </a:lvl1pPr>
          </a:lstStyle>
          <a:p>
            <a:fld id="{C79CF2FC-B534-4D35-BAB0-6C85480D1C71}" type="slidenum">
              <a:rPr lang="el-GR" smtClean="0"/>
              <a:pPr/>
              <a:t>‹#›</a:t>
            </a:fld>
            <a:endParaRPr lang="el-GR"/>
          </a:p>
        </p:txBody>
      </p:sp>
      <p:sp>
        <p:nvSpPr>
          <p:cNvPr id="16" name="15 - Θέση υποσέλιδου"/>
          <p:cNvSpPr>
            <a:spLocks noGrp="1"/>
          </p:cNvSpPr>
          <p:nvPr>
            <p:ph type="ftr" sz="quarter" idx="16"/>
          </p:nvPr>
        </p:nvSpPr>
        <p:spPr/>
        <p:txBody>
          <a:bodyPr/>
          <a:lstStyle/>
          <a:p>
            <a:endParaRPr lang="el-GR"/>
          </a:p>
        </p:txBody>
      </p:sp>
      <p:sp>
        <p:nvSpPr>
          <p:cNvPr id="17" name="16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F3084CB0-A968-4ABC-9B42-DB6CE047121A}" type="datetimeFigureOut">
              <a:rPr lang="el-GR" smtClean="0"/>
              <a:pPr/>
              <a:t>31/1/2015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79CF2FC-B534-4D35-BAB0-6C85480D1C71}" type="slidenum">
              <a:rPr lang="el-GR" smtClean="0"/>
              <a:pPr/>
              <a:t>‹#›</a:t>
            </a:fld>
            <a:endParaRPr lang="el-GR"/>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F3084CB0-A968-4ABC-9B42-DB6CE047121A}" type="datetimeFigureOut">
              <a:rPr lang="el-GR" smtClean="0"/>
              <a:pPr/>
              <a:t>31/1/2015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79CF2FC-B534-4D35-BAB0-6C85480D1C71}"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C79CF2FC-B534-4D35-BAB0-6C85480D1C71}" type="slidenum">
              <a:rPr lang="el-GR" smtClean="0"/>
              <a:pPr/>
              <a:t>‹#›</a:t>
            </a:fld>
            <a:endParaRPr lang="el-GR"/>
          </a:p>
        </p:txBody>
      </p:sp>
      <p:sp>
        <p:nvSpPr>
          <p:cNvPr id="8" name="7 - Θέση υποσέλιδου"/>
          <p:cNvSpPr>
            <a:spLocks noGrp="1"/>
          </p:cNvSpPr>
          <p:nvPr>
            <p:ph type="ftr" sz="quarter" idx="11"/>
          </p:nvPr>
        </p:nvSpPr>
        <p:spPr/>
        <p:txBody>
          <a:bodyPr/>
          <a:lstStyle/>
          <a:p>
            <a:endParaRPr lang="el-GR"/>
          </a:p>
        </p:txBody>
      </p:sp>
      <p:sp>
        <p:nvSpPr>
          <p:cNvPr id="7" name="6 - Θέση ημερομηνίας"/>
          <p:cNvSpPr>
            <a:spLocks noGrp="1"/>
          </p:cNvSpPr>
          <p:nvPr>
            <p:ph type="dt" sz="half" idx="10"/>
          </p:nvPr>
        </p:nvSpPr>
        <p:spPr/>
        <p:txBody>
          <a:bodyPr/>
          <a:lstStyle/>
          <a:p>
            <a:fld id="{F3084CB0-A968-4ABC-9B42-DB6CE047121A}" type="datetimeFigureOut">
              <a:rPr lang="el-GR" smtClean="0"/>
              <a:pPr/>
              <a:t>31/1/2015</a:t>
            </a:fld>
            <a:endParaRPr lang="el-GR"/>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smtClean="0"/>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F3084CB0-A968-4ABC-9B42-DB6CE047121A}" type="datetimeFigureOut">
              <a:rPr lang="el-GR" smtClean="0"/>
              <a:pPr/>
              <a:t>31/1/2015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C79CF2FC-B534-4D35-BAB0-6C85480D1C71}"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3084CB0-A968-4ABC-9B42-DB6CE047121A}" type="datetimeFigureOut">
              <a:rPr lang="el-GR" smtClean="0"/>
              <a:pPr/>
              <a:t>31/1/2015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79CF2FC-B534-4D35-BAB0-6C85480D1C7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F3084CB0-A968-4ABC-9B42-DB6CE047121A}" type="datetimeFigureOut">
              <a:rPr lang="el-GR" smtClean="0"/>
              <a:pPr/>
              <a:t>31/1/2015</a:t>
            </a:fld>
            <a:endParaRPr lang="el-GR"/>
          </a:p>
        </p:txBody>
      </p:sp>
      <p:sp>
        <p:nvSpPr>
          <p:cNvPr id="9" name="8 - Θέση αριθμού διαφάνειας"/>
          <p:cNvSpPr>
            <a:spLocks noGrp="1"/>
          </p:cNvSpPr>
          <p:nvPr>
            <p:ph type="sldNum" sz="quarter" idx="15"/>
          </p:nvPr>
        </p:nvSpPr>
        <p:spPr/>
        <p:txBody>
          <a:bodyPr/>
          <a:lstStyle/>
          <a:p>
            <a:fld id="{C79CF2FC-B534-4D35-BAB0-6C85480D1C71}" type="slidenum">
              <a:rPr lang="el-GR" smtClean="0"/>
              <a:pPr/>
              <a:t>‹#›</a:t>
            </a:fld>
            <a:endParaRPr lang="el-GR"/>
          </a:p>
        </p:txBody>
      </p:sp>
      <p:sp>
        <p:nvSpPr>
          <p:cNvPr id="10" name="9 - Θέση υποσέλιδου"/>
          <p:cNvSpPr>
            <a:spLocks noGrp="1"/>
          </p:cNvSpPr>
          <p:nvPr>
            <p:ph type="ftr" sz="quarter" idx="16"/>
          </p:nvPr>
        </p:nvSpPr>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F3084CB0-A968-4ABC-9B42-DB6CE047121A}" type="datetimeFigureOut">
              <a:rPr lang="el-GR" smtClean="0"/>
              <a:pPr/>
              <a:t>31/1/2015</a:t>
            </a:fld>
            <a:endParaRPr lang="el-GR"/>
          </a:p>
        </p:txBody>
      </p:sp>
      <p:sp>
        <p:nvSpPr>
          <p:cNvPr id="9" name="8 - Θέση αριθμού διαφάνειας"/>
          <p:cNvSpPr>
            <a:spLocks noGrp="1"/>
          </p:cNvSpPr>
          <p:nvPr>
            <p:ph type="sldNum" sz="quarter" idx="11"/>
          </p:nvPr>
        </p:nvSpPr>
        <p:spPr/>
        <p:txBody>
          <a:bodyPr/>
          <a:lstStyle/>
          <a:p>
            <a:fld id="{C79CF2FC-B534-4D35-BAB0-6C85480D1C71}" type="slidenum">
              <a:rPr lang="el-GR" smtClean="0"/>
              <a:pPr/>
              <a:t>‹#›</a:t>
            </a:fld>
            <a:endParaRPr lang="el-GR"/>
          </a:p>
        </p:txBody>
      </p:sp>
      <p:sp>
        <p:nvSpPr>
          <p:cNvPr id="10" name="9 - Θέση υποσέλιδου"/>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3084CB0-A968-4ABC-9B42-DB6CE047121A}" type="datetimeFigureOut">
              <a:rPr lang="el-GR" smtClean="0"/>
              <a:pPr/>
              <a:t>31/1/2015</a:t>
            </a:fld>
            <a:endParaRPr lang="el-GR"/>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79CF2FC-B534-4D35-BAB0-6C85480D1C71}" type="slidenum">
              <a:rPr lang="el-GR" smtClean="0"/>
              <a:pPr/>
              <a:t>‹#›</a:t>
            </a:fld>
            <a:endParaRPr lang="el-GR"/>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Kλικ για επεξεργασία του τίτλου</a:t>
            </a:r>
            <a:endParaRPr kumimoji="0" lang="en-US"/>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cZ60zhvMlGk" TargetMode="External"/><Relationship Id="rId2" Type="http://schemas.openxmlformats.org/officeDocument/2006/relationships/hyperlink" Target="http://www.idiomconnection.com/food.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normAutofit fontScale="92500"/>
          </a:bodyPr>
          <a:lstStyle/>
          <a:p>
            <a:r>
              <a:rPr lang="en-US" dirty="0" smtClean="0"/>
              <a:t>In this project, we will present idioms and expressions in English related to food. Food idioms can be found in many languages, and they are closely related to culture. Here are some of the funniest!</a:t>
            </a:r>
            <a:endParaRPr lang="el-GR" dirty="0" smtClean="0"/>
          </a:p>
          <a:p>
            <a:endParaRPr lang="el-GR" dirty="0"/>
          </a:p>
        </p:txBody>
      </p:sp>
      <p:sp>
        <p:nvSpPr>
          <p:cNvPr id="2" name="1 - Τίτλος"/>
          <p:cNvSpPr>
            <a:spLocks noGrp="1"/>
          </p:cNvSpPr>
          <p:nvPr>
            <p:ph type="ctrTitle"/>
          </p:nvPr>
        </p:nvSpPr>
        <p:spPr/>
        <p:txBody>
          <a:bodyPr>
            <a:normAutofit/>
          </a:bodyPr>
          <a:lstStyle/>
          <a:p>
            <a:r>
              <a:rPr lang="en-US" sz="8000" dirty="0" smtClean="0">
                <a:solidFill>
                  <a:srgbClr val="FF0000"/>
                </a:solidFill>
              </a:rPr>
              <a:t>Food idioms!!!</a:t>
            </a:r>
            <a:endParaRPr lang="el-GR" sz="8000" dirty="0">
              <a:solidFill>
                <a:srgbClr val="FF0000"/>
              </a:solidFill>
            </a:endParaRPr>
          </a:p>
        </p:txBody>
      </p:sp>
    </p:spTree>
  </p:cSld>
  <p:clrMapOvr>
    <a:masterClrMapping/>
  </p:clrMapOvr>
  <p:transition advTm="15179">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n-US" dirty="0" smtClean="0"/>
              <a:t>Have bigger fish to fry: have more important things to do. </a:t>
            </a:r>
            <a:endParaRPr lang="el-GR" dirty="0"/>
          </a:p>
        </p:txBody>
      </p:sp>
      <p:sp>
        <p:nvSpPr>
          <p:cNvPr id="2" name="1 - Τίτλος"/>
          <p:cNvSpPr>
            <a:spLocks noGrp="1"/>
          </p:cNvSpPr>
          <p:nvPr>
            <p:ph type="title"/>
          </p:nvPr>
        </p:nvSpPr>
        <p:spPr/>
        <p:txBody>
          <a:bodyPr/>
          <a:lstStyle/>
          <a:p>
            <a:endParaRPr lang="el-GR"/>
          </a:p>
        </p:txBody>
      </p:sp>
      <p:pic>
        <p:nvPicPr>
          <p:cNvPr id="4" name="3 - Εικόνα" descr="C:\Users\DWRA\Pictures\bigger fish.jpg"/>
          <p:cNvPicPr/>
          <p:nvPr/>
        </p:nvPicPr>
        <p:blipFill>
          <a:blip r:embed="rId2" cstate="print"/>
          <a:srcRect/>
          <a:stretch>
            <a:fillRect/>
          </a:stretch>
        </p:blipFill>
        <p:spPr bwMode="auto">
          <a:xfrm>
            <a:off x="755576" y="2852936"/>
            <a:ext cx="2932221" cy="3168352"/>
          </a:xfrm>
          <a:prstGeom prst="rect">
            <a:avLst/>
          </a:prstGeom>
          <a:noFill/>
          <a:ln w="9525">
            <a:noFill/>
            <a:miter lim="800000"/>
            <a:headEnd/>
            <a:tailEnd/>
          </a:ln>
        </p:spPr>
      </p:pic>
    </p:spTree>
  </p:cSld>
  <p:clrMapOvr>
    <a:masterClrMapping/>
  </p:clrMapOvr>
  <p:transition advTm="14960">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n-US" dirty="0" smtClean="0"/>
              <a:t>Packed in like sardines: packed in very tightly                                                             ex. The commuters were packed in like sardines in the subway car. </a:t>
            </a:r>
            <a:endParaRPr lang="el-GR" dirty="0"/>
          </a:p>
        </p:txBody>
      </p:sp>
      <p:sp>
        <p:nvSpPr>
          <p:cNvPr id="2" name="1 - Τίτλος"/>
          <p:cNvSpPr>
            <a:spLocks noGrp="1"/>
          </p:cNvSpPr>
          <p:nvPr>
            <p:ph type="title"/>
          </p:nvPr>
        </p:nvSpPr>
        <p:spPr/>
        <p:txBody>
          <a:bodyPr/>
          <a:lstStyle/>
          <a:p>
            <a:endParaRPr lang="el-GR"/>
          </a:p>
        </p:txBody>
      </p:sp>
      <p:pic>
        <p:nvPicPr>
          <p:cNvPr id="4" name="3 - Εικόνα" descr="C:\Users\DWRA\Pictures\sardines like.jpg"/>
          <p:cNvPicPr/>
          <p:nvPr/>
        </p:nvPicPr>
        <p:blipFill>
          <a:blip r:embed="rId2" cstate="print"/>
          <a:srcRect/>
          <a:stretch>
            <a:fillRect/>
          </a:stretch>
        </p:blipFill>
        <p:spPr bwMode="auto">
          <a:xfrm>
            <a:off x="683568" y="3068960"/>
            <a:ext cx="4248472" cy="2952328"/>
          </a:xfrm>
          <a:prstGeom prst="rect">
            <a:avLst/>
          </a:prstGeom>
          <a:noFill/>
          <a:ln w="9525">
            <a:noFill/>
            <a:miter lim="800000"/>
            <a:headEnd/>
            <a:tailEnd/>
          </a:ln>
        </p:spPr>
      </p:pic>
    </p:spTree>
  </p:cSld>
  <p:clrMapOvr>
    <a:masterClrMapping/>
  </p:clrMapOvr>
  <p:transition advTm="15117">
    <p:comb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n-US" dirty="0" smtClean="0"/>
              <a:t>For peanuts: for almost nothing          </a:t>
            </a:r>
          </a:p>
          <a:p>
            <a:r>
              <a:rPr lang="en-US" dirty="0" smtClean="0"/>
              <a:t>   ex. I was able to buy a used laptop for peanuts. </a:t>
            </a:r>
            <a:endParaRPr lang="el-GR" dirty="0"/>
          </a:p>
        </p:txBody>
      </p:sp>
      <p:sp>
        <p:nvSpPr>
          <p:cNvPr id="2" name="1 - Τίτλος"/>
          <p:cNvSpPr>
            <a:spLocks noGrp="1"/>
          </p:cNvSpPr>
          <p:nvPr>
            <p:ph type="title"/>
          </p:nvPr>
        </p:nvSpPr>
        <p:spPr/>
        <p:txBody>
          <a:bodyPr/>
          <a:lstStyle/>
          <a:p>
            <a:endParaRPr lang="el-GR"/>
          </a:p>
        </p:txBody>
      </p:sp>
      <p:pic>
        <p:nvPicPr>
          <p:cNvPr id="4" name="3 - Εικόνα" descr="C:\Users\DWRA\Pictures\peanuts.jpg"/>
          <p:cNvPicPr/>
          <p:nvPr/>
        </p:nvPicPr>
        <p:blipFill>
          <a:blip r:embed="rId2" cstate="print"/>
          <a:srcRect/>
          <a:stretch>
            <a:fillRect/>
          </a:stretch>
        </p:blipFill>
        <p:spPr bwMode="auto">
          <a:xfrm>
            <a:off x="1475656" y="2564904"/>
            <a:ext cx="3024336" cy="3240360"/>
          </a:xfrm>
          <a:prstGeom prst="rect">
            <a:avLst/>
          </a:prstGeom>
          <a:noFill/>
          <a:ln w="9525">
            <a:noFill/>
            <a:miter lim="800000"/>
            <a:headEnd/>
            <a:tailEnd/>
          </a:ln>
        </p:spPr>
      </p:pic>
    </p:spTree>
  </p:cSld>
  <p:clrMapOvr>
    <a:masterClrMapping/>
  </p:clrMapOvr>
  <p:transition advTm="14992">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περιεχομένου"/>
          <p:cNvSpPr>
            <a:spLocks noGrp="1"/>
          </p:cNvSpPr>
          <p:nvPr>
            <p:ph idx="1"/>
          </p:nvPr>
        </p:nvSpPr>
        <p:spPr/>
        <p:txBody>
          <a:bodyPr/>
          <a:lstStyle/>
          <a:p>
            <a:r>
              <a:rPr lang="en-US" dirty="0" smtClean="0"/>
              <a:t>Couch potato: somebody who spends a lot of time on a couch watching </a:t>
            </a:r>
            <a:r>
              <a:rPr lang="en-US" dirty="0" err="1" smtClean="0"/>
              <a:t>tv</a:t>
            </a:r>
            <a:r>
              <a:rPr lang="en-US" dirty="0" smtClean="0"/>
              <a:t>.                     </a:t>
            </a:r>
          </a:p>
          <a:p>
            <a:r>
              <a:rPr lang="en-US" dirty="0" smtClean="0"/>
              <a:t>   Ex. Smith is a couch potato and he never wants to help with the chores.</a:t>
            </a:r>
            <a:endParaRPr lang="el-GR" dirty="0"/>
          </a:p>
        </p:txBody>
      </p:sp>
      <p:sp>
        <p:nvSpPr>
          <p:cNvPr id="2" name="1 - Τίτλος"/>
          <p:cNvSpPr>
            <a:spLocks noGrp="1"/>
          </p:cNvSpPr>
          <p:nvPr>
            <p:ph type="title"/>
          </p:nvPr>
        </p:nvSpPr>
        <p:spPr/>
        <p:txBody>
          <a:bodyPr/>
          <a:lstStyle/>
          <a:p>
            <a:endParaRPr lang="el-GR" dirty="0"/>
          </a:p>
        </p:txBody>
      </p:sp>
      <p:pic>
        <p:nvPicPr>
          <p:cNvPr id="7" name="6 - Εικόνα" descr="C:\Users\DWRA\Pictures\couch potato.jpg"/>
          <p:cNvPicPr/>
          <p:nvPr/>
        </p:nvPicPr>
        <p:blipFill>
          <a:blip r:embed="rId2" cstate="print"/>
          <a:srcRect/>
          <a:stretch>
            <a:fillRect/>
          </a:stretch>
        </p:blipFill>
        <p:spPr bwMode="auto">
          <a:xfrm>
            <a:off x="395536" y="3501008"/>
            <a:ext cx="3384376" cy="2808312"/>
          </a:xfrm>
          <a:prstGeom prst="rect">
            <a:avLst/>
          </a:prstGeom>
          <a:noFill/>
          <a:ln w="9525">
            <a:noFill/>
            <a:miter lim="800000"/>
            <a:headEnd/>
            <a:tailEnd/>
          </a:ln>
        </p:spPr>
      </p:pic>
    </p:spTree>
  </p:cSld>
  <p:clrMapOvr>
    <a:masterClrMapping/>
  </p:clrMapOvr>
  <p:transition advTm="15039">
    <p:wheel spokes="2"/>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n-US" dirty="0" smtClean="0"/>
              <a:t>In the soup: in serious trouble                                       ex. The woman is in soup  now, as she told her boss she was sick but was seen downtown shopping.</a:t>
            </a:r>
            <a:endParaRPr lang="el-GR" dirty="0"/>
          </a:p>
        </p:txBody>
      </p:sp>
      <p:sp>
        <p:nvSpPr>
          <p:cNvPr id="2" name="1 - Τίτλος"/>
          <p:cNvSpPr>
            <a:spLocks noGrp="1"/>
          </p:cNvSpPr>
          <p:nvPr>
            <p:ph type="title"/>
          </p:nvPr>
        </p:nvSpPr>
        <p:spPr/>
        <p:txBody>
          <a:bodyPr/>
          <a:lstStyle/>
          <a:p>
            <a:endParaRPr lang="el-GR"/>
          </a:p>
        </p:txBody>
      </p:sp>
      <p:pic>
        <p:nvPicPr>
          <p:cNvPr id="4" name="3 - Εικόνα" descr="C:\Users\DWRA\Pictures\in the soup.jpg"/>
          <p:cNvPicPr/>
          <p:nvPr/>
        </p:nvPicPr>
        <p:blipFill>
          <a:blip r:embed="rId2" cstate="print"/>
          <a:srcRect/>
          <a:stretch>
            <a:fillRect/>
          </a:stretch>
        </p:blipFill>
        <p:spPr bwMode="auto">
          <a:xfrm>
            <a:off x="971600" y="2924944"/>
            <a:ext cx="3312368" cy="2808312"/>
          </a:xfrm>
          <a:prstGeom prst="rect">
            <a:avLst/>
          </a:prstGeom>
          <a:noFill/>
          <a:ln w="9525">
            <a:noFill/>
            <a:miter lim="800000"/>
            <a:headEnd/>
            <a:tailEnd/>
          </a:ln>
        </p:spPr>
      </p:pic>
    </p:spTree>
  </p:cSld>
  <p:clrMapOvr>
    <a:masterClrMapping/>
  </p:clrMapOvr>
  <p:transition advTm="15226">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n-US" dirty="0" smtClean="0"/>
              <a:t>Duck soup: a task that does not require much effort.                                                                ex. This school project about food idioms was like duck soup. </a:t>
            </a:r>
            <a:endParaRPr lang="el-GR" dirty="0"/>
          </a:p>
        </p:txBody>
      </p:sp>
      <p:sp>
        <p:nvSpPr>
          <p:cNvPr id="2" name="1 - Τίτλος"/>
          <p:cNvSpPr>
            <a:spLocks noGrp="1"/>
          </p:cNvSpPr>
          <p:nvPr>
            <p:ph type="title"/>
          </p:nvPr>
        </p:nvSpPr>
        <p:spPr/>
        <p:txBody>
          <a:bodyPr/>
          <a:lstStyle/>
          <a:p>
            <a:endParaRPr lang="el-GR"/>
          </a:p>
        </p:txBody>
      </p:sp>
      <p:pic>
        <p:nvPicPr>
          <p:cNvPr id="4" name="3 - Εικόνα" descr="C:\Users\DWRA\Pictures\duck soup.jpg"/>
          <p:cNvPicPr/>
          <p:nvPr/>
        </p:nvPicPr>
        <p:blipFill>
          <a:blip r:embed="rId2" cstate="print"/>
          <a:srcRect/>
          <a:stretch>
            <a:fillRect/>
          </a:stretch>
        </p:blipFill>
        <p:spPr bwMode="auto">
          <a:xfrm>
            <a:off x="1619672" y="3068960"/>
            <a:ext cx="2952328" cy="2880320"/>
          </a:xfrm>
          <a:prstGeom prst="rect">
            <a:avLst/>
          </a:prstGeom>
          <a:noFill/>
          <a:ln w="9525">
            <a:noFill/>
            <a:miter lim="800000"/>
            <a:headEnd/>
            <a:tailEnd/>
          </a:ln>
        </p:spPr>
      </p:pic>
    </p:spTree>
  </p:cSld>
  <p:clrMapOvr>
    <a:masterClrMapping/>
  </p:clrMapOvr>
  <p:transition advTm="14977">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n-US" dirty="0" smtClean="0"/>
              <a:t>Compare apples and oranges: compare things that are not similar.            </a:t>
            </a:r>
          </a:p>
          <a:p>
            <a:r>
              <a:rPr lang="en-US" dirty="0" smtClean="0"/>
              <a:t>  ex. It was like comparing apples and oranges when we compared our new English teacher to our old one.</a:t>
            </a:r>
            <a:endParaRPr lang="el-GR" dirty="0"/>
          </a:p>
        </p:txBody>
      </p:sp>
      <p:sp>
        <p:nvSpPr>
          <p:cNvPr id="2" name="1 - Τίτλος"/>
          <p:cNvSpPr>
            <a:spLocks noGrp="1"/>
          </p:cNvSpPr>
          <p:nvPr>
            <p:ph type="title"/>
          </p:nvPr>
        </p:nvSpPr>
        <p:spPr/>
        <p:txBody>
          <a:bodyPr/>
          <a:lstStyle/>
          <a:p>
            <a:endParaRPr lang="el-GR"/>
          </a:p>
        </p:txBody>
      </p:sp>
      <p:pic>
        <p:nvPicPr>
          <p:cNvPr id="4" name="3 - Εικόνα" descr="C:\Users\DWRA\Pictures\apple-orange.png"/>
          <p:cNvPicPr/>
          <p:nvPr/>
        </p:nvPicPr>
        <p:blipFill>
          <a:blip r:embed="rId2" cstate="print"/>
          <a:srcRect/>
          <a:stretch>
            <a:fillRect/>
          </a:stretch>
        </p:blipFill>
        <p:spPr bwMode="auto">
          <a:xfrm>
            <a:off x="971600" y="3429000"/>
            <a:ext cx="3456384" cy="3096344"/>
          </a:xfrm>
          <a:prstGeom prst="rect">
            <a:avLst/>
          </a:prstGeom>
          <a:noFill/>
          <a:ln w="9525">
            <a:noFill/>
            <a:miter lim="800000"/>
            <a:headEnd/>
            <a:tailEnd/>
          </a:ln>
        </p:spPr>
      </p:pic>
    </p:spTree>
  </p:cSld>
  <p:clrMapOvr>
    <a:masterClrMapping/>
  </p:clrMapOvr>
  <p:transition advTm="15320">
    <p:randomBa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n-US" dirty="0" smtClean="0"/>
              <a:t>buy a lemon: buy something worthless.                                                                             ex. I think I bought a lemon with that used car I bought last week.</a:t>
            </a:r>
            <a:endParaRPr lang="el-GR" dirty="0"/>
          </a:p>
        </p:txBody>
      </p:sp>
      <p:sp>
        <p:nvSpPr>
          <p:cNvPr id="2" name="1 - Τίτλος"/>
          <p:cNvSpPr>
            <a:spLocks noGrp="1"/>
          </p:cNvSpPr>
          <p:nvPr>
            <p:ph type="title"/>
          </p:nvPr>
        </p:nvSpPr>
        <p:spPr/>
        <p:txBody>
          <a:bodyPr/>
          <a:lstStyle/>
          <a:p>
            <a:endParaRPr lang="el-GR"/>
          </a:p>
        </p:txBody>
      </p:sp>
      <p:pic>
        <p:nvPicPr>
          <p:cNvPr id="4" name="3 - Εικόνα" descr="C:\Users\DWRA\Pictures\lemon.jpg"/>
          <p:cNvPicPr/>
          <p:nvPr/>
        </p:nvPicPr>
        <p:blipFill>
          <a:blip r:embed="rId2" cstate="print"/>
          <a:srcRect/>
          <a:stretch>
            <a:fillRect/>
          </a:stretch>
        </p:blipFill>
        <p:spPr bwMode="auto">
          <a:xfrm>
            <a:off x="1331640" y="3068960"/>
            <a:ext cx="4320480" cy="3096344"/>
          </a:xfrm>
          <a:prstGeom prst="rect">
            <a:avLst/>
          </a:prstGeom>
          <a:noFill/>
          <a:ln w="9525">
            <a:noFill/>
            <a:miter lim="800000"/>
            <a:headEnd/>
            <a:tailEnd/>
          </a:ln>
        </p:spPr>
      </p:pic>
    </p:spTree>
  </p:cSld>
  <p:clrMapOvr>
    <a:masterClrMapping/>
  </p:clrMapOvr>
  <p:transition advTm="15507">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n-US" dirty="0" smtClean="0"/>
              <a:t>as sweet as honey: very sweet.                       </a:t>
            </a:r>
          </a:p>
          <a:p>
            <a:r>
              <a:rPr lang="en-US" dirty="0" smtClean="0"/>
              <a:t>ex. My best friend is as sweet as honey. Everybody likes her.</a:t>
            </a:r>
            <a:endParaRPr lang="el-GR" dirty="0"/>
          </a:p>
        </p:txBody>
      </p:sp>
      <p:sp>
        <p:nvSpPr>
          <p:cNvPr id="3" name="2 - Τίτλος"/>
          <p:cNvSpPr>
            <a:spLocks noGrp="1"/>
          </p:cNvSpPr>
          <p:nvPr>
            <p:ph type="title"/>
          </p:nvPr>
        </p:nvSpPr>
        <p:spPr/>
        <p:txBody>
          <a:bodyPr/>
          <a:lstStyle/>
          <a:p>
            <a:endParaRPr lang="el-GR"/>
          </a:p>
        </p:txBody>
      </p:sp>
      <p:pic>
        <p:nvPicPr>
          <p:cNvPr id="4" name="3 - Εικόνα" descr="C:\Users\DWRA\Pictures\winne.jpg"/>
          <p:cNvPicPr/>
          <p:nvPr/>
        </p:nvPicPr>
        <p:blipFill>
          <a:blip r:embed="rId2" cstate="print"/>
          <a:srcRect/>
          <a:stretch>
            <a:fillRect/>
          </a:stretch>
        </p:blipFill>
        <p:spPr bwMode="auto">
          <a:xfrm>
            <a:off x="1043608" y="2996952"/>
            <a:ext cx="3168352" cy="3168352"/>
          </a:xfrm>
          <a:prstGeom prst="rect">
            <a:avLst/>
          </a:prstGeom>
          <a:noFill/>
          <a:ln w="9525">
            <a:noFill/>
            <a:miter lim="800000"/>
            <a:headEnd/>
            <a:tailEnd/>
          </a:ln>
        </p:spPr>
      </p:pic>
    </p:spTree>
  </p:cSld>
  <p:clrMapOvr>
    <a:masterClrMapping/>
  </p:clrMapOvr>
  <p:transition advTm="15148">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n-US" dirty="0" smtClean="0">
                <a:hlinkClick r:id="rId2"/>
              </a:rPr>
              <a:t>Quiz</a:t>
            </a:r>
            <a:endParaRPr lang="en-US" dirty="0" smtClean="0"/>
          </a:p>
          <a:p>
            <a:endParaRPr lang="en-US" dirty="0" smtClean="0"/>
          </a:p>
          <a:p>
            <a:endParaRPr lang="en-US" dirty="0" smtClean="0"/>
          </a:p>
          <a:p>
            <a:endParaRPr lang="en-US" dirty="0" smtClean="0"/>
          </a:p>
          <a:p>
            <a:r>
              <a:rPr lang="en-US" dirty="0" smtClean="0"/>
              <a:t>How did you do with the quiz??? </a:t>
            </a:r>
          </a:p>
          <a:p>
            <a:r>
              <a:rPr lang="en-US" dirty="0" smtClean="0"/>
              <a:t>We hope this project has given you </a:t>
            </a:r>
            <a:r>
              <a:rPr lang="en-US" dirty="0" smtClean="0">
                <a:solidFill>
                  <a:srgbClr val="FF0000"/>
                </a:solidFill>
              </a:rPr>
              <a:t>food for thought </a:t>
            </a:r>
            <a:r>
              <a:rPr lang="en-US" dirty="0" smtClean="0"/>
              <a:t>, that is something to think about and , as a reward for your time , here’s a funny song about food and health!!!</a:t>
            </a:r>
          </a:p>
          <a:p>
            <a:r>
              <a:rPr lang="en-US" dirty="0" smtClean="0">
                <a:hlinkClick r:id="rId3"/>
              </a:rPr>
              <a:t>healthy food will make you smile :) !!!</a:t>
            </a:r>
            <a:endParaRPr lang="en-US" dirty="0" smtClean="0"/>
          </a:p>
        </p:txBody>
      </p:sp>
      <p:sp>
        <p:nvSpPr>
          <p:cNvPr id="3" name="2 - Τίτλος"/>
          <p:cNvSpPr>
            <a:spLocks noGrp="1"/>
          </p:cNvSpPr>
          <p:nvPr>
            <p:ph type="title"/>
          </p:nvPr>
        </p:nvSpPr>
        <p:spPr/>
        <p:txBody>
          <a:bodyPr>
            <a:normAutofit fontScale="90000"/>
          </a:bodyPr>
          <a:lstStyle/>
          <a:p>
            <a:r>
              <a:rPr lang="en-US" dirty="0" smtClean="0"/>
              <a:t>Do the following quiz to find out how good is your food-idiom intuition!!!</a:t>
            </a:r>
            <a:endParaRPr lang="el-GR" dirty="0"/>
          </a:p>
        </p:txBody>
      </p:sp>
    </p:spTree>
  </p:cSld>
  <p:clrMapOvr>
    <a:masterClrMapping/>
  </p:clrMapOvr>
  <p:transition advTm="15101"/>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lvl="0"/>
            <a:r>
              <a:rPr lang="en-US" dirty="0"/>
              <a:t>As cool as cucumber: you’re not getting worried about anything, feeling relaxed.</a:t>
            </a:r>
            <a:endParaRPr lang="el-GR" dirty="0"/>
          </a:p>
          <a:p>
            <a:r>
              <a:rPr lang="en-US" dirty="0"/>
              <a:t>Ex. Although he was expelled from school,   </a:t>
            </a:r>
            <a:r>
              <a:rPr lang="en-US" dirty="0" smtClean="0"/>
              <a:t>Jim </a:t>
            </a:r>
            <a:r>
              <a:rPr lang="en-US" dirty="0"/>
              <a:t>came home as cool as cucumber </a:t>
            </a:r>
            <a:endParaRPr lang="el-GR" dirty="0"/>
          </a:p>
          <a:p>
            <a:endParaRPr lang="el-GR" dirty="0"/>
          </a:p>
        </p:txBody>
      </p:sp>
      <p:sp>
        <p:nvSpPr>
          <p:cNvPr id="2" name="1 - Τίτλος"/>
          <p:cNvSpPr>
            <a:spLocks noGrp="1"/>
          </p:cNvSpPr>
          <p:nvPr>
            <p:ph type="title"/>
          </p:nvPr>
        </p:nvSpPr>
        <p:spPr/>
        <p:txBody>
          <a:bodyPr/>
          <a:lstStyle/>
          <a:p>
            <a:endParaRPr lang="el-GR"/>
          </a:p>
        </p:txBody>
      </p:sp>
      <p:pic>
        <p:nvPicPr>
          <p:cNvPr id="4" name="3 - Εικόνα" descr="C:\Users\DWRA\Pictures\as cucumber.jpg"/>
          <p:cNvPicPr/>
          <p:nvPr/>
        </p:nvPicPr>
        <p:blipFill>
          <a:blip r:embed="rId2" cstate="print"/>
          <a:srcRect/>
          <a:stretch>
            <a:fillRect/>
          </a:stretch>
        </p:blipFill>
        <p:spPr bwMode="auto">
          <a:xfrm>
            <a:off x="971600" y="3501008"/>
            <a:ext cx="3096344" cy="266429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advTm="14960">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n-US" dirty="0" smtClean="0"/>
              <a:t>MIKE PAPAZAFIROPOYLOS</a:t>
            </a:r>
          </a:p>
          <a:p>
            <a:r>
              <a:rPr lang="en-US" dirty="0" smtClean="0"/>
              <a:t>EVA TSIOLAKI</a:t>
            </a:r>
          </a:p>
          <a:p>
            <a:endParaRPr lang="en-US" dirty="0" smtClean="0"/>
          </a:p>
          <a:p>
            <a:endParaRPr lang="en-US" dirty="0" smtClean="0"/>
          </a:p>
          <a:p>
            <a:endParaRPr lang="en-US" dirty="0" smtClean="0"/>
          </a:p>
          <a:p>
            <a:r>
              <a:rPr lang="en-US" dirty="0" smtClean="0"/>
              <a:t>THE END!!!!!!!!!!!!!! &lt;3 </a:t>
            </a:r>
          </a:p>
          <a:p>
            <a:endParaRPr lang="en-US" dirty="0" smtClean="0"/>
          </a:p>
        </p:txBody>
      </p:sp>
      <p:sp>
        <p:nvSpPr>
          <p:cNvPr id="3" name="2 - Τίτλος"/>
          <p:cNvSpPr>
            <a:spLocks noGrp="1"/>
          </p:cNvSpPr>
          <p:nvPr>
            <p:ph type="title"/>
          </p:nvPr>
        </p:nvSpPr>
        <p:spPr/>
        <p:txBody>
          <a:bodyPr/>
          <a:lstStyle/>
          <a:p>
            <a:endParaRPr lang="el-GR"/>
          </a:p>
        </p:txBody>
      </p:sp>
    </p:spTree>
  </p:cSld>
  <p:clrMapOvr>
    <a:masterClrMapping/>
  </p:clrMapOvr>
  <p:transition advTm="12683">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n-US" dirty="0" smtClean="0"/>
              <a:t>Go bananas: getting excited or anxious about something </a:t>
            </a:r>
            <a:endParaRPr lang="el-GR" dirty="0"/>
          </a:p>
        </p:txBody>
      </p:sp>
      <p:sp>
        <p:nvSpPr>
          <p:cNvPr id="2" name="1 - Τίτλος"/>
          <p:cNvSpPr>
            <a:spLocks noGrp="1"/>
          </p:cNvSpPr>
          <p:nvPr>
            <p:ph type="title"/>
          </p:nvPr>
        </p:nvSpPr>
        <p:spPr/>
        <p:txBody>
          <a:bodyPr/>
          <a:lstStyle/>
          <a:p>
            <a:endParaRPr lang="el-GR"/>
          </a:p>
        </p:txBody>
      </p:sp>
      <p:pic>
        <p:nvPicPr>
          <p:cNvPr id="4" name="3 - Εικόνα" descr="C:\Users\DWRA\Pictures\go bananas.jpg"/>
          <p:cNvPicPr/>
          <p:nvPr/>
        </p:nvPicPr>
        <p:blipFill>
          <a:blip r:embed="rId2" cstate="print"/>
          <a:srcRect/>
          <a:stretch>
            <a:fillRect/>
          </a:stretch>
        </p:blipFill>
        <p:spPr bwMode="auto">
          <a:xfrm>
            <a:off x="1403648" y="2564904"/>
            <a:ext cx="3600400" cy="3456384"/>
          </a:xfrm>
          <a:prstGeom prst="rect">
            <a:avLst/>
          </a:prstGeom>
          <a:noFill/>
          <a:ln w="9525">
            <a:noFill/>
            <a:miter lim="800000"/>
            <a:headEnd/>
            <a:tailEnd/>
          </a:ln>
        </p:spPr>
      </p:pic>
    </p:spTree>
  </p:cSld>
  <p:clrMapOvr>
    <a:masterClrMapping/>
  </p:clrMapOvr>
  <p:transition advTm="14960">
    <p:randomBa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lvl="0"/>
            <a:r>
              <a:rPr lang="en-US" dirty="0" smtClean="0"/>
              <a:t>Bread and butter: the basic needs of life. </a:t>
            </a:r>
            <a:endParaRPr lang="el-GR" dirty="0" smtClean="0"/>
          </a:p>
          <a:p>
            <a:r>
              <a:rPr lang="en-US" dirty="0" smtClean="0"/>
              <a:t>Ex. Most people are worried about bread and butter issues, such as jobs and taxes.</a:t>
            </a:r>
            <a:r>
              <a:rPr lang="el-GR" dirty="0" smtClean="0"/>
              <a:t> </a:t>
            </a:r>
          </a:p>
          <a:p>
            <a:endParaRPr lang="el-GR" dirty="0"/>
          </a:p>
        </p:txBody>
      </p:sp>
      <p:sp>
        <p:nvSpPr>
          <p:cNvPr id="2" name="1 - Τίτλος"/>
          <p:cNvSpPr>
            <a:spLocks noGrp="1"/>
          </p:cNvSpPr>
          <p:nvPr>
            <p:ph type="title"/>
          </p:nvPr>
        </p:nvSpPr>
        <p:spPr/>
        <p:txBody>
          <a:bodyPr/>
          <a:lstStyle/>
          <a:p>
            <a:r>
              <a:rPr lang="en-US" dirty="0" smtClean="0"/>
              <a:t>`</a:t>
            </a:r>
            <a:endParaRPr lang="el-GR" dirty="0"/>
          </a:p>
        </p:txBody>
      </p:sp>
      <p:pic>
        <p:nvPicPr>
          <p:cNvPr id="4" name="3 - Εικόνα" descr="C:\Users\DWRA\Pictures\bread.jpg"/>
          <p:cNvPicPr/>
          <p:nvPr/>
        </p:nvPicPr>
        <p:blipFill>
          <a:blip r:embed="rId2" cstate="print"/>
          <a:srcRect/>
          <a:stretch>
            <a:fillRect/>
          </a:stretch>
        </p:blipFill>
        <p:spPr bwMode="auto">
          <a:xfrm>
            <a:off x="971600" y="3140968"/>
            <a:ext cx="3168352" cy="3240360"/>
          </a:xfrm>
          <a:prstGeom prst="rect">
            <a:avLst/>
          </a:prstGeom>
          <a:noFill/>
          <a:ln w="9525">
            <a:noFill/>
            <a:miter lim="800000"/>
            <a:headEnd/>
            <a:tailEnd/>
          </a:ln>
        </p:spPr>
      </p:pic>
    </p:spTree>
  </p:cSld>
  <p:clrMapOvr>
    <a:masterClrMapping/>
  </p:clrMapOvr>
  <p:transition advTm="15413">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lvl="0"/>
            <a:r>
              <a:rPr lang="en-US" dirty="0" smtClean="0"/>
              <a:t>Piece of cake: very easy to do                    </a:t>
            </a:r>
          </a:p>
          <a:p>
            <a:pPr lvl="0"/>
            <a:r>
              <a:rPr lang="en-US" dirty="0" smtClean="0"/>
              <a:t>  ex. This math homework is a piece of cake, I can finish it in 5 minutes. </a:t>
            </a:r>
            <a:endParaRPr lang="el-GR" dirty="0" smtClean="0"/>
          </a:p>
          <a:p>
            <a:endParaRPr lang="el-GR" dirty="0"/>
          </a:p>
        </p:txBody>
      </p:sp>
      <p:sp>
        <p:nvSpPr>
          <p:cNvPr id="2" name="1 - Τίτλος"/>
          <p:cNvSpPr>
            <a:spLocks noGrp="1"/>
          </p:cNvSpPr>
          <p:nvPr>
            <p:ph type="title"/>
          </p:nvPr>
        </p:nvSpPr>
        <p:spPr/>
        <p:txBody>
          <a:bodyPr/>
          <a:lstStyle/>
          <a:p>
            <a:endParaRPr lang="el-GR"/>
          </a:p>
        </p:txBody>
      </p:sp>
      <p:pic>
        <p:nvPicPr>
          <p:cNvPr id="4" name="3 - Εικόνα" descr="C:\Users\DWRA\Pictures\piece of cakes.jpg"/>
          <p:cNvPicPr/>
          <p:nvPr/>
        </p:nvPicPr>
        <p:blipFill>
          <a:blip r:embed="rId2" cstate="print"/>
          <a:srcRect/>
          <a:stretch>
            <a:fillRect/>
          </a:stretch>
        </p:blipFill>
        <p:spPr bwMode="auto">
          <a:xfrm>
            <a:off x="1043608" y="3068960"/>
            <a:ext cx="5112568" cy="2448272"/>
          </a:xfrm>
          <a:prstGeom prst="rect">
            <a:avLst/>
          </a:prstGeom>
          <a:noFill/>
          <a:ln w="9525">
            <a:noFill/>
            <a:miter lim="800000"/>
            <a:headEnd/>
            <a:tailEnd/>
          </a:ln>
        </p:spPr>
      </p:pic>
    </p:spTree>
  </p:cSld>
  <p:clrMapOvr>
    <a:masterClrMapping/>
  </p:clrMapOvr>
  <p:transition advTm="15288">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n-US" dirty="0" smtClean="0"/>
              <a:t>As easy as apple pie: very easy                                        ex. The test I wrote yesterday was as easy as apple pie. </a:t>
            </a:r>
            <a:endParaRPr lang="el-GR" dirty="0"/>
          </a:p>
        </p:txBody>
      </p:sp>
      <p:sp>
        <p:nvSpPr>
          <p:cNvPr id="2" name="1 - Τίτλος"/>
          <p:cNvSpPr>
            <a:spLocks noGrp="1"/>
          </p:cNvSpPr>
          <p:nvPr>
            <p:ph type="title"/>
          </p:nvPr>
        </p:nvSpPr>
        <p:spPr/>
        <p:txBody>
          <a:bodyPr/>
          <a:lstStyle/>
          <a:p>
            <a:endParaRPr lang="el-GR"/>
          </a:p>
        </p:txBody>
      </p:sp>
      <p:pic>
        <p:nvPicPr>
          <p:cNvPr id="4" name="3 - Εικόνα" descr="C:\Users\DWRA\Pictures\as pie.jpg"/>
          <p:cNvPicPr/>
          <p:nvPr/>
        </p:nvPicPr>
        <p:blipFill>
          <a:blip r:embed="rId2" cstate="print"/>
          <a:srcRect/>
          <a:stretch>
            <a:fillRect/>
          </a:stretch>
        </p:blipFill>
        <p:spPr bwMode="auto">
          <a:xfrm>
            <a:off x="1043608" y="2852936"/>
            <a:ext cx="2952328" cy="3096344"/>
          </a:xfrm>
          <a:prstGeom prst="rect">
            <a:avLst/>
          </a:prstGeom>
          <a:noFill/>
          <a:ln w="9525">
            <a:noFill/>
            <a:miter lim="800000"/>
            <a:headEnd/>
            <a:tailEnd/>
          </a:ln>
        </p:spPr>
      </p:pic>
    </p:spTree>
  </p:cSld>
  <p:clrMapOvr>
    <a:masterClrMapping/>
  </p:clrMapOvr>
  <p:transition advTm="15100">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n-US" dirty="0" smtClean="0"/>
              <a:t>Have one’s cake and eat it too: have something both ways                                      </a:t>
            </a:r>
          </a:p>
          <a:p>
            <a:r>
              <a:rPr lang="en-US" dirty="0" smtClean="0"/>
              <a:t> ex. I wanted to have my cake and eat it too when I wanted more holidays and less homework at school. </a:t>
            </a:r>
            <a:endParaRPr lang="el-GR" dirty="0"/>
          </a:p>
        </p:txBody>
      </p:sp>
      <p:sp>
        <p:nvSpPr>
          <p:cNvPr id="2" name="1 - Τίτλος"/>
          <p:cNvSpPr>
            <a:spLocks noGrp="1"/>
          </p:cNvSpPr>
          <p:nvPr>
            <p:ph type="title"/>
          </p:nvPr>
        </p:nvSpPr>
        <p:spPr/>
        <p:txBody>
          <a:bodyPr/>
          <a:lstStyle/>
          <a:p>
            <a:endParaRPr lang="el-GR"/>
          </a:p>
        </p:txBody>
      </p:sp>
      <p:pic>
        <p:nvPicPr>
          <p:cNvPr id="4" name="3 - Εικόνα" descr="C:\Users\DWRA\Pictures\have one's.jpg"/>
          <p:cNvPicPr/>
          <p:nvPr/>
        </p:nvPicPr>
        <p:blipFill>
          <a:blip r:embed="rId2" cstate="print"/>
          <a:srcRect/>
          <a:stretch>
            <a:fillRect/>
          </a:stretch>
        </p:blipFill>
        <p:spPr bwMode="auto">
          <a:xfrm>
            <a:off x="1547664" y="3501008"/>
            <a:ext cx="2952328" cy="2664296"/>
          </a:xfrm>
          <a:prstGeom prst="rect">
            <a:avLst/>
          </a:prstGeom>
          <a:noFill/>
          <a:ln w="9525">
            <a:noFill/>
            <a:miter lim="800000"/>
            <a:headEnd/>
            <a:tailEnd/>
          </a:ln>
        </p:spPr>
      </p:pic>
    </p:spTree>
  </p:cSld>
  <p:clrMapOvr>
    <a:masterClrMapping/>
  </p:clrMapOvr>
  <p:transition advTm="15132">
    <p:strip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lvl="0"/>
            <a:r>
              <a:rPr lang="en-US" dirty="0" smtClean="0"/>
              <a:t>It’s not my cup of tea: I don’t like something                                                                    ex. Going to art galleries is not my cup of tea, so I think I’ll stay at home tonight. </a:t>
            </a:r>
            <a:endParaRPr lang="el-GR" dirty="0" smtClean="0"/>
          </a:p>
          <a:p>
            <a:endParaRPr lang="el-GR" dirty="0"/>
          </a:p>
        </p:txBody>
      </p:sp>
      <p:sp>
        <p:nvSpPr>
          <p:cNvPr id="2" name="1 - Τίτλος"/>
          <p:cNvSpPr>
            <a:spLocks noGrp="1"/>
          </p:cNvSpPr>
          <p:nvPr>
            <p:ph type="title"/>
          </p:nvPr>
        </p:nvSpPr>
        <p:spPr/>
        <p:txBody>
          <a:bodyPr/>
          <a:lstStyle/>
          <a:p>
            <a:endParaRPr lang="el-GR"/>
          </a:p>
        </p:txBody>
      </p:sp>
      <p:pic>
        <p:nvPicPr>
          <p:cNvPr id="4" name="3 - Εικόνα" descr="C:\Users\DWRA\Pictures\cup of tea.jpg"/>
          <p:cNvPicPr/>
          <p:nvPr/>
        </p:nvPicPr>
        <p:blipFill>
          <a:blip r:embed="rId2" cstate="print"/>
          <a:srcRect/>
          <a:stretch>
            <a:fillRect/>
          </a:stretch>
        </p:blipFill>
        <p:spPr bwMode="auto">
          <a:xfrm>
            <a:off x="1187624" y="3356992"/>
            <a:ext cx="2736304" cy="2808312"/>
          </a:xfrm>
          <a:prstGeom prst="rect">
            <a:avLst/>
          </a:prstGeom>
          <a:noFill/>
          <a:ln w="9525">
            <a:noFill/>
            <a:miter lim="800000"/>
            <a:headEnd/>
            <a:tailEnd/>
          </a:ln>
        </p:spPr>
      </p:pic>
    </p:spTree>
  </p:cSld>
  <p:clrMapOvr>
    <a:masterClrMapping/>
  </p:clrMapOvr>
  <p:transition advTm="15584">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n-US" dirty="0" smtClean="0"/>
              <a:t>Bad egg: bad person                                                            ex. My </a:t>
            </a:r>
            <a:r>
              <a:rPr lang="en-US" dirty="0" err="1" smtClean="0"/>
              <a:t>neighbour</a:t>
            </a:r>
            <a:r>
              <a:rPr lang="en-US" dirty="0" smtClean="0"/>
              <a:t> is a bad </a:t>
            </a:r>
            <a:r>
              <a:rPr lang="en-US" i="1" dirty="0" smtClean="0"/>
              <a:t>egg and you should avoid him. </a:t>
            </a:r>
            <a:endParaRPr lang="el-GR" dirty="0"/>
          </a:p>
        </p:txBody>
      </p:sp>
      <p:sp>
        <p:nvSpPr>
          <p:cNvPr id="2" name="1 - Τίτλος"/>
          <p:cNvSpPr>
            <a:spLocks noGrp="1"/>
          </p:cNvSpPr>
          <p:nvPr>
            <p:ph type="title"/>
          </p:nvPr>
        </p:nvSpPr>
        <p:spPr/>
        <p:txBody>
          <a:bodyPr/>
          <a:lstStyle/>
          <a:p>
            <a:endParaRPr lang="el-GR"/>
          </a:p>
        </p:txBody>
      </p:sp>
      <p:pic>
        <p:nvPicPr>
          <p:cNvPr id="4" name="3 - Εικόνα" descr="C:\Users\DWRA\Pictures\bad egg.jpg"/>
          <p:cNvPicPr/>
          <p:nvPr/>
        </p:nvPicPr>
        <p:blipFill>
          <a:blip r:embed="rId2" cstate="print"/>
          <a:srcRect/>
          <a:stretch>
            <a:fillRect/>
          </a:stretch>
        </p:blipFill>
        <p:spPr bwMode="auto">
          <a:xfrm>
            <a:off x="2627784" y="2708920"/>
            <a:ext cx="3888432" cy="3456384"/>
          </a:xfrm>
          <a:prstGeom prst="rect">
            <a:avLst/>
          </a:prstGeom>
          <a:noFill/>
          <a:ln w="9525">
            <a:noFill/>
            <a:miter lim="800000"/>
            <a:headEnd/>
            <a:tailEnd/>
          </a:ln>
        </p:spPr>
      </p:pic>
    </p:spTree>
  </p:cSld>
  <p:clrMapOvr>
    <a:masterClrMapping/>
  </p:clrMapOvr>
  <p:transition advTm="15164">
    <p:strips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144</TotalTime>
  <Words>552</Words>
  <Application>Microsoft Office PowerPoint</Application>
  <PresentationFormat>Προβολή στην οθόνη (4:3)</PresentationFormat>
  <Paragraphs>42</Paragraphs>
  <Slides>20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Χαρτί</vt:lpstr>
      <vt:lpstr>Food idioms!!!</vt:lpstr>
      <vt:lpstr>Παρουσίαση του PowerPoint</vt:lpstr>
      <vt:lpstr>Παρουσίαση του PowerPoint</vt:lpstr>
      <vt:lpstr>`</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Do the following quiz to find out how good is your food-idiom intuition!!!</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DWRA</dc:creator>
  <cp:lastModifiedBy>Stella</cp:lastModifiedBy>
  <cp:revision>18</cp:revision>
  <dcterms:created xsi:type="dcterms:W3CDTF">2015-01-31T11:49:20Z</dcterms:created>
  <dcterms:modified xsi:type="dcterms:W3CDTF">2015-01-31T20:49:07Z</dcterms:modified>
</cp:coreProperties>
</file>