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2" r:id="rId3"/>
    <p:sldId id="261" r:id="rId4"/>
    <p:sldId id="262" r:id="rId5"/>
    <p:sldId id="263" r:id="rId6"/>
    <p:sldId id="265" r:id="rId7"/>
    <p:sldId id="266" r:id="rId8"/>
    <p:sldId id="270" r:id="rId9"/>
    <p:sldId id="267" r:id="rId10"/>
    <p:sldId id="268" r:id="rId11"/>
    <p:sldId id="271" r:id="rId12"/>
    <p:sldId id="264" r:id="rId13"/>
    <p:sldId id="273" r:id="rId14"/>
    <p:sldId id="274" r:id="rId15"/>
    <p:sldId id="259" r:id="rId16"/>
    <p:sldId id="269" r:id="rId17"/>
    <p:sldId id="257" r:id="rId18"/>
    <p:sldId id="275" r:id="rId19"/>
    <p:sldId id="258" r:id="rId20"/>
    <p:sldId id="276" r:id="rId21"/>
    <p:sldId id="260" r:id="rId2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58878D5-3F65-4F86-AB58-38867F79E751}"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l-GR"/>
        </a:p>
      </dgm:t>
    </dgm:pt>
    <dgm:pt modelId="{FC7B9879-2529-43E9-A9B7-36FC48B62B3D}">
      <dgm:prSet phldrT="[Κείμενο]" custT="1"/>
      <dgm:spPr/>
      <dgm:t>
        <a:bodyPr/>
        <a:lstStyle/>
        <a:p>
          <a:r>
            <a:rPr lang="el-GR" sz="2400" b="1" dirty="0" smtClean="0">
              <a:solidFill>
                <a:srgbClr val="FF0000"/>
              </a:solidFill>
            </a:rPr>
            <a:t>ΒΙΑ</a:t>
          </a:r>
        </a:p>
        <a:p>
          <a:r>
            <a:rPr lang="el-GR" sz="2400" b="1" dirty="0" smtClean="0">
              <a:solidFill>
                <a:srgbClr val="FF0000"/>
              </a:solidFill>
            </a:rPr>
            <a:t>(</a:t>
          </a:r>
          <a:r>
            <a:rPr lang="el-GR" sz="2400" b="1" i="0" dirty="0" smtClean="0">
              <a:solidFill>
                <a:srgbClr val="FF0000"/>
              </a:solidFill>
            </a:rPr>
            <a:t>κοινωνιολόγος </a:t>
          </a:r>
          <a:r>
            <a:rPr lang="en-US" sz="2400" b="1" i="0" dirty="0" smtClean="0">
              <a:solidFill>
                <a:srgbClr val="FF0000"/>
              </a:solidFill>
            </a:rPr>
            <a:t>Emmanuel Marx</a:t>
          </a:r>
          <a:r>
            <a:rPr lang="el-GR" sz="2400" b="1" i="0" dirty="0" smtClean="0">
              <a:solidFill>
                <a:srgbClr val="FF0000"/>
              </a:solidFill>
            </a:rPr>
            <a:t>)</a:t>
          </a:r>
          <a:endParaRPr lang="el-GR" sz="2400" b="1" dirty="0">
            <a:solidFill>
              <a:srgbClr val="FF0000"/>
            </a:solidFill>
          </a:endParaRPr>
        </a:p>
      </dgm:t>
    </dgm:pt>
    <dgm:pt modelId="{C6274BE2-28D9-476E-AA60-DBAF0F8EA355}" type="parTrans" cxnId="{3C622F4E-3624-4A52-81E0-492E1E032016}">
      <dgm:prSet/>
      <dgm:spPr/>
      <dgm:t>
        <a:bodyPr/>
        <a:lstStyle/>
        <a:p>
          <a:endParaRPr lang="el-GR"/>
        </a:p>
      </dgm:t>
    </dgm:pt>
    <dgm:pt modelId="{BBB075E9-42EA-4F9B-BE07-F168698B1D2D}" type="sibTrans" cxnId="{3C622F4E-3624-4A52-81E0-492E1E032016}">
      <dgm:prSet/>
      <dgm:spPr/>
      <dgm:t>
        <a:bodyPr/>
        <a:lstStyle/>
        <a:p>
          <a:endParaRPr lang="el-GR"/>
        </a:p>
      </dgm:t>
    </dgm:pt>
    <dgm:pt modelId="{47D48CFC-336E-4EEE-99FD-9CFBA70D5807}">
      <dgm:prSet phldrT="[Κείμενο]" custT="1"/>
      <dgm:spPr/>
      <dgm:t>
        <a:bodyPr/>
        <a:lstStyle/>
        <a:p>
          <a:r>
            <a:rPr lang="el-GR" sz="2400" b="1" dirty="0" smtClean="0">
              <a:solidFill>
                <a:srgbClr val="FF0000"/>
              </a:solidFill>
            </a:rPr>
            <a:t>Παρακλητική Βία</a:t>
          </a:r>
          <a:endParaRPr lang="el-GR" sz="2400" b="1" dirty="0">
            <a:solidFill>
              <a:srgbClr val="FF0000"/>
            </a:solidFill>
          </a:endParaRPr>
        </a:p>
      </dgm:t>
    </dgm:pt>
    <dgm:pt modelId="{64F8E855-2BED-4FF7-AA1C-11DF703F9B73}" type="parTrans" cxnId="{32F2ED4C-1E05-41FD-ACB4-AC7911FD42BD}">
      <dgm:prSet/>
      <dgm:spPr/>
      <dgm:t>
        <a:bodyPr/>
        <a:lstStyle/>
        <a:p>
          <a:endParaRPr lang="el-GR"/>
        </a:p>
      </dgm:t>
    </dgm:pt>
    <dgm:pt modelId="{35C06D92-4791-48AD-823C-E38CEE8EA7F6}" type="sibTrans" cxnId="{32F2ED4C-1E05-41FD-ACB4-AC7911FD42BD}">
      <dgm:prSet/>
      <dgm:spPr/>
      <dgm:t>
        <a:bodyPr/>
        <a:lstStyle/>
        <a:p>
          <a:endParaRPr lang="el-GR"/>
        </a:p>
      </dgm:t>
    </dgm:pt>
    <dgm:pt modelId="{4B23A000-A72C-47B1-A202-F04C11373951}">
      <dgm:prSet phldrT="[Κείμενο]" custT="1"/>
      <dgm:spPr/>
      <dgm:t>
        <a:bodyPr/>
        <a:lstStyle/>
        <a:p>
          <a:r>
            <a:rPr lang="el-GR" sz="1800" dirty="0" smtClean="0">
              <a:solidFill>
                <a:srgbClr val="002060"/>
              </a:solidFill>
            </a:rPr>
            <a:t>Η βία που ασκείται από κάποιον προκειμένου να στείλει ο δράστης ένα μήνυμα: δεν μπορεί να κάνει αυτό που του ζητάει η κοινωνία και εξασκώντας βία κάνει επίκληση για βοήθεια.</a:t>
          </a:r>
          <a:endParaRPr lang="el-GR" sz="1800" dirty="0">
            <a:solidFill>
              <a:srgbClr val="002060"/>
            </a:solidFill>
          </a:endParaRPr>
        </a:p>
      </dgm:t>
    </dgm:pt>
    <dgm:pt modelId="{E7493944-F587-4322-95D2-E9A490147C7F}" type="parTrans" cxnId="{00E0CCA6-DF75-4EF7-8B65-97AD7BD824F6}">
      <dgm:prSet/>
      <dgm:spPr/>
      <dgm:t>
        <a:bodyPr/>
        <a:lstStyle/>
        <a:p>
          <a:endParaRPr lang="el-GR"/>
        </a:p>
      </dgm:t>
    </dgm:pt>
    <dgm:pt modelId="{668ACAA1-56D3-477A-BF24-8D549980D3ED}" type="sibTrans" cxnId="{00E0CCA6-DF75-4EF7-8B65-97AD7BD824F6}">
      <dgm:prSet/>
      <dgm:spPr/>
      <dgm:t>
        <a:bodyPr/>
        <a:lstStyle/>
        <a:p>
          <a:endParaRPr lang="el-GR"/>
        </a:p>
      </dgm:t>
    </dgm:pt>
    <dgm:pt modelId="{0EB9E403-60C9-4A55-98F2-0DE24642056A}">
      <dgm:prSet phldrT="[Κείμενο]" custT="1"/>
      <dgm:spPr/>
      <dgm:t>
        <a:bodyPr/>
        <a:lstStyle/>
        <a:p>
          <a:r>
            <a:rPr lang="el-GR" sz="2400" b="1" dirty="0" smtClean="0">
              <a:solidFill>
                <a:srgbClr val="FF0000"/>
              </a:solidFill>
            </a:rPr>
            <a:t>Εξαναγκαστική Βία</a:t>
          </a:r>
          <a:endParaRPr lang="el-GR" sz="2400" b="1" dirty="0">
            <a:solidFill>
              <a:srgbClr val="FF0000"/>
            </a:solidFill>
          </a:endParaRPr>
        </a:p>
      </dgm:t>
    </dgm:pt>
    <dgm:pt modelId="{EB320D48-5729-4EA0-A5FD-478CC1647B5D}" type="parTrans" cxnId="{57D0E9B1-BF8F-477E-9AEA-ED414C5F5BA4}">
      <dgm:prSet/>
      <dgm:spPr/>
      <dgm:t>
        <a:bodyPr/>
        <a:lstStyle/>
        <a:p>
          <a:endParaRPr lang="el-GR"/>
        </a:p>
      </dgm:t>
    </dgm:pt>
    <dgm:pt modelId="{25882786-219E-4F8A-866D-420B81449F3E}" type="sibTrans" cxnId="{57D0E9B1-BF8F-477E-9AEA-ED414C5F5BA4}">
      <dgm:prSet/>
      <dgm:spPr/>
      <dgm:t>
        <a:bodyPr/>
        <a:lstStyle/>
        <a:p>
          <a:endParaRPr lang="el-GR"/>
        </a:p>
      </dgm:t>
    </dgm:pt>
    <dgm:pt modelId="{1001183A-A59B-491D-A70B-AB88CE8A47D1}">
      <dgm:prSet phldrT="[Κείμενο]" custT="1"/>
      <dgm:spPr/>
      <dgm:t>
        <a:bodyPr/>
        <a:lstStyle/>
        <a:p>
          <a:r>
            <a:rPr lang="el-GR" sz="1800" b="0" i="0" dirty="0" smtClean="0">
              <a:solidFill>
                <a:srgbClr val="002060"/>
              </a:solidFill>
            </a:rPr>
            <a:t>Εσκεμμένη,  ελεγχόμενη βία, που στοχεύει να πετύχει κάτι.</a:t>
          </a:r>
          <a:endParaRPr lang="el-GR" sz="1800" dirty="0">
            <a:solidFill>
              <a:srgbClr val="002060"/>
            </a:solidFill>
          </a:endParaRPr>
        </a:p>
      </dgm:t>
    </dgm:pt>
    <dgm:pt modelId="{72C2486C-A3D1-4F4E-A7E2-C9736B124282}" type="parTrans" cxnId="{A591188A-E855-4ADA-8EBC-DDDAE7DC5BC4}">
      <dgm:prSet/>
      <dgm:spPr/>
      <dgm:t>
        <a:bodyPr/>
        <a:lstStyle/>
        <a:p>
          <a:endParaRPr lang="el-GR"/>
        </a:p>
      </dgm:t>
    </dgm:pt>
    <dgm:pt modelId="{086CEC46-8326-4B15-B94D-0ED6FD1CE2A1}" type="sibTrans" cxnId="{A591188A-E855-4ADA-8EBC-DDDAE7DC5BC4}">
      <dgm:prSet/>
      <dgm:spPr/>
      <dgm:t>
        <a:bodyPr/>
        <a:lstStyle/>
        <a:p>
          <a:endParaRPr lang="el-GR"/>
        </a:p>
      </dgm:t>
    </dgm:pt>
    <dgm:pt modelId="{B59114D0-650A-4E03-B5A5-3D8953CB4507}">
      <dgm:prSet custT="1"/>
      <dgm:spPr/>
      <dgm:t>
        <a:bodyPr/>
        <a:lstStyle/>
        <a:p>
          <a:r>
            <a:rPr lang="el-GR" sz="1800" b="0" i="0" dirty="0" smtClean="0">
              <a:solidFill>
                <a:srgbClr val="002060"/>
              </a:solidFill>
            </a:rPr>
            <a:t>Ο </a:t>
          </a:r>
          <a:r>
            <a:rPr lang="el-GR" sz="1800" b="0" i="0" dirty="0" err="1" smtClean="0">
              <a:solidFill>
                <a:srgbClr val="002060"/>
              </a:solidFill>
            </a:rPr>
            <a:t>τιμωρητικός</a:t>
          </a:r>
          <a:r>
            <a:rPr lang="el-GR" sz="1800" b="0" i="0" dirty="0" smtClean="0">
              <a:solidFill>
                <a:srgbClr val="002060"/>
              </a:solidFill>
            </a:rPr>
            <a:t> έλεγχος ενός τέτοιου βίαιου ατόμου θα αυξήσει την υποκειμενική εμπειρία του εαυτού του ως θύματος και θα εδραιώσει τον κύκλο της βίας.</a:t>
          </a:r>
          <a:endParaRPr lang="el-GR" sz="1800" dirty="0">
            <a:solidFill>
              <a:srgbClr val="002060"/>
            </a:solidFill>
          </a:endParaRPr>
        </a:p>
      </dgm:t>
    </dgm:pt>
    <dgm:pt modelId="{33FC8C37-F69D-45FF-8169-E870F8B01F8E}" type="parTrans" cxnId="{EAB7973B-312D-4E65-9F42-4460BE5C3BB4}">
      <dgm:prSet/>
      <dgm:spPr/>
      <dgm:t>
        <a:bodyPr/>
        <a:lstStyle/>
        <a:p>
          <a:endParaRPr lang="el-GR"/>
        </a:p>
      </dgm:t>
    </dgm:pt>
    <dgm:pt modelId="{729C1D57-8108-4A50-A37B-3F05280B87D9}" type="sibTrans" cxnId="{EAB7973B-312D-4E65-9F42-4460BE5C3BB4}">
      <dgm:prSet/>
      <dgm:spPr/>
      <dgm:t>
        <a:bodyPr/>
        <a:lstStyle/>
        <a:p>
          <a:endParaRPr lang="el-GR"/>
        </a:p>
      </dgm:t>
    </dgm:pt>
    <dgm:pt modelId="{96F34CEB-AD99-414A-A701-83C1CEDA3141}" type="pres">
      <dgm:prSet presAssocID="{658878D5-3F65-4F86-AB58-38867F79E751}" presName="hierChild1" presStyleCnt="0">
        <dgm:presLayoutVars>
          <dgm:chPref val="1"/>
          <dgm:dir/>
          <dgm:animOne val="branch"/>
          <dgm:animLvl val="lvl"/>
          <dgm:resizeHandles/>
        </dgm:presLayoutVars>
      </dgm:prSet>
      <dgm:spPr/>
    </dgm:pt>
    <dgm:pt modelId="{A290B8B5-AB1D-4CB3-B224-617D764C1A90}" type="pres">
      <dgm:prSet presAssocID="{FC7B9879-2529-43E9-A9B7-36FC48B62B3D}" presName="hierRoot1" presStyleCnt="0"/>
      <dgm:spPr/>
    </dgm:pt>
    <dgm:pt modelId="{2BE3EE96-7ACB-4B2D-959D-CACC8420664E}" type="pres">
      <dgm:prSet presAssocID="{FC7B9879-2529-43E9-A9B7-36FC48B62B3D}" presName="composite" presStyleCnt="0"/>
      <dgm:spPr/>
    </dgm:pt>
    <dgm:pt modelId="{7B028FB2-DA0B-4DD5-A19C-180F0FBA9D14}" type="pres">
      <dgm:prSet presAssocID="{FC7B9879-2529-43E9-A9B7-36FC48B62B3D}" presName="background" presStyleLbl="node0" presStyleIdx="0" presStyleCnt="1"/>
      <dgm:spPr/>
    </dgm:pt>
    <dgm:pt modelId="{55EC3D64-9293-499C-BAF4-D058A79C27E1}" type="pres">
      <dgm:prSet presAssocID="{FC7B9879-2529-43E9-A9B7-36FC48B62B3D}" presName="text" presStyleLbl="fgAcc0" presStyleIdx="0" presStyleCnt="1" custScaleX="282504">
        <dgm:presLayoutVars>
          <dgm:chPref val="3"/>
        </dgm:presLayoutVars>
      </dgm:prSet>
      <dgm:spPr/>
      <dgm:t>
        <a:bodyPr/>
        <a:lstStyle/>
        <a:p>
          <a:endParaRPr lang="el-GR"/>
        </a:p>
      </dgm:t>
    </dgm:pt>
    <dgm:pt modelId="{62075DB6-E7CD-4323-90F2-C94A6726A3E0}" type="pres">
      <dgm:prSet presAssocID="{FC7B9879-2529-43E9-A9B7-36FC48B62B3D}" presName="hierChild2" presStyleCnt="0"/>
      <dgm:spPr/>
    </dgm:pt>
    <dgm:pt modelId="{E429262C-F477-490E-81D9-B330E9A825F9}" type="pres">
      <dgm:prSet presAssocID="{64F8E855-2BED-4FF7-AA1C-11DF703F9B73}" presName="Name10" presStyleLbl="parChTrans1D2" presStyleIdx="0" presStyleCnt="2"/>
      <dgm:spPr/>
    </dgm:pt>
    <dgm:pt modelId="{20EB116B-AFE1-459E-9BA1-7812EC87A0A9}" type="pres">
      <dgm:prSet presAssocID="{47D48CFC-336E-4EEE-99FD-9CFBA70D5807}" presName="hierRoot2" presStyleCnt="0"/>
      <dgm:spPr/>
    </dgm:pt>
    <dgm:pt modelId="{B15C2691-853B-48CE-BE57-3850AEFB4DD2}" type="pres">
      <dgm:prSet presAssocID="{47D48CFC-336E-4EEE-99FD-9CFBA70D5807}" presName="composite2" presStyleCnt="0"/>
      <dgm:spPr/>
    </dgm:pt>
    <dgm:pt modelId="{C0D18752-B7D3-43E0-93F4-0C23152A17D2}" type="pres">
      <dgm:prSet presAssocID="{47D48CFC-336E-4EEE-99FD-9CFBA70D5807}" presName="background2" presStyleLbl="node2" presStyleIdx="0" presStyleCnt="2"/>
      <dgm:spPr/>
    </dgm:pt>
    <dgm:pt modelId="{428255E9-D6D6-4DB2-828F-2B1909AFB6EB}" type="pres">
      <dgm:prSet presAssocID="{47D48CFC-336E-4EEE-99FD-9CFBA70D5807}" presName="text2" presStyleLbl="fgAcc2" presStyleIdx="0" presStyleCnt="2" custScaleX="199667">
        <dgm:presLayoutVars>
          <dgm:chPref val="3"/>
        </dgm:presLayoutVars>
      </dgm:prSet>
      <dgm:spPr/>
    </dgm:pt>
    <dgm:pt modelId="{F7F5C7CD-D0F0-40FD-86FC-E525E01E5E06}" type="pres">
      <dgm:prSet presAssocID="{47D48CFC-336E-4EEE-99FD-9CFBA70D5807}" presName="hierChild3" presStyleCnt="0"/>
      <dgm:spPr/>
    </dgm:pt>
    <dgm:pt modelId="{7850B436-A3E7-4E49-AA1A-9698DA5C45AB}" type="pres">
      <dgm:prSet presAssocID="{E7493944-F587-4322-95D2-E9A490147C7F}" presName="Name17" presStyleLbl="parChTrans1D3" presStyleIdx="0" presStyleCnt="2"/>
      <dgm:spPr/>
    </dgm:pt>
    <dgm:pt modelId="{5D4FF9AF-275B-4E6C-ACA3-15F55A88C222}" type="pres">
      <dgm:prSet presAssocID="{4B23A000-A72C-47B1-A202-F04C11373951}" presName="hierRoot3" presStyleCnt="0"/>
      <dgm:spPr/>
    </dgm:pt>
    <dgm:pt modelId="{0B813940-8291-49EC-B98E-8E14FE93F6DC}" type="pres">
      <dgm:prSet presAssocID="{4B23A000-A72C-47B1-A202-F04C11373951}" presName="composite3" presStyleCnt="0"/>
      <dgm:spPr/>
    </dgm:pt>
    <dgm:pt modelId="{39104677-3DE5-4E0C-AAB8-5D7F33E07202}" type="pres">
      <dgm:prSet presAssocID="{4B23A000-A72C-47B1-A202-F04C11373951}" presName="background3" presStyleLbl="node3" presStyleIdx="0" presStyleCnt="2"/>
      <dgm:spPr/>
    </dgm:pt>
    <dgm:pt modelId="{27B95925-E627-40D6-9EB1-E43E687F4833}" type="pres">
      <dgm:prSet presAssocID="{4B23A000-A72C-47B1-A202-F04C11373951}" presName="text3" presStyleLbl="fgAcc3" presStyleIdx="0" presStyleCnt="2" custScaleX="290065" custLinFactNeighborX="412" custLinFactNeighborY="536">
        <dgm:presLayoutVars>
          <dgm:chPref val="3"/>
        </dgm:presLayoutVars>
      </dgm:prSet>
      <dgm:spPr/>
      <dgm:t>
        <a:bodyPr/>
        <a:lstStyle/>
        <a:p>
          <a:endParaRPr lang="el-GR"/>
        </a:p>
      </dgm:t>
    </dgm:pt>
    <dgm:pt modelId="{8EB2CCA4-F872-44B6-B34D-702FE0322D58}" type="pres">
      <dgm:prSet presAssocID="{4B23A000-A72C-47B1-A202-F04C11373951}" presName="hierChild4" presStyleCnt="0"/>
      <dgm:spPr/>
    </dgm:pt>
    <dgm:pt modelId="{47F1BD09-B92C-4B19-846E-DB10A243FDBE}" type="pres">
      <dgm:prSet presAssocID="{33FC8C37-F69D-45FF-8169-E870F8B01F8E}" presName="Name23" presStyleLbl="parChTrans1D4" presStyleIdx="0" presStyleCnt="1"/>
      <dgm:spPr/>
    </dgm:pt>
    <dgm:pt modelId="{A7A0C5C1-DC63-421B-91DC-D5E9BFE50D70}" type="pres">
      <dgm:prSet presAssocID="{B59114D0-650A-4E03-B5A5-3D8953CB4507}" presName="hierRoot4" presStyleCnt="0"/>
      <dgm:spPr/>
    </dgm:pt>
    <dgm:pt modelId="{D436DB5B-0161-43C9-8F7D-C9DA0914282B}" type="pres">
      <dgm:prSet presAssocID="{B59114D0-650A-4E03-B5A5-3D8953CB4507}" presName="composite4" presStyleCnt="0"/>
      <dgm:spPr/>
    </dgm:pt>
    <dgm:pt modelId="{2D5A9310-2515-4694-AFEA-30050E1E55B8}" type="pres">
      <dgm:prSet presAssocID="{B59114D0-650A-4E03-B5A5-3D8953CB4507}" presName="background4" presStyleLbl="node4" presStyleIdx="0" presStyleCnt="1"/>
      <dgm:spPr/>
    </dgm:pt>
    <dgm:pt modelId="{CCB63579-B2C8-4D34-8CA9-66B5CC5FD433}" type="pres">
      <dgm:prSet presAssocID="{B59114D0-650A-4E03-B5A5-3D8953CB4507}" presName="text4" presStyleLbl="fgAcc4" presStyleIdx="0" presStyleCnt="1" custScaleX="296172" custLinFactNeighborX="4052" custLinFactNeighborY="11520">
        <dgm:presLayoutVars>
          <dgm:chPref val="3"/>
        </dgm:presLayoutVars>
      </dgm:prSet>
      <dgm:spPr/>
      <dgm:t>
        <a:bodyPr/>
        <a:lstStyle/>
        <a:p>
          <a:endParaRPr lang="el-GR"/>
        </a:p>
      </dgm:t>
    </dgm:pt>
    <dgm:pt modelId="{3D0B4141-8C31-4E64-A8EB-E2BE714AB954}" type="pres">
      <dgm:prSet presAssocID="{B59114D0-650A-4E03-B5A5-3D8953CB4507}" presName="hierChild5" presStyleCnt="0"/>
      <dgm:spPr/>
    </dgm:pt>
    <dgm:pt modelId="{8C9FAE1C-E939-439E-949C-5913CF9E4ECB}" type="pres">
      <dgm:prSet presAssocID="{EB320D48-5729-4EA0-A5FD-478CC1647B5D}" presName="Name10" presStyleLbl="parChTrans1D2" presStyleIdx="1" presStyleCnt="2"/>
      <dgm:spPr/>
    </dgm:pt>
    <dgm:pt modelId="{52E6514A-1BE7-43AB-AC01-C18485415312}" type="pres">
      <dgm:prSet presAssocID="{0EB9E403-60C9-4A55-98F2-0DE24642056A}" presName="hierRoot2" presStyleCnt="0"/>
      <dgm:spPr/>
    </dgm:pt>
    <dgm:pt modelId="{17B39248-5625-4A28-A818-F612FDABE3C5}" type="pres">
      <dgm:prSet presAssocID="{0EB9E403-60C9-4A55-98F2-0DE24642056A}" presName="composite2" presStyleCnt="0"/>
      <dgm:spPr/>
    </dgm:pt>
    <dgm:pt modelId="{75227A50-CBE5-4C38-80FF-182707C87B17}" type="pres">
      <dgm:prSet presAssocID="{0EB9E403-60C9-4A55-98F2-0DE24642056A}" presName="background2" presStyleLbl="node2" presStyleIdx="1" presStyleCnt="2"/>
      <dgm:spPr/>
    </dgm:pt>
    <dgm:pt modelId="{3D8AE255-7E11-4D31-A00B-1C33432AE2D5}" type="pres">
      <dgm:prSet presAssocID="{0EB9E403-60C9-4A55-98F2-0DE24642056A}" presName="text2" presStyleLbl="fgAcc2" presStyleIdx="1" presStyleCnt="2" custScaleX="225588">
        <dgm:presLayoutVars>
          <dgm:chPref val="3"/>
        </dgm:presLayoutVars>
      </dgm:prSet>
      <dgm:spPr/>
    </dgm:pt>
    <dgm:pt modelId="{01BBEFC2-3BFC-4341-958F-A70C44463FD8}" type="pres">
      <dgm:prSet presAssocID="{0EB9E403-60C9-4A55-98F2-0DE24642056A}" presName="hierChild3" presStyleCnt="0"/>
      <dgm:spPr/>
    </dgm:pt>
    <dgm:pt modelId="{888B3C6B-1EB8-4FDC-90E4-07EFAC1BA466}" type="pres">
      <dgm:prSet presAssocID="{72C2486C-A3D1-4F4E-A7E2-C9736B124282}" presName="Name17" presStyleLbl="parChTrans1D3" presStyleIdx="1" presStyleCnt="2"/>
      <dgm:spPr/>
    </dgm:pt>
    <dgm:pt modelId="{D6E870FF-146D-4545-946A-463564DC7DE3}" type="pres">
      <dgm:prSet presAssocID="{1001183A-A59B-491D-A70B-AB88CE8A47D1}" presName="hierRoot3" presStyleCnt="0"/>
      <dgm:spPr/>
    </dgm:pt>
    <dgm:pt modelId="{DE5583E1-A233-4B1F-AB5E-71772B5A6B90}" type="pres">
      <dgm:prSet presAssocID="{1001183A-A59B-491D-A70B-AB88CE8A47D1}" presName="composite3" presStyleCnt="0"/>
      <dgm:spPr/>
    </dgm:pt>
    <dgm:pt modelId="{B4AF6189-B603-482C-B5C5-2F437268DF40}" type="pres">
      <dgm:prSet presAssocID="{1001183A-A59B-491D-A70B-AB88CE8A47D1}" presName="background3" presStyleLbl="node3" presStyleIdx="1" presStyleCnt="2"/>
      <dgm:spPr/>
    </dgm:pt>
    <dgm:pt modelId="{E3BF04D7-F47A-4F61-91AD-0E800FA86B00}" type="pres">
      <dgm:prSet presAssocID="{1001183A-A59B-491D-A70B-AB88CE8A47D1}" presName="text3" presStyleLbl="fgAcc3" presStyleIdx="1" presStyleCnt="2" custScaleX="238662">
        <dgm:presLayoutVars>
          <dgm:chPref val="3"/>
        </dgm:presLayoutVars>
      </dgm:prSet>
      <dgm:spPr/>
      <dgm:t>
        <a:bodyPr/>
        <a:lstStyle/>
        <a:p>
          <a:endParaRPr lang="el-GR"/>
        </a:p>
      </dgm:t>
    </dgm:pt>
    <dgm:pt modelId="{EC264E11-FA1D-48B8-BE91-C09151E18FED}" type="pres">
      <dgm:prSet presAssocID="{1001183A-A59B-491D-A70B-AB88CE8A47D1}" presName="hierChild4" presStyleCnt="0"/>
      <dgm:spPr/>
    </dgm:pt>
  </dgm:ptLst>
  <dgm:cxnLst>
    <dgm:cxn modelId="{1AEE5C82-DF89-4470-9638-6E6F6C370806}" type="presOf" srcId="{FC7B9879-2529-43E9-A9B7-36FC48B62B3D}" destId="{55EC3D64-9293-499C-BAF4-D058A79C27E1}" srcOrd="0" destOrd="0" presId="urn:microsoft.com/office/officeart/2005/8/layout/hierarchy1"/>
    <dgm:cxn modelId="{9032DD07-CD50-4260-96F2-B83EF0BE4345}" type="presOf" srcId="{B59114D0-650A-4E03-B5A5-3D8953CB4507}" destId="{CCB63579-B2C8-4D34-8CA9-66B5CC5FD433}" srcOrd="0" destOrd="0" presId="urn:microsoft.com/office/officeart/2005/8/layout/hierarchy1"/>
    <dgm:cxn modelId="{5266AFA3-5BD5-4856-997A-D37A5B5BBD5E}" type="presOf" srcId="{33FC8C37-F69D-45FF-8169-E870F8B01F8E}" destId="{47F1BD09-B92C-4B19-846E-DB10A243FDBE}" srcOrd="0" destOrd="0" presId="urn:microsoft.com/office/officeart/2005/8/layout/hierarchy1"/>
    <dgm:cxn modelId="{A591188A-E855-4ADA-8EBC-DDDAE7DC5BC4}" srcId="{0EB9E403-60C9-4A55-98F2-0DE24642056A}" destId="{1001183A-A59B-491D-A70B-AB88CE8A47D1}" srcOrd="0" destOrd="0" parTransId="{72C2486C-A3D1-4F4E-A7E2-C9736B124282}" sibTransId="{086CEC46-8326-4B15-B94D-0ED6FD1CE2A1}"/>
    <dgm:cxn modelId="{57D0E9B1-BF8F-477E-9AEA-ED414C5F5BA4}" srcId="{FC7B9879-2529-43E9-A9B7-36FC48B62B3D}" destId="{0EB9E403-60C9-4A55-98F2-0DE24642056A}" srcOrd="1" destOrd="0" parTransId="{EB320D48-5729-4EA0-A5FD-478CC1647B5D}" sibTransId="{25882786-219E-4F8A-866D-420B81449F3E}"/>
    <dgm:cxn modelId="{32F2ED4C-1E05-41FD-ACB4-AC7911FD42BD}" srcId="{FC7B9879-2529-43E9-A9B7-36FC48B62B3D}" destId="{47D48CFC-336E-4EEE-99FD-9CFBA70D5807}" srcOrd="0" destOrd="0" parTransId="{64F8E855-2BED-4FF7-AA1C-11DF703F9B73}" sibTransId="{35C06D92-4791-48AD-823C-E38CEE8EA7F6}"/>
    <dgm:cxn modelId="{C4FB0CDA-7DCA-4D6E-8AE1-A15D8E128F7B}" type="presOf" srcId="{72C2486C-A3D1-4F4E-A7E2-C9736B124282}" destId="{888B3C6B-1EB8-4FDC-90E4-07EFAC1BA466}" srcOrd="0" destOrd="0" presId="urn:microsoft.com/office/officeart/2005/8/layout/hierarchy1"/>
    <dgm:cxn modelId="{00E0CCA6-DF75-4EF7-8B65-97AD7BD824F6}" srcId="{47D48CFC-336E-4EEE-99FD-9CFBA70D5807}" destId="{4B23A000-A72C-47B1-A202-F04C11373951}" srcOrd="0" destOrd="0" parTransId="{E7493944-F587-4322-95D2-E9A490147C7F}" sibTransId="{668ACAA1-56D3-477A-BF24-8D549980D3ED}"/>
    <dgm:cxn modelId="{975DBC14-E8BD-42C2-9F80-52B5178D996C}" type="presOf" srcId="{0EB9E403-60C9-4A55-98F2-0DE24642056A}" destId="{3D8AE255-7E11-4D31-A00B-1C33432AE2D5}" srcOrd="0" destOrd="0" presId="urn:microsoft.com/office/officeart/2005/8/layout/hierarchy1"/>
    <dgm:cxn modelId="{9A08B649-02C4-4D0C-8602-909483B2FF48}" type="presOf" srcId="{47D48CFC-336E-4EEE-99FD-9CFBA70D5807}" destId="{428255E9-D6D6-4DB2-828F-2B1909AFB6EB}" srcOrd="0" destOrd="0" presId="urn:microsoft.com/office/officeart/2005/8/layout/hierarchy1"/>
    <dgm:cxn modelId="{6C0A54AA-CAC8-4B36-AF0A-6D9FB2A8A8A2}" type="presOf" srcId="{1001183A-A59B-491D-A70B-AB88CE8A47D1}" destId="{E3BF04D7-F47A-4F61-91AD-0E800FA86B00}" srcOrd="0" destOrd="0" presId="urn:microsoft.com/office/officeart/2005/8/layout/hierarchy1"/>
    <dgm:cxn modelId="{FA7AF43B-45AB-44B6-8CA2-56A078321A47}" type="presOf" srcId="{4B23A000-A72C-47B1-A202-F04C11373951}" destId="{27B95925-E627-40D6-9EB1-E43E687F4833}" srcOrd="0" destOrd="0" presId="urn:microsoft.com/office/officeart/2005/8/layout/hierarchy1"/>
    <dgm:cxn modelId="{7B3BB1E1-AA10-488D-BDDB-9AC61D9E065E}" type="presOf" srcId="{E7493944-F587-4322-95D2-E9A490147C7F}" destId="{7850B436-A3E7-4E49-AA1A-9698DA5C45AB}" srcOrd="0" destOrd="0" presId="urn:microsoft.com/office/officeart/2005/8/layout/hierarchy1"/>
    <dgm:cxn modelId="{3C622F4E-3624-4A52-81E0-492E1E032016}" srcId="{658878D5-3F65-4F86-AB58-38867F79E751}" destId="{FC7B9879-2529-43E9-A9B7-36FC48B62B3D}" srcOrd="0" destOrd="0" parTransId="{C6274BE2-28D9-476E-AA60-DBAF0F8EA355}" sibTransId="{BBB075E9-42EA-4F9B-BE07-F168698B1D2D}"/>
    <dgm:cxn modelId="{DCAED926-BB6F-417E-AF65-0CE0464CB5F0}" type="presOf" srcId="{64F8E855-2BED-4FF7-AA1C-11DF703F9B73}" destId="{E429262C-F477-490E-81D9-B330E9A825F9}" srcOrd="0" destOrd="0" presId="urn:microsoft.com/office/officeart/2005/8/layout/hierarchy1"/>
    <dgm:cxn modelId="{EAB7973B-312D-4E65-9F42-4460BE5C3BB4}" srcId="{4B23A000-A72C-47B1-A202-F04C11373951}" destId="{B59114D0-650A-4E03-B5A5-3D8953CB4507}" srcOrd="0" destOrd="0" parTransId="{33FC8C37-F69D-45FF-8169-E870F8B01F8E}" sibTransId="{729C1D57-8108-4A50-A37B-3F05280B87D9}"/>
    <dgm:cxn modelId="{E8483001-7A72-428B-98D0-25A806984524}" type="presOf" srcId="{658878D5-3F65-4F86-AB58-38867F79E751}" destId="{96F34CEB-AD99-414A-A701-83C1CEDA3141}" srcOrd="0" destOrd="0" presId="urn:microsoft.com/office/officeart/2005/8/layout/hierarchy1"/>
    <dgm:cxn modelId="{0BCB2509-5778-4AA8-88EF-803B52067F09}" type="presOf" srcId="{EB320D48-5729-4EA0-A5FD-478CC1647B5D}" destId="{8C9FAE1C-E939-439E-949C-5913CF9E4ECB}" srcOrd="0" destOrd="0" presId="urn:microsoft.com/office/officeart/2005/8/layout/hierarchy1"/>
    <dgm:cxn modelId="{7BC39087-6387-4757-AE5D-B9004089A64F}" type="presParOf" srcId="{96F34CEB-AD99-414A-A701-83C1CEDA3141}" destId="{A290B8B5-AB1D-4CB3-B224-617D764C1A90}" srcOrd="0" destOrd="0" presId="urn:microsoft.com/office/officeart/2005/8/layout/hierarchy1"/>
    <dgm:cxn modelId="{69836829-541E-406C-BCB4-7FA98878CD9B}" type="presParOf" srcId="{A290B8B5-AB1D-4CB3-B224-617D764C1A90}" destId="{2BE3EE96-7ACB-4B2D-959D-CACC8420664E}" srcOrd="0" destOrd="0" presId="urn:microsoft.com/office/officeart/2005/8/layout/hierarchy1"/>
    <dgm:cxn modelId="{5D750527-AFF3-4E7F-ABB9-56F75C7AF109}" type="presParOf" srcId="{2BE3EE96-7ACB-4B2D-959D-CACC8420664E}" destId="{7B028FB2-DA0B-4DD5-A19C-180F0FBA9D14}" srcOrd="0" destOrd="0" presId="urn:microsoft.com/office/officeart/2005/8/layout/hierarchy1"/>
    <dgm:cxn modelId="{E13DF2DA-22D8-40D1-8B1B-023D467FB90A}" type="presParOf" srcId="{2BE3EE96-7ACB-4B2D-959D-CACC8420664E}" destId="{55EC3D64-9293-499C-BAF4-D058A79C27E1}" srcOrd="1" destOrd="0" presId="urn:microsoft.com/office/officeart/2005/8/layout/hierarchy1"/>
    <dgm:cxn modelId="{E5376481-FBD4-40F8-8E79-F91A89BE123E}" type="presParOf" srcId="{A290B8B5-AB1D-4CB3-B224-617D764C1A90}" destId="{62075DB6-E7CD-4323-90F2-C94A6726A3E0}" srcOrd="1" destOrd="0" presId="urn:microsoft.com/office/officeart/2005/8/layout/hierarchy1"/>
    <dgm:cxn modelId="{C31A4CBF-CE27-4D52-BB17-CAFD7DA29C95}" type="presParOf" srcId="{62075DB6-E7CD-4323-90F2-C94A6726A3E0}" destId="{E429262C-F477-490E-81D9-B330E9A825F9}" srcOrd="0" destOrd="0" presId="urn:microsoft.com/office/officeart/2005/8/layout/hierarchy1"/>
    <dgm:cxn modelId="{77E17769-13CE-43F2-AEA7-C3C079C96180}" type="presParOf" srcId="{62075DB6-E7CD-4323-90F2-C94A6726A3E0}" destId="{20EB116B-AFE1-459E-9BA1-7812EC87A0A9}" srcOrd="1" destOrd="0" presId="urn:microsoft.com/office/officeart/2005/8/layout/hierarchy1"/>
    <dgm:cxn modelId="{A322D2AD-9535-46C7-AC37-B89BDD231E10}" type="presParOf" srcId="{20EB116B-AFE1-459E-9BA1-7812EC87A0A9}" destId="{B15C2691-853B-48CE-BE57-3850AEFB4DD2}" srcOrd="0" destOrd="0" presId="urn:microsoft.com/office/officeart/2005/8/layout/hierarchy1"/>
    <dgm:cxn modelId="{40983032-336A-4FE4-AD0A-4E03FB00CA8A}" type="presParOf" srcId="{B15C2691-853B-48CE-BE57-3850AEFB4DD2}" destId="{C0D18752-B7D3-43E0-93F4-0C23152A17D2}" srcOrd="0" destOrd="0" presId="urn:microsoft.com/office/officeart/2005/8/layout/hierarchy1"/>
    <dgm:cxn modelId="{2F041C87-4CEE-4102-B77F-C21841109BA3}" type="presParOf" srcId="{B15C2691-853B-48CE-BE57-3850AEFB4DD2}" destId="{428255E9-D6D6-4DB2-828F-2B1909AFB6EB}" srcOrd="1" destOrd="0" presId="urn:microsoft.com/office/officeart/2005/8/layout/hierarchy1"/>
    <dgm:cxn modelId="{7F7DD212-A809-48C9-8868-514F2ADBE77E}" type="presParOf" srcId="{20EB116B-AFE1-459E-9BA1-7812EC87A0A9}" destId="{F7F5C7CD-D0F0-40FD-86FC-E525E01E5E06}" srcOrd="1" destOrd="0" presId="urn:microsoft.com/office/officeart/2005/8/layout/hierarchy1"/>
    <dgm:cxn modelId="{A34C3E5C-9655-45B3-91A5-BBA084CB1B31}" type="presParOf" srcId="{F7F5C7CD-D0F0-40FD-86FC-E525E01E5E06}" destId="{7850B436-A3E7-4E49-AA1A-9698DA5C45AB}" srcOrd="0" destOrd="0" presId="urn:microsoft.com/office/officeart/2005/8/layout/hierarchy1"/>
    <dgm:cxn modelId="{F613143D-E761-4ED6-8723-0787704E38C7}" type="presParOf" srcId="{F7F5C7CD-D0F0-40FD-86FC-E525E01E5E06}" destId="{5D4FF9AF-275B-4E6C-ACA3-15F55A88C222}" srcOrd="1" destOrd="0" presId="urn:microsoft.com/office/officeart/2005/8/layout/hierarchy1"/>
    <dgm:cxn modelId="{678AE738-56E3-4431-AF27-9DF927BA5736}" type="presParOf" srcId="{5D4FF9AF-275B-4E6C-ACA3-15F55A88C222}" destId="{0B813940-8291-49EC-B98E-8E14FE93F6DC}" srcOrd="0" destOrd="0" presId="urn:microsoft.com/office/officeart/2005/8/layout/hierarchy1"/>
    <dgm:cxn modelId="{170B02D7-F11E-4771-9B67-C8CBF01D2A87}" type="presParOf" srcId="{0B813940-8291-49EC-B98E-8E14FE93F6DC}" destId="{39104677-3DE5-4E0C-AAB8-5D7F33E07202}" srcOrd="0" destOrd="0" presId="urn:microsoft.com/office/officeart/2005/8/layout/hierarchy1"/>
    <dgm:cxn modelId="{8054E267-B354-42D8-93DE-2AE133CA36AF}" type="presParOf" srcId="{0B813940-8291-49EC-B98E-8E14FE93F6DC}" destId="{27B95925-E627-40D6-9EB1-E43E687F4833}" srcOrd="1" destOrd="0" presId="urn:microsoft.com/office/officeart/2005/8/layout/hierarchy1"/>
    <dgm:cxn modelId="{38A1F736-A563-465D-8FA0-1DBE33EE05CA}" type="presParOf" srcId="{5D4FF9AF-275B-4E6C-ACA3-15F55A88C222}" destId="{8EB2CCA4-F872-44B6-B34D-702FE0322D58}" srcOrd="1" destOrd="0" presId="urn:microsoft.com/office/officeart/2005/8/layout/hierarchy1"/>
    <dgm:cxn modelId="{01AC5789-27BC-4F0A-BA6B-98ED0AEC1135}" type="presParOf" srcId="{8EB2CCA4-F872-44B6-B34D-702FE0322D58}" destId="{47F1BD09-B92C-4B19-846E-DB10A243FDBE}" srcOrd="0" destOrd="0" presId="urn:microsoft.com/office/officeart/2005/8/layout/hierarchy1"/>
    <dgm:cxn modelId="{4BB6CA1A-2EBD-4931-B5FB-84D759C05AE1}" type="presParOf" srcId="{8EB2CCA4-F872-44B6-B34D-702FE0322D58}" destId="{A7A0C5C1-DC63-421B-91DC-D5E9BFE50D70}" srcOrd="1" destOrd="0" presId="urn:microsoft.com/office/officeart/2005/8/layout/hierarchy1"/>
    <dgm:cxn modelId="{63DBAFF2-3D9E-4463-B4C0-8430C1608064}" type="presParOf" srcId="{A7A0C5C1-DC63-421B-91DC-D5E9BFE50D70}" destId="{D436DB5B-0161-43C9-8F7D-C9DA0914282B}" srcOrd="0" destOrd="0" presId="urn:microsoft.com/office/officeart/2005/8/layout/hierarchy1"/>
    <dgm:cxn modelId="{626CA6D7-C431-460C-BAC6-8D0E98C2F875}" type="presParOf" srcId="{D436DB5B-0161-43C9-8F7D-C9DA0914282B}" destId="{2D5A9310-2515-4694-AFEA-30050E1E55B8}" srcOrd="0" destOrd="0" presId="urn:microsoft.com/office/officeart/2005/8/layout/hierarchy1"/>
    <dgm:cxn modelId="{525648EC-99C4-4E5D-A318-F0FCBEA55E2E}" type="presParOf" srcId="{D436DB5B-0161-43C9-8F7D-C9DA0914282B}" destId="{CCB63579-B2C8-4D34-8CA9-66B5CC5FD433}" srcOrd="1" destOrd="0" presId="urn:microsoft.com/office/officeart/2005/8/layout/hierarchy1"/>
    <dgm:cxn modelId="{C43F4424-58DE-491A-B910-2DAE13F7D879}" type="presParOf" srcId="{A7A0C5C1-DC63-421B-91DC-D5E9BFE50D70}" destId="{3D0B4141-8C31-4E64-A8EB-E2BE714AB954}" srcOrd="1" destOrd="0" presId="urn:microsoft.com/office/officeart/2005/8/layout/hierarchy1"/>
    <dgm:cxn modelId="{7B4FAF67-4DF7-4C0C-8995-2485FF999AD5}" type="presParOf" srcId="{62075DB6-E7CD-4323-90F2-C94A6726A3E0}" destId="{8C9FAE1C-E939-439E-949C-5913CF9E4ECB}" srcOrd="2" destOrd="0" presId="urn:microsoft.com/office/officeart/2005/8/layout/hierarchy1"/>
    <dgm:cxn modelId="{867DF5A1-04A7-42FD-942B-943E8FAE5F87}" type="presParOf" srcId="{62075DB6-E7CD-4323-90F2-C94A6726A3E0}" destId="{52E6514A-1BE7-43AB-AC01-C18485415312}" srcOrd="3" destOrd="0" presId="urn:microsoft.com/office/officeart/2005/8/layout/hierarchy1"/>
    <dgm:cxn modelId="{AD86725C-0E0B-40A1-B58D-AD6801BEC484}" type="presParOf" srcId="{52E6514A-1BE7-43AB-AC01-C18485415312}" destId="{17B39248-5625-4A28-A818-F612FDABE3C5}" srcOrd="0" destOrd="0" presId="urn:microsoft.com/office/officeart/2005/8/layout/hierarchy1"/>
    <dgm:cxn modelId="{FEAB6D66-10FA-4BA3-A314-D567CEC48388}" type="presParOf" srcId="{17B39248-5625-4A28-A818-F612FDABE3C5}" destId="{75227A50-CBE5-4C38-80FF-182707C87B17}" srcOrd="0" destOrd="0" presId="urn:microsoft.com/office/officeart/2005/8/layout/hierarchy1"/>
    <dgm:cxn modelId="{31B06091-EDED-4ACA-B772-0D29F57A5259}" type="presParOf" srcId="{17B39248-5625-4A28-A818-F612FDABE3C5}" destId="{3D8AE255-7E11-4D31-A00B-1C33432AE2D5}" srcOrd="1" destOrd="0" presId="urn:microsoft.com/office/officeart/2005/8/layout/hierarchy1"/>
    <dgm:cxn modelId="{7D2C563D-6F9F-456B-9BBF-4AD6480F9107}" type="presParOf" srcId="{52E6514A-1BE7-43AB-AC01-C18485415312}" destId="{01BBEFC2-3BFC-4341-958F-A70C44463FD8}" srcOrd="1" destOrd="0" presId="urn:microsoft.com/office/officeart/2005/8/layout/hierarchy1"/>
    <dgm:cxn modelId="{9B087C0D-8593-4040-A458-CFFE31C1E1C9}" type="presParOf" srcId="{01BBEFC2-3BFC-4341-958F-A70C44463FD8}" destId="{888B3C6B-1EB8-4FDC-90E4-07EFAC1BA466}" srcOrd="0" destOrd="0" presId="urn:microsoft.com/office/officeart/2005/8/layout/hierarchy1"/>
    <dgm:cxn modelId="{22B7FADB-395E-4A5D-8D3E-9A43F77D099A}" type="presParOf" srcId="{01BBEFC2-3BFC-4341-958F-A70C44463FD8}" destId="{D6E870FF-146D-4545-946A-463564DC7DE3}" srcOrd="1" destOrd="0" presId="urn:microsoft.com/office/officeart/2005/8/layout/hierarchy1"/>
    <dgm:cxn modelId="{AAB87867-FA2C-41EE-B732-945FF31F9893}" type="presParOf" srcId="{D6E870FF-146D-4545-946A-463564DC7DE3}" destId="{DE5583E1-A233-4B1F-AB5E-71772B5A6B90}" srcOrd="0" destOrd="0" presId="urn:microsoft.com/office/officeart/2005/8/layout/hierarchy1"/>
    <dgm:cxn modelId="{108B9507-34F7-4F53-B34D-9FA20CAEE986}" type="presParOf" srcId="{DE5583E1-A233-4B1F-AB5E-71772B5A6B90}" destId="{B4AF6189-B603-482C-B5C5-2F437268DF40}" srcOrd="0" destOrd="0" presId="urn:microsoft.com/office/officeart/2005/8/layout/hierarchy1"/>
    <dgm:cxn modelId="{4F19FB8B-1CFB-41C1-A75D-4780E53A0F6A}" type="presParOf" srcId="{DE5583E1-A233-4B1F-AB5E-71772B5A6B90}" destId="{E3BF04D7-F47A-4F61-91AD-0E800FA86B00}" srcOrd="1" destOrd="0" presId="urn:microsoft.com/office/officeart/2005/8/layout/hierarchy1"/>
    <dgm:cxn modelId="{6EC93317-5FC0-41D4-8F16-4A530F8DEBEC}" type="presParOf" srcId="{D6E870FF-146D-4545-946A-463564DC7DE3}" destId="{EC264E11-FA1D-48B8-BE91-C09151E18FED}" srcOrd="1" destOrd="0" presId="urn:microsoft.com/office/officeart/2005/8/layout/hierarchy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88B3C6B-1EB8-4FDC-90E4-07EFAC1BA466}">
      <dsp:nvSpPr>
        <dsp:cNvPr id="0" name=""/>
        <dsp:cNvSpPr/>
      </dsp:nvSpPr>
      <dsp:spPr>
        <a:xfrm>
          <a:off x="6986569" y="3001297"/>
          <a:ext cx="91440" cy="470390"/>
        </a:xfrm>
        <a:custGeom>
          <a:avLst/>
          <a:gdLst/>
          <a:ahLst/>
          <a:cxnLst/>
          <a:rect l="0" t="0" r="0" b="0"/>
          <a:pathLst>
            <a:path>
              <a:moveTo>
                <a:pt x="45720" y="0"/>
              </a:moveTo>
              <a:lnTo>
                <a:pt x="45720" y="47039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C9FAE1C-E939-439E-949C-5913CF9E4ECB}">
      <dsp:nvSpPr>
        <dsp:cNvPr id="0" name=""/>
        <dsp:cNvSpPr/>
      </dsp:nvSpPr>
      <dsp:spPr>
        <a:xfrm>
          <a:off x="4819496" y="1503864"/>
          <a:ext cx="2212793" cy="470390"/>
        </a:xfrm>
        <a:custGeom>
          <a:avLst/>
          <a:gdLst/>
          <a:ahLst/>
          <a:cxnLst/>
          <a:rect l="0" t="0" r="0" b="0"/>
          <a:pathLst>
            <a:path>
              <a:moveTo>
                <a:pt x="0" y="0"/>
              </a:moveTo>
              <a:lnTo>
                <a:pt x="0" y="320557"/>
              </a:lnTo>
              <a:lnTo>
                <a:pt x="2212793" y="320557"/>
              </a:lnTo>
              <a:lnTo>
                <a:pt x="2212793" y="47039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7F1BD09-B92C-4B19-846E-DB10A243FDBE}">
      <dsp:nvSpPr>
        <dsp:cNvPr id="0" name=""/>
        <dsp:cNvSpPr/>
      </dsp:nvSpPr>
      <dsp:spPr>
        <a:xfrm>
          <a:off x="2358024" y="4504235"/>
          <a:ext cx="91440" cy="583201"/>
        </a:xfrm>
        <a:custGeom>
          <a:avLst/>
          <a:gdLst/>
          <a:ahLst/>
          <a:cxnLst/>
          <a:rect l="0" t="0" r="0" b="0"/>
          <a:pathLst>
            <a:path>
              <a:moveTo>
                <a:pt x="45720" y="0"/>
              </a:moveTo>
              <a:lnTo>
                <a:pt x="45720" y="433367"/>
              </a:lnTo>
              <a:lnTo>
                <a:pt x="104592" y="433367"/>
              </a:lnTo>
              <a:lnTo>
                <a:pt x="104592" y="58320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850B436-A3E7-4E49-AA1A-9698DA5C45AB}">
      <dsp:nvSpPr>
        <dsp:cNvPr id="0" name=""/>
        <dsp:cNvSpPr/>
      </dsp:nvSpPr>
      <dsp:spPr>
        <a:xfrm>
          <a:off x="2351361" y="3001297"/>
          <a:ext cx="91440" cy="475895"/>
        </a:xfrm>
        <a:custGeom>
          <a:avLst/>
          <a:gdLst/>
          <a:ahLst/>
          <a:cxnLst/>
          <a:rect l="0" t="0" r="0" b="0"/>
          <a:pathLst>
            <a:path>
              <a:moveTo>
                <a:pt x="45720" y="0"/>
              </a:moveTo>
              <a:lnTo>
                <a:pt x="45720" y="326062"/>
              </a:lnTo>
              <a:lnTo>
                <a:pt x="52383" y="326062"/>
              </a:lnTo>
              <a:lnTo>
                <a:pt x="52383" y="47589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429262C-F477-490E-81D9-B330E9A825F9}">
      <dsp:nvSpPr>
        <dsp:cNvPr id="0" name=""/>
        <dsp:cNvSpPr/>
      </dsp:nvSpPr>
      <dsp:spPr>
        <a:xfrm>
          <a:off x="2397081" y="1503864"/>
          <a:ext cx="2422414" cy="470390"/>
        </a:xfrm>
        <a:custGeom>
          <a:avLst/>
          <a:gdLst/>
          <a:ahLst/>
          <a:cxnLst/>
          <a:rect l="0" t="0" r="0" b="0"/>
          <a:pathLst>
            <a:path>
              <a:moveTo>
                <a:pt x="2422414" y="0"/>
              </a:moveTo>
              <a:lnTo>
                <a:pt x="2422414" y="320557"/>
              </a:lnTo>
              <a:lnTo>
                <a:pt x="0" y="320557"/>
              </a:lnTo>
              <a:lnTo>
                <a:pt x="0" y="47039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B028FB2-DA0B-4DD5-A19C-180F0FBA9D14}">
      <dsp:nvSpPr>
        <dsp:cNvPr id="0" name=""/>
        <dsp:cNvSpPr/>
      </dsp:nvSpPr>
      <dsp:spPr>
        <a:xfrm>
          <a:off x="2534900" y="476821"/>
          <a:ext cx="4569190" cy="102704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5EC3D64-9293-499C-BAF4-D058A79C27E1}">
      <dsp:nvSpPr>
        <dsp:cNvPr id="0" name=""/>
        <dsp:cNvSpPr/>
      </dsp:nvSpPr>
      <dsp:spPr>
        <a:xfrm>
          <a:off x="2714610" y="647546"/>
          <a:ext cx="4569190" cy="102704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l-GR" sz="2400" b="1" kern="1200" dirty="0" smtClean="0">
              <a:solidFill>
                <a:srgbClr val="FF0000"/>
              </a:solidFill>
            </a:rPr>
            <a:t>ΒΙΑ</a:t>
          </a:r>
        </a:p>
        <a:p>
          <a:pPr lvl="0" algn="ctr" defTabSz="1066800">
            <a:lnSpc>
              <a:spcPct val="90000"/>
            </a:lnSpc>
            <a:spcBef>
              <a:spcPct val="0"/>
            </a:spcBef>
            <a:spcAft>
              <a:spcPct val="35000"/>
            </a:spcAft>
          </a:pPr>
          <a:r>
            <a:rPr lang="el-GR" sz="2400" b="1" kern="1200" dirty="0" smtClean="0">
              <a:solidFill>
                <a:srgbClr val="FF0000"/>
              </a:solidFill>
            </a:rPr>
            <a:t>(</a:t>
          </a:r>
          <a:r>
            <a:rPr lang="el-GR" sz="2400" b="1" i="0" kern="1200" dirty="0" smtClean="0">
              <a:solidFill>
                <a:srgbClr val="FF0000"/>
              </a:solidFill>
            </a:rPr>
            <a:t>κοινωνιολόγος </a:t>
          </a:r>
          <a:r>
            <a:rPr lang="en-US" sz="2400" b="1" i="0" kern="1200" dirty="0" smtClean="0">
              <a:solidFill>
                <a:srgbClr val="FF0000"/>
              </a:solidFill>
            </a:rPr>
            <a:t>Emmanuel Marx</a:t>
          </a:r>
          <a:r>
            <a:rPr lang="el-GR" sz="2400" b="1" i="0" kern="1200" dirty="0" smtClean="0">
              <a:solidFill>
                <a:srgbClr val="FF0000"/>
              </a:solidFill>
            </a:rPr>
            <a:t>)</a:t>
          </a:r>
          <a:endParaRPr lang="el-GR" sz="2400" b="1" kern="1200" dirty="0">
            <a:solidFill>
              <a:srgbClr val="FF0000"/>
            </a:solidFill>
          </a:endParaRPr>
        </a:p>
      </dsp:txBody>
      <dsp:txXfrm>
        <a:off x="2714610" y="647546"/>
        <a:ext cx="4569190" cy="1027042"/>
      </dsp:txXfrm>
    </dsp:sp>
    <dsp:sp modelId="{C0D18752-B7D3-43E0-93F4-0C23152A17D2}">
      <dsp:nvSpPr>
        <dsp:cNvPr id="0" name=""/>
        <dsp:cNvSpPr/>
      </dsp:nvSpPr>
      <dsp:spPr>
        <a:xfrm>
          <a:off x="782384" y="1974254"/>
          <a:ext cx="3229393" cy="102704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28255E9-D6D6-4DB2-828F-2B1909AFB6EB}">
      <dsp:nvSpPr>
        <dsp:cNvPr id="0" name=""/>
        <dsp:cNvSpPr/>
      </dsp:nvSpPr>
      <dsp:spPr>
        <a:xfrm>
          <a:off x="962094" y="2144979"/>
          <a:ext cx="3229393" cy="102704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l-GR" sz="2400" b="1" kern="1200" dirty="0" smtClean="0">
              <a:solidFill>
                <a:srgbClr val="FF0000"/>
              </a:solidFill>
            </a:rPr>
            <a:t>Παρακλητική Βία</a:t>
          </a:r>
          <a:endParaRPr lang="el-GR" sz="2400" b="1" kern="1200" dirty="0">
            <a:solidFill>
              <a:srgbClr val="FF0000"/>
            </a:solidFill>
          </a:endParaRPr>
        </a:p>
      </dsp:txBody>
      <dsp:txXfrm>
        <a:off x="962094" y="2144979"/>
        <a:ext cx="3229393" cy="1027042"/>
      </dsp:txXfrm>
    </dsp:sp>
    <dsp:sp modelId="{39104677-3DE5-4E0C-AAB8-5D7F33E07202}">
      <dsp:nvSpPr>
        <dsp:cNvPr id="0" name=""/>
        <dsp:cNvSpPr/>
      </dsp:nvSpPr>
      <dsp:spPr>
        <a:xfrm>
          <a:off x="58004" y="3477193"/>
          <a:ext cx="4691481" cy="102704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7B95925-E627-40D6-9EB1-E43E687F4833}">
      <dsp:nvSpPr>
        <dsp:cNvPr id="0" name=""/>
        <dsp:cNvSpPr/>
      </dsp:nvSpPr>
      <dsp:spPr>
        <a:xfrm>
          <a:off x="237714" y="3647917"/>
          <a:ext cx="4691481" cy="102704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l-GR" sz="1800" kern="1200" dirty="0" smtClean="0">
              <a:solidFill>
                <a:srgbClr val="002060"/>
              </a:solidFill>
            </a:rPr>
            <a:t>Η βία που ασκείται από κάποιον προκειμένου να στείλει ο δράστης ένα μήνυμα: δεν μπορεί να κάνει αυτό που του ζητάει η κοινωνία και εξασκώντας βία κάνει επίκληση για βοήθεια.</a:t>
          </a:r>
          <a:endParaRPr lang="el-GR" sz="1800" kern="1200" dirty="0">
            <a:solidFill>
              <a:srgbClr val="002060"/>
            </a:solidFill>
          </a:endParaRPr>
        </a:p>
      </dsp:txBody>
      <dsp:txXfrm>
        <a:off x="237714" y="3647917"/>
        <a:ext cx="4691481" cy="1027042"/>
      </dsp:txXfrm>
    </dsp:sp>
    <dsp:sp modelId="{2D5A9310-2515-4694-AFEA-30050E1E55B8}">
      <dsp:nvSpPr>
        <dsp:cNvPr id="0" name=""/>
        <dsp:cNvSpPr/>
      </dsp:nvSpPr>
      <dsp:spPr>
        <a:xfrm>
          <a:off x="67490" y="5087436"/>
          <a:ext cx="4790255" cy="102704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CB63579-B2C8-4D34-8CA9-66B5CC5FD433}">
      <dsp:nvSpPr>
        <dsp:cNvPr id="0" name=""/>
        <dsp:cNvSpPr/>
      </dsp:nvSpPr>
      <dsp:spPr>
        <a:xfrm>
          <a:off x="247200" y="5258161"/>
          <a:ext cx="4790255" cy="102704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l-GR" sz="1800" b="0" i="0" kern="1200" dirty="0" smtClean="0">
              <a:solidFill>
                <a:srgbClr val="002060"/>
              </a:solidFill>
            </a:rPr>
            <a:t>Ο </a:t>
          </a:r>
          <a:r>
            <a:rPr lang="el-GR" sz="1800" b="0" i="0" kern="1200" dirty="0" err="1" smtClean="0">
              <a:solidFill>
                <a:srgbClr val="002060"/>
              </a:solidFill>
            </a:rPr>
            <a:t>τιμωρητικός</a:t>
          </a:r>
          <a:r>
            <a:rPr lang="el-GR" sz="1800" b="0" i="0" kern="1200" dirty="0" smtClean="0">
              <a:solidFill>
                <a:srgbClr val="002060"/>
              </a:solidFill>
            </a:rPr>
            <a:t> έλεγχος ενός τέτοιου βίαιου ατόμου θα αυξήσει την υποκειμενική εμπειρία του εαυτού του ως θύματος και θα εδραιώσει τον κύκλο της βίας.</a:t>
          </a:r>
          <a:endParaRPr lang="el-GR" sz="1800" kern="1200" dirty="0">
            <a:solidFill>
              <a:srgbClr val="002060"/>
            </a:solidFill>
          </a:endParaRPr>
        </a:p>
      </dsp:txBody>
      <dsp:txXfrm>
        <a:off x="247200" y="5258161"/>
        <a:ext cx="4790255" cy="1027042"/>
      </dsp:txXfrm>
    </dsp:sp>
    <dsp:sp modelId="{75227A50-CBE5-4C38-80FF-182707C87B17}">
      <dsp:nvSpPr>
        <dsp:cNvPr id="0" name=""/>
        <dsp:cNvSpPr/>
      </dsp:nvSpPr>
      <dsp:spPr>
        <a:xfrm>
          <a:off x="5207970" y="1974254"/>
          <a:ext cx="3648636" cy="102704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D8AE255-7E11-4D31-A00B-1C33432AE2D5}">
      <dsp:nvSpPr>
        <dsp:cNvPr id="0" name=""/>
        <dsp:cNvSpPr/>
      </dsp:nvSpPr>
      <dsp:spPr>
        <a:xfrm>
          <a:off x="5387680" y="2144979"/>
          <a:ext cx="3648636" cy="102704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l-GR" sz="2400" b="1" kern="1200" dirty="0" smtClean="0">
              <a:solidFill>
                <a:srgbClr val="FF0000"/>
              </a:solidFill>
            </a:rPr>
            <a:t>Εξαναγκαστική Βία</a:t>
          </a:r>
          <a:endParaRPr lang="el-GR" sz="2400" b="1" kern="1200" dirty="0">
            <a:solidFill>
              <a:srgbClr val="FF0000"/>
            </a:solidFill>
          </a:endParaRPr>
        </a:p>
      </dsp:txBody>
      <dsp:txXfrm>
        <a:off x="5387680" y="2144979"/>
        <a:ext cx="3648636" cy="1027042"/>
      </dsp:txXfrm>
    </dsp:sp>
    <dsp:sp modelId="{B4AF6189-B603-482C-B5C5-2F437268DF40}">
      <dsp:nvSpPr>
        <dsp:cNvPr id="0" name=""/>
        <dsp:cNvSpPr/>
      </dsp:nvSpPr>
      <dsp:spPr>
        <a:xfrm>
          <a:off x="5102241" y="3471688"/>
          <a:ext cx="3860094" cy="102704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3BF04D7-F47A-4F61-91AD-0E800FA86B00}">
      <dsp:nvSpPr>
        <dsp:cNvPr id="0" name=""/>
        <dsp:cNvSpPr/>
      </dsp:nvSpPr>
      <dsp:spPr>
        <a:xfrm>
          <a:off x="5281951" y="3642412"/>
          <a:ext cx="3860094" cy="102704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l-GR" sz="1800" b="0" i="0" kern="1200" dirty="0" smtClean="0">
              <a:solidFill>
                <a:srgbClr val="002060"/>
              </a:solidFill>
            </a:rPr>
            <a:t>Εσκεμμένη,  ελεγχόμενη βία, που στοχεύει να πετύχει κάτι.</a:t>
          </a:r>
          <a:endParaRPr lang="el-GR" sz="1800" kern="1200" dirty="0">
            <a:solidFill>
              <a:srgbClr val="002060"/>
            </a:solidFill>
          </a:endParaRPr>
        </a:p>
      </dsp:txBody>
      <dsp:txXfrm>
        <a:off x="5281951" y="3642412"/>
        <a:ext cx="3860094" cy="1027042"/>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37528B03-153D-478E-B3EE-D537A5CF3AEE}" type="datetimeFigureOut">
              <a:rPr lang="el-GR" smtClean="0"/>
              <a:pPr/>
              <a:t>19/2/2015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E097AD3-4131-4B8E-9B64-6F417A6DF93E}"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37528B03-153D-478E-B3EE-D537A5CF3AEE}" type="datetimeFigureOut">
              <a:rPr lang="el-GR" smtClean="0"/>
              <a:pPr/>
              <a:t>19/2/2015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E097AD3-4131-4B8E-9B64-6F417A6DF93E}"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37528B03-153D-478E-B3EE-D537A5CF3AEE}" type="datetimeFigureOut">
              <a:rPr lang="el-GR" smtClean="0"/>
              <a:pPr/>
              <a:t>19/2/2015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E097AD3-4131-4B8E-9B64-6F417A6DF93E}"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37528B03-153D-478E-B3EE-D537A5CF3AEE}" type="datetimeFigureOut">
              <a:rPr lang="el-GR" smtClean="0"/>
              <a:pPr/>
              <a:t>19/2/2015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E097AD3-4131-4B8E-9B64-6F417A6DF93E}"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37528B03-153D-478E-B3EE-D537A5CF3AEE}" type="datetimeFigureOut">
              <a:rPr lang="el-GR" smtClean="0"/>
              <a:pPr/>
              <a:t>19/2/2015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E097AD3-4131-4B8E-9B64-6F417A6DF93E}"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37528B03-153D-478E-B3EE-D537A5CF3AEE}" type="datetimeFigureOut">
              <a:rPr lang="el-GR" smtClean="0"/>
              <a:pPr/>
              <a:t>19/2/2015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E097AD3-4131-4B8E-9B64-6F417A6DF93E}"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37528B03-153D-478E-B3EE-D537A5CF3AEE}" type="datetimeFigureOut">
              <a:rPr lang="el-GR" smtClean="0"/>
              <a:pPr/>
              <a:t>19/2/2015</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6E097AD3-4131-4B8E-9B64-6F417A6DF93E}"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37528B03-153D-478E-B3EE-D537A5CF3AEE}" type="datetimeFigureOut">
              <a:rPr lang="el-GR" smtClean="0"/>
              <a:pPr/>
              <a:t>19/2/2015</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6E097AD3-4131-4B8E-9B64-6F417A6DF93E}"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37528B03-153D-478E-B3EE-D537A5CF3AEE}" type="datetimeFigureOut">
              <a:rPr lang="el-GR" smtClean="0"/>
              <a:pPr/>
              <a:t>19/2/2015</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6E097AD3-4131-4B8E-9B64-6F417A6DF93E}"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37528B03-153D-478E-B3EE-D537A5CF3AEE}" type="datetimeFigureOut">
              <a:rPr lang="el-GR" smtClean="0"/>
              <a:pPr/>
              <a:t>19/2/2015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E097AD3-4131-4B8E-9B64-6F417A6DF93E}"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37528B03-153D-478E-B3EE-D537A5CF3AEE}" type="datetimeFigureOut">
              <a:rPr lang="el-GR" smtClean="0"/>
              <a:pPr/>
              <a:t>19/2/2015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E097AD3-4131-4B8E-9B64-6F417A6DF93E}"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528B03-153D-478E-B3EE-D537A5CF3AEE}" type="datetimeFigureOut">
              <a:rPr lang="el-GR" smtClean="0"/>
              <a:pPr/>
              <a:t>19/2/2015</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097AD3-4131-4B8E-9B64-6F417A6DF93E}" type="slidenum">
              <a:rPr lang="el-GR" smtClean="0"/>
              <a:pPr/>
              <a:t>‹#›</a:t>
            </a:fld>
            <a:endParaRPr lang="el-GR"/>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42910" y="2130425"/>
            <a:ext cx="8501122" cy="1470025"/>
          </a:xfrm>
          <a:scene3d>
            <a:camera prst="perspectiveHeroicExtremeRightFacing" fov="5400000">
              <a:rot lat="21488109" lon="19502050" rev="172855"/>
            </a:camera>
            <a:lightRig rig="threePt" dir="t"/>
          </a:scene3d>
          <a:sp3d>
            <a:bevelT/>
          </a:sp3d>
        </p:spPr>
        <p:txBody>
          <a:bodyPr>
            <a:normAutofit/>
          </a:bodyPr>
          <a:lstStyle/>
          <a:p>
            <a:r>
              <a:rPr lang="el-GR" sz="4800" dirty="0" smtClean="0">
                <a:solidFill>
                  <a:srgbClr val="FFFF00"/>
                </a:solidFill>
                <a:effectLst>
                  <a:outerShdw blurRad="38100" dist="38100" dir="2700000" algn="tl">
                    <a:srgbClr val="000000">
                      <a:alpha val="43137"/>
                    </a:srgbClr>
                  </a:outerShdw>
                </a:effectLst>
              </a:rPr>
              <a:t>ΣΧΟΛΙΚΟΣ ΕΚΦΟΒΙΣΜΟΣ</a:t>
            </a:r>
            <a:endParaRPr lang="el-GR" sz="4800" dirty="0">
              <a:solidFill>
                <a:srgbClr val="FFFF00"/>
              </a:solidFill>
              <a:effectLst>
                <a:outerShdw blurRad="38100" dist="38100" dir="2700000" algn="tl">
                  <a:srgbClr val="000000">
                    <a:alpha val="43137"/>
                  </a:srgbClr>
                </a:outerShdw>
              </a:effectLst>
            </a:endParaRPr>
          </a:p>
        </p:txBody>
      </p:sp>
      <p:sp>
        <p:nvSpPr>
          <p:cNvPr id="3" name="2 - Υπότιτλος"/>
          <p:cNvSpPr>
            <a:spLocks noGrp="1"/>
          </p:cNvSpPr>
          <p:nvPr>
            <p:ph type="subTitle" idx="1"/>
          </p:nvPr>
        </p:nvSpPr>
        <p:spPr>
          <a:xfrm>
            <a:off x="1371600" y="4786322"/>
            <a:ext cx="6400800" cy="1752600"/>
          </a:xfrm>
          <a:ln w="34925">
            <a:solidFill>
              <a:srgbClr val="FFFFFF"/>
            </a:solidFill>
          </a:ln>
          <a:effectLst>
            <a:outerShdw blurRad="317500" dir="2700000" algn="ctr">
              <a:srgbClr val="000000">
                <a:alpha val="43000"/>
              </a:srgbClr>
            </a:outerShdw>
          </a:effectLst>
          <a:scene3d>
            <a:camera prst="perspectiveFront" fov="600000">
              <a:rot lat="18893069" lon="19384962" rev="2289618"/>
            </a:camera>
            <a:lightRig rig="threePt" dir="t">
              <a:rot lat="0" lon="0" rev="0"/>
            </a:lightRig>
          </a:scene3d>
          <a:sp3d extrusionH="38100" prstMaterial="clear">
            <a:bevelT w="260350" h="50800" prst="softRound"/>
            <a:bevelB prst="softRound"/>
          </a:sp3d>
        </p:spPr>
        <p:txBody>
          <a:bodyPr>
            <a:normAutofit fontScale="85000" lnSpcReduction="20000"/>
          </a:bodyPr>
          <a:lstStyle/>
          <a:p>
            <a:pPr algn="r"/>
            <a:r>
              <a:rPr lang="el-GR" b="1" dirty="0" smtClean="0">
                <a:solidFill>
                  <a:srgbClr val="00FF00"/>
                </a:solidFill>
                <a:effectLst>
                  <a:outerShdw blurRad="38100" dist="38100" dir="2700000" algn="tl">
                    <a:srgbClr val="000000">
                      <a:alpha val="43137"/>
                    </a:srgbClr>
                  </a:outerShdw>
                </a:effectLst>
              </a:rPr>
              <a:t>Γ.ΕΛ. ΑΡΧΑΓΓΕΛΟΥ</a:t>
            </a:r>
          </a:p>
          <a:p>
            <a:pPr algn="r"/>
            <a:r>
              <a:rPr lang="el-GR" b="1" dirty="0" smtClean="0">
                <a:solidFill>
                  <a:srgbClr val="00FF00"/>
                </a:solidFill>
                <a:effectLst>
                  <a:outerShdw blurRad="38100" dist="38100" dir="2700000" algn="tl">
                    <a:srgbClr val="000000">
                      <a:alpha val="43137"/>
                    </a:srgbClr>
                  </a:outerShdw>
                </a:effectLst>
              </a:rPr>
              <a:t>2014 -2015</a:t>
            </a:r>
          </a:p>
          <a:p>
            <a:pPr algn="r"/>
            <a:r>
              <a:rPr lang="el-GR" b="1" dirty="0" smtClean="0">
                <a:solidFill>
                  <a:srgbClr val="00FF00"/>
                </a:solidFill>
                <a:effectLst>
                  <a:outerShdw blurRad="38100" dist="38100" dir="2700000" algn="tl">
                    <a:srgbClr val="000000">
                      <a:alpha val="43137"/>
                    </a:srgbClr>
                  </a:outerShdw>
                </a:effectLst>
              </a:rPr>
              <a:t>Ομάδα Δράσεων Πρόληψης (ΟΔΠ)</a:t>
            </a:r>
          </a:p>
          <a:p>
            <a:pPr algn="r"/>
            <a:r>
              <a:rPr lang="el-GR" b="1" dirty="0" smtClean="0">
                <a:solidFill>
                  <a:srgbClr val="00FF00"/>
                </a:solidFill>
                <a:effectLst>
                  <a:outerShdw blurRad="38100" dist="38100" dir="2700000" algn="tl">
                    <a:srgbClr val="000000">
                      <a:alpha val="43137"/>
                    </a:srgbClr>
                  </a:outerShdw>
                </a:effectLst>
              </a:rPr>
              <a:t>Θ. ΜΑΤΖΑΒΙΝΟΥ </a:t>
            </a:r>
          </a:p>
          <a:p>
            <a:endParaRPr lang="el-G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solidFill>
                  <a:srgbClr val="FFFF00"/>
                </a:solidFill>
              </a:rPr>
              <a:t>Οικογένεια</a:t>
            </a:r>
            <a:endParaRPr lang="el-GR" dirty="0"/>
          </a:p>
        </p:txBody>
      </p:sp>
      <p:sp>
        <p:nvSpPr>
          <p:cNvPr id="3" name="2 - Θέση περιεχομένου"/>
          <p:cNvSpPr>
            <a:spLocks noGrp="1"/>
          </p:cNvSpPr>
          <p:nvPr>
            <p:ph idx="1"/>
          </p:nvPr>
        </p:nvSpPr>
        <p:spPr/>
        <p:txBody>
          <a:bodyPr>
            <a:normAutofit fontScale="85000" lnSpcReduction="10000"/>
          </a:bodyPr>
          <a:lstStyle/>
          <a:p>
            <a:r>
              <a:rPr lang="el-GR" dirty="0" smtClean="0">
                <a:solidFill>
                  <a:srgbClr val="FFC000"/>
                </a:solidFill>
              </a:rPr>
              <a:t>Αυταρχικοί</a:t>
            </a:r>
            <a:r>
              <a:rPr lang="el-GR" dirty="0" smtClean="0"/>
              <a:t> γονείς, </a:t>
            </a:r>
            <a:r>
              <a:rPr lang="el-GR" dirty="0" err="1" smtClean="0"/>
              <a:t>τιμωρητικοί</a:t>
            </a:r>
            <a:r>
              <a:rPr lang="el-GR" dirty="0" smtClean="0"/>
              <a:t> και όχι </a:t>
            </a:r>
            <a:r>
              <a:rPr lang="el-GR" dirty="0" err="1" smtClean="0"/>
              <a:t>υποστηρικτοί</a:t>
            </a:r>
            <a:endParaRPr lang="el-GR" dirty="0" smtClean="0"/>
          </a:p>
          <a:p>
            <a:r>
              <a:rPr lang="el-GR" dirty="0" smtClean="0">
                <a:solidFill>
                  <a:srgbClr val="FFC000"/>
                </a:solidFill>
              </a:rPr>
              <a:t>Χρήση βίας </a:t>
            </a:r>
            <a:r>
              <a:rPr lang="el-GR" dirty="0" smtClean="0"/>
              <a:t>ως μέθοδος επίλυσης προβλημάτων</a:t>
            </a:r>
          </a:p>
          <a:p>
            <a:r>
              <a:rPr lang="el-GR" dirty="0" smtClean="0">
                <a:solidFill>
                  <a:srgbClr val="FFC000"/>
                </a:solidFill>
              </a:rPr>
              <a:t>Συναισθηματική παραμέληση</a:t>
            </a:r>
            <a:r>
              <a:rPr lang="el-GR" dirty="0" smtClean="0"/>
              <a:t>, έλλειψη τρυφερότητας τα πρώτα χρόνια της ζωής</a:t>
            </a:r>
          </a:p>
          <a:p>
            <a:r>
              <a:rPr lang="el-GR" dirty="0" smtClean="0">
                <a:solidFill>
                  <a:srgbClr val="FFC000"/>
                </a:solidFill>
              </a:rPr>
              <a:t>Έλλειψη ορίων </a:t>
            </a:r>
            <a:r>
              <a:rPr lang="el-GR" dirty="0" smtClean="0"/>
              <a:t>που εκλαμβάνεται ως αδιαφορία από τα παιδιά</a:t>
            </a:r>
          </a:p>
          <a:p>
            <a:r>
              <a:rPr lang="el-GR" dirty="0" smtClean="0">
                <a:solidFill>
                  <a:srgbClr val="FFC000"/>
                </a:solidFill>
              </a:rPr>
              <a:t>Συχνά ξεσπάσματα θυμού </a:t>
            </a:r>
            <a:r>
              <a:rPr lang="el-GR" dirty="0" smtClean="0"/>
              <a:t>και σωματικές τιμωρίες</a:t>
            </a:r>
          </a:p>
          <a:p>
            <a:r>
              <a:rPr lang="el-GR" dirty="0" smtClean="0"/>
              <a:t>Βίαιη συμπεριφορά των γονιών προς τα παιδιά</a:t>
            </a:r>
          </a:p>
          <a:p>
            <a:r>
              <a:rPr lang="el-GR" dirty="0" smtClean="0">
                <a:solidFill>
                  <a:srgbClr val="FFC000"/>
                </a:solidFill>
              </a:rPr>
              <a:t>Ανοχή</a:t>
            </a:r>
            <a:r>
              <a:rPr lang="el-GR" dirty="0" smtClean="0"/>
              <a:t> στη βίαιη συμπεριφορά των παιδιών</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smtClean="0">
                <a:solidFill>
                  <a:srgbClr val="FFFF00"/>
                </a:solidFill>
              </a:rPr>
              <a:t>Ευρωπαϊκή έρευνα - Συσχετίσεις</a:t>
            </a:r>
            <a:endParaRPr lang="el-GR" dirty="0">
              <a:solidFill>
                <a:srgbClr val="FFFF00"/>
              </a:solidFill>
            </a:endParaRPr>
          </a:p>
        </p:txBody>
      </p:sp>
      <p:sp>
        <p:nvSpPr>
          <p:cNvPr id="3" name="2 - Θέση περιεχομένου"/>
          <p:cNvSpPr>
            <a:spLocks noGrp="1"/>
          </p:cNvSpPr>
          <p:nvPr>
            <p:ph idx="1"/>
          </p:nvPr>
        </p:nvSpPr>
        <p:spPr/>
        <p:txBody>
          <a:bodyPr>
            <a:normAutofit fontScale="85000" lnSpcReduction="20000"/>
          </a:bodyPr>
          <a:lstStyle/>
          <a:p>
            <a:pPr algn="ctr">
              <a:buNone/>
            </a:pPr>
            <a:r>
              <a:rPr lang="el-GR" sz="3600" dirty="0" smtClean="0"/>
              <a:t>Θύματα - </a:t>
            </a:r>
            <a:r>
              <a:rPr lang="el-GR" sz="3600" dirty="0" smtClean="0">
                <a:solidFill>
                  <a:srgbClr val="00FF00"/>
                </a:solidFill>
              </a:rPr>
              <a:t>Θύτες</a:t>
            </a:r>
          </a:p>
          <a:p>
            <a:r>
              <a:rPr lang="el-GR" dirty="0" smtClean="0"/>
              <a:t>έλλειψη </a:t>
            </a:r>
            <a:r>
              <a:rPr lang="el-GR" dirty="0"/>
              <a:t>εργασίας και των δυο </a:t>
            </a:r>
            <a:r>
              <a:rPr lang="el-GR" dirty="0" smtClean="0"/>
              <a:t>γονέων</a:t>
            </a:r>
          </a:p>
          <a:p>
            <a:r>
              <a:rPr lang="el-GR" dirty="0"/>
              <a:t>ύπαρξη </a:t>
            </a:r>
            <a:r>
              <a:rPr lang="el-GR" dirty="0" smtClean="0"/>
              <a:t>οικογενειακού προβλήματος    52,7%</a:t>
            </a:r>
          </a:p>
          <a:p>
            <a:r>
              <a:rPr lang="el-GR" dirty="0" smtClean="0"/>
              <a:t>προβληματικές σχέσεις </a:t>
            </a:r>
            <a:r>
              <a:rPr lang="el-GR" dirty="0"/>
              <a:t>με </a:t>
            </a:r>
            <a:r>
              <a:rPr lang="el-GR" dirty="0" smtClean="0"/>
              <a:t>τους γονείς </a:t>
            </a:r>
            <a:r>
              <a:rPr lang="el-GR" dirty="0"/>
              <a:t>51,52</a:t>
            </a:r>
            <a:r>
              <a:rPr lang="el-GR" dirty="0" smtClean="0"/>
              <a:t>% </a:t>
            </a:r>
            <a:r>
              <a:rPr lang="el-GR" dirty="0">
                <a:solidFill>
                  <a:srgbClr val="00FF00"/>
                </a:solidFill>
              </a:rPr>
              <a:t>73,53</a:t>
            </a:r>
            <a:r>
              <a:rPr lang="el-GR" dirty="0" smtClean="0">
                <a:solidFill>
                  <a:srgbClr val="00FF00"/>
                </a:solidFill>
              </a:rPr>
              <a:t>%</a:t>
            </a:r>
          </a:p>
          <a:p>
            <a:r>
              <a:rPr lang="el-GR" dirty="0"/>
              <a:t>άσχημη </a:t>
            </a:r>
            <a:r>
              <a:rPr lang="el-GR" dirty="0" smtClean="0"/>
              <a:t>σχέση μεταξύ των γονέων         56%      </a:t>
            </a:r>
            <a:r>
              <a:rPr lang="el-GR" dirty="0" smtClean="0">
                <a:solidFill>
                  <a:srgbClr val="00FF00"/>
                </a:solidFill>
              </a:rPr>
              <a:t>50,65%</a:t>
            </a:r>
          </a:p>
          <a:p>
            <a:r>
              <a:rPr lang="el-GR" dirty="0"/>
              <a:t>όπου οι </a:t>
            </a:r>
            <a:r>
              <a:rPr lang="el-GR" dirty="0" smtClean="0"/>
              <a:t>διαφωνίες επιλύονται </a:t>
            </a:r>
            <a:r>
              <a:rPr lang="el-GR" dirty="0"/>
              <a:t>με βίαιο τρόπο τα ποσοστά </a:t>
            </a:r>
            <a:r>
              <a:rPr lang="el-GR" dirty="0" err="1"/>
              <a:t>θυματοποίησης</a:t>
            </a:r>
            <a:r>
              <a:rPr lang="el-GR" dirty="0"/>
              <a:t> είναι </a:t>
            </a:r>
            <a:r>
              <a:rPr lang="el-GR" dirty="0" smtClean="0"/>
              <a:t>υψηλότερα   43,41%    </a:t>
            </a:r>
            <a:r>
              <a:rPr lang="el-GR" dirty="0" smtClean="0">
                <a:solidFill>
                  <a:srgbClr val="00FF00"/>
                </a:solidFill>
              </a:rPr>
              <a:t>48,84%</a:t>
            </a:r>
          </a:p>
          <a:p>
            <a:r>
              <a:rPr lang="el-GR" dirty="0"/>
              <a:t>άσχημη ή πολύ άσχημη σχέση με </a:t>
            </a:r>
            <a:r>
              <a:rPr lang="el-GR" dirty="0" smtClean="0"/>
              <a:t>τους συμμαθητές</a:t>
            </a:r>
          </a:p>
          <a:p>
            <a:r>
              <a:rPr lang="el-GR" dirty="0" smtClean="0">
                <a:solidFill>
                  <a:srgbClr val="00FF00"/>
                </a:solidFill>
              </a:rPr>
              <a:t>πολύ άσχημη επίδοση                             </a:t>
            </a:r>
            <a:r>
              <a:rPr lang="el-GR" dirty="0" smtClean="0"/>
              <a:t>42,86% </a:t>
            </a:r>
            <a:r>
              <a:rPr lang="el-GR" dirty="0" smtClean="0">
                <a:solidFill>
                  <a:srgbClr val="00FF00"/>
                </a:solidFill>
              </a:rPr>
              <a:t>71,43%</a:t>
            </a:r>
          </a:p>
          <a:p>
            <a:r>
              <a:rPr lang="el-GR" dirty="0" smtClean="0"/>
              <a:t>Έντονο αίσθημα </a:t>
            </a:r>
            <a:r>
              <a:rPr lang="el-GR" dirty="0"/>
              <a:t>ανασφάλειας</a:t>
            </a:r>
            <a:endParaRPr lang="el-GR" dirty="0" smtClean="0">
              <a:solidFill>
                <a:srgbClr val="FFFF00"/>
              </a:solidFill>
            </a:endParaRPr>
          </a:p>
          <a:p>
            <a:endParaRPr lang="el-G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solidFill>
                  <a:srgbClr val="FFFF00"/>
                </a:solidFill>
              </a:rPr>
              <a:t>Ο κύκλος της σιωπής</a:t>
            </a:r>
            <a:endParaRPr lang="el-GR" dirty="0">
              <a:solidFill>
                <a:srgbClr val="FFFF00"/>
              </a:solidFill>
            </a:endParaRPr>
          </a:p>
        </p:txBody>
      </p:sp>
      <p:sp>
        <p:nvSpPr>
          <p:cNvPr id="3" name="2 - Θέση περιεχομένου"/>
          <p:cNvSpPr>
            <a:spLocks noGrp="1"/>
          </p:cNvSpPr>
          <p:nvPr>
            <p:ph idx="1"/>
          </p:nvPr>
        </p:nvSpPr>
        <p:spPr>
          <a:xfrm>
            <a:off x="457200" y="1285860"/>
            <a:ext cx="8229600" cy="5143536"/>
          </a:xfrm>
        </p:spPr>
        <p:txBody>
          <a:bodyPr>
            <a:normAutofit fontScale="70000" lnSpcReduction="20000"/>
          </a:bodyPr>
          <a:lstStyle/>
          <a:p>
            <a:pPr marL="0" indent="0">
              <a:buNone/>
            </a:pPr>
            <a:r>
              <a:rPr lang="el-GR" dirty="0" smtClean="0"/>
              <a:t>Μεγάλο ποσοστό θυμάτων παραδέχεται ότι δεν αναφέρει στους </a:t>
            </a:r>
            <a:r>
              <a:rPr lang="el-GR" dirty="0" smtClean="0">
                <a:solidFill>
                  <a:srgbClr val="FFFF00"/>
                </a:solidFill>
              </a:rPr>
              <a:t>εκπαιδευτικούς</a:t>
            </a:r>
            <a:r>
              <a:rPr lang="el-GR" dirty="0" smtClean="0"/>
              <a:t> τα περιστατικά εκφοβισμού, γιατί</a:t>
            </a:r>
          </a:p>
          <a:p>
            <a:r>
              <a:rPr lang="el-GR" dirty="0" smtClean="0"/>
              <a:t>νομίζουν ότι μπορεί να φταίνε και τα ίδια (</a:t>
            </a:r>
            <a:r>
              <a:rPr lang="el-GR" dirty="0" smtClean="0">
                <a:solidFill>
                  <a:srgbClr val="FFFF00"/>
                </a:solidFill>
              </a:rPr>
              <a:t>ενοχή</a:t>
            </a:r>
            <a:r>
              <a:rPr lang="el-GR" dirty="0" smtClean="0"/>
              <a:t>)</a:t>
            </a:r>
          </a:p>
          <a:p>
            <a:r>
              <a:rPr lang="el-GR" dirty="0" smtClean="0"/>
              <a:t>θεωρεί την αναφορά στο σχολείο ‘</a:t>
            </a:r>
            <a:r>
              <a:rPr lang="el-GR" dirty="0" smtClean="0">
                <a:solidFill>
                  <a:srgbClr val="FFFF00"/>
                </a:solidFill>
              </a:rPr>
              <a:t>κάρφωμα</a:t>
            </a:r>
            <a:r>
              <a:rPr lang="el-GR" dirty="0" smtClean="0"/>
              <a:t>’ (14%)</a:t>
            </a:r>
          </a:p>
          <a:p>
            <a:r>
              <a:rPr lang="el-GR" dirty="0" smtClean="0">
                <a:solidFill>
                  <a:srgbClr val="FFFF00"/>
                </a:solidFill>
              </a:rPr>
              <a:t>φοβάται</a:t>
            </a:r>
            <a:r>
              <a:rPr lang="el-GR" dirty="0" smtClean="0"/>
              <a:t> την εκδίκηση από τους θύτες (</a:t>
            </a:r>
            <a:r>
              <a:rPr lang="el-GR" dirty="0" smtClean="0">
                <a:solidFill>
                  <a:srgbClr val="FFFF00"/>
                </a:solidFill>
              </a:rPr>
              <a:t>φόβος</a:t>
            </a:r>
            <a:r>
              <a:rPr lang="el-GR" dirty="0" smtClean="0"/>
              <a:t>) (16%)</a:t>
            </a:r>
          </a:p>
          <a:p>
            <a:r>
              <a:rPr lang="el-GR" dirty="0" smtClean="0"/>
              <a:t>θεωρεί ότι ο εκπαιδευτικός </a:t>
            </a:r>
            <a:r>
              <a:rPr lang="el-GR" dirty="0" smtClean="0">
                <a:solidFill>
                  <a:srgbClr val="FFFF00"/>
                </a:solidFill>
              </a:rPr>
              <a:t>αδυνατεί</a:t>
            </a:r>
            <a:r>
              <a:rPr lang="el-GR" dirty="0" smtClean="0"/>
              <a:t> να τα προστατεύσει από τους θύτες (15%)</a:t>
            </a:r>
          </a:p>
          <a:p>
            <a:r>
              <a:rPr lang="el-GR" dirty="0" smtClean="0"/>
              <a:t>νιώθουν ότι όλοι γελάνε μαζί τους (</a:t>
            </a:r>
            <a:r>
              <a:rPr lang="el-GR" dirty="0" smtClean="0">
                <a:solidFill>
                  <a:srgbClr val="FFFF00"/>
                </a:solidFill>
              </a:rPr>
              <a:t>ντροπή</a:t>
            </a:r>
            <a:r>
              <a:rPr lang="el-GR" dirty="0" smtClean="0"/>
              <a:t>) (19%)</a:t>
            </a:r>
          </a:p>
          <a:p>
            <a:pPr>
              <a:buNone/>
            </a:pPr>
            <a:r>
              <a:rPr lang="el-GR" dirty="0" smtClean="0"/>
              <a:t>Επίσης, δεν αναφέρουν τα περιστατικά στους </a:t>
            </a:r>
            <a:r>
              <a:rPr lang="el-GR" dirty="0" smtClean="0">
                <a:solidFill>
                  <a:srgbClr val="FFFF00"/>
                </a:solidFill>
              </a:rPr>
              <a:t>γονείς</a:t>
            </a:r>
            <a:r>
              <a:rPr lang="el-GR" dirty="0" smtClean="0"/>
              <a:t> γιατί</a:t>
            </a:r>
          </a:p>
          <a:p>
            <a:r>
              <a:rPr lang="el-GR" dirty="0" smtClean="0"/>
              <a:t>δε θέλουν να ανησυχήσουν τους γονείς τους</a:t>
            </a:r>
          </a:p>
          <a:p>
            <a:r>
              <a:rPr lang="el-GR" dirty="0"/>
              <a:t>σ</a:t>
            </a:r>
            <a:r>
              <a:rPr lang="el-GR" dirty="0" smtClean="0"/>
              <a:t>κέφτονται </a:t>
            </a:r>
            <a:r>
              <a:rPr lang="el-GR" dirty="0"/>
              <a:t>ότι θα  απογοητεύσουν / στενοχωρήσουν τους γονείς τους</a:t>
            </a:r>
            <a:r>
              <a:rPr lang="el-GR" dirty="0" smtClean="0"/>
              <a:t>.</a:t>
            </a:r>
          </a:p>
          <a:p>
            <a:r>
              <a:rPr lang="el-GR" dirty="0" smtClean="0"/>
              <a:t>θεωρούν ότι πρέπει να τα καταφέρουν μόνα τους και όχι να φέρονται σα ‘</a:t>
            </a:r>
            <a:r>
              <a:rPr lang="el-GR" dirty="0" err="1" smtClean="0"/>
              <a:t>μαμόθρεφτα</a:t>
            </a:r>
            <a:r>
              <a:rPr lang="el-GR" dirty="0" smtClean="0"/>
              <a:t>’</a:t>
            </a:r>
          </a:p>
          <a:p>
            <a:r>
              <a:rPr lang="el-GR" dirty="0" smtClean="0"/>
              <a:t>φοβούνται ότι αν οι γονείς το αναφέρουν στο σχολείο, η βία θα χειροτερέψει</a:t>
            </a:r>
          </a:p>
          <a:p>
            <a:pPr>
              <a:buNone/>
            </a:pPr>
            <a:endParaRPr lang="el-G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b="1" dirty="0" smtClean="0">
                <a:solidFill>
                  <a:srgbClr val="FFFF00"/>
                </a:solidFill>
              </a:rPr>
              <a:t>Γονείς παιδιού που εκφοβίζεται</a:t>
            </a:r>
            <a:endParaRPr lang="el-GR" dirty="0"/>
          </a:p>
        </p:txBody>
      </p:sp>
      <p:sp>
        <p:nvSpPr>
          <p:cNvPr id="3" name="2 - Θέση περιεχομένου"/>
          <p:cNvSpPr>
            <a:spLocks noGrp="1"/>
          </p:cNvSpPr>
          <p:nvPr>
            <p:ph idx="1"/>
          </p:nvPr>
        </p:nvSpPr>
        <p:spPr/>
        <p:txBody>
          <a:bodyPr>
            <a:normAutofit fontScale="92500" lnSpcReduction="20000"/>
          </a:bodyPr>
          <a:lstStyle/>
          <a:p>
            <a:pPr algn="ctr">
              <a:buNone/>
            </a:pPr>
            <a:r>
              <a:rPr lang="el-GR" b="1" dirty="0" smtClean="0">
                <a:solidFill>
                  <a:srgbClr val="FFFF00"/>
                </a:solidFill>
              </a:rPr>
              <a:t>Ενδείξεις</a:t>
            </a:r>
          </a:p>
          <a:p>
            <a:pPr>
              <a:buNone/>
            </a:pPr>
            <a:r>
              <a:rPr lang="el-GR" dirty="0" smtClean="0"/>
              <a:t>Ξαφνική και χωρίς εμφανή αιτία αλλαγή:</a:t>
            </a:r>
          </a:p>
          <a:p>
            <a:r>
              <a:rPr lang="el-GR" dirty="0" smtClean="0"/>
              <a:t>στη συμπεριφορά, </a:t>
            </a:r>
          </a:p>
          <a:p>
            <a:r>
              <a:rPr lang="el-GR" dirty="0" smtClean="0"/>
              <a:t>στη διάθεση, </a:t>
            </a:r>
          </a:p>
          <a:p>
            <a:r>
              <a:rPr lang="el-GR" dirty="0" smtClean="0"/>
              <a:t>στην όρεξη, </a:t>
            </a:r>
          </a:p>
          <a:p>
            <a:r>
              <a:rPr lang="el-GR" dirty="0" smtClean="0"/>
              <a:t>στον ύπνο, </a:t>
            </a:r>
          </a:p>
          <a:p>
            <a:r>
              <a:rPr lang="el-GR" dirty="0" smtClean="0"/>
              <a:t>στη γνώμη τους για κάποια άτομα, </a:t>
            </a:r>
          </a:p>
          <a:p>
            <a:r>
              <a:rPr lang="el-GR" dirty="0" smtClean="0"/>
              <a:t>στη σχολική τους παρουσία, </a:t>
            </a:r>
          </a:p>
          <a:p>
            <a:r>
              <a:rPr lang="el-GR" dirty="0" smtClean="0"/>
              <a:t>στην σχολική τους επίδοση</a:t>
            </a:r>
          </a:p>
          <a:p>
            <a:pPr>
              <a:buNone/>
            </a:pPr>
            <a:endParaRPr lang="el-GR" dirty="0" smtClean="0"/>
          </a:p>
          <a:p>
            <a:pPr>
              <a:buNone/>
            </a:pPr>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solidFill>
                  <a:srgbClr val="FFFF00"/>
                </a:solidFill>
              </a:rPr>
              <a:t>Γονείς παιδιού που εκφοβίζεται</a:t>
            </a:r>
            <a:endParaRPr lang="el-GR" dirty="0"/>
          </a:p>
        </p:txBody>
      </p:sp>
      <p:sp>
        <p:nvSpPr>
          <p:cNvPr id="3" name="2 - Θέση περιεχομένου"/>
          <p:cNvSpPr>
            <a:spLocks noGrp="1"/>
          </p:cNvSpPr>
          <p:nvPr>
            <p:ph idx="1"/>
          </p:nvPr>
        </p:nvSpPr>
        <p:spPr>
          <a:xfrm>
            <a:off x="457200" y="1142984"/>
            <a:ext cx="8229600" cy="5715016"/>
          </a:xfrm>
        </p:spPr>
        <p:txBody>
          <a:bodyPr>
            <a:normAutofit fontScale="70000" lnSpcReduction="20000"/>
          </a:bodyPr>
          <a:lstStyle/>
          <a:p>
            <a:pPr algn="ctr">
              <a:buNone/>
            </a:pPr>
            <a:r>
              <a:rPr lang="el-GR" dirty="0" smtClean="0">
                <a:solidFill>
                  <a:srgbClr val="FFFF00"/>
                </a:solidFill>
              </a:rPr>
              <a:t>Ενέργειες</a:t>
            </a:r>
          </a:p>
          <a:p>
            <a:r>
              <a:rPr lang="el-GR" dirty="0" smtClean="0">
                <a:solidFill>
                  <a:srgbClr val="FFFF00"/>
                </a:solidFill>
              </a:rPr>
              <a:t>Κουβεντιάστε</a:t>
            </a:r>
            <a:r>
              <a:rPr lang="el-GR" dirty="0" smtClean="0"/>
              <a:t> σε πλαίσιο </a:t>
            </a:r>
            <a:r>
              <a:rPr lang="el-GR" dirty="0" smtClean="0">
                <a:solidFill>
                  <a:srgbClr val="FFFF00"/>
                </a:solidFill>
              </a:rPr>
              <a:t>ασφάλειας</a:t>
            </a:r>
            <a:r>
              <a:rPr lang="el-GR" dirty="0" smtClean="0"/>
              <a:t> και </a:t>
            </a:r>
            <a:r>
              <a:rPr lang="el-GR" dirty="0" smtClean="0">
                <a:solidFill>
                  <a:srgbClr val="FFFF00"/>
                </a:solidFill>
              </a:rPr>
              <a:t>εμπιστοσύνης</a:t>
            </a:r>
            <a:r>
              <a:rPr lang="el-GR" dirty="0" smtClean="0"/>
              <a:t> με το παιδί  για την εμπειρία του και γενικά για το φαινόμενο του σχολικού εκφοβισμού</a:t>
            </a:r>
          </a:p>
          <a:p>
            <a:r>
              <a:rPr lang="el-GR" dirty="0" smtClean="0"/>
              <a:t>Παρέχετε στο παιδί σας υποστήριξη και ασφάλεια, χωρίς να το κατακρίνετε. </a:t>
            </a:r>
            <a:r>
              <a:rPr lang="el-GR" dirty="0" err="1" smtClean="0">
                <a:solidFill>
                  <a:srgbClr val="FFFF00"/>
                </a:solidFill>
              </a:rPr>
              <a:t>Αποενοχοποιήστε</a:t>
            </a:r>
            <a:r>
              <a:rPr lang="el-GR" dirty="0" smtClean="0"/>
              <a:t> το παιδί.</a:t>
            </a:r>
          </a:p>
          <a:p>
            <a:r>
              <a:rPr lang="el-GR" dirty="0" smtClean="0"/>
              <a:t>Ακούστε προσεκτικά τι έχει να σας πει το παιδί σας για τα </a:t>
            </a:r>
            <a:r>
              <a:rPr lang="el-GR" dirty="0" smtClean="0">
                <a:solidFill>
                  <a:srgbClr val="FFFF00"/>
                </a:solidFill>
              </a:rPr>
              <a:t>συναισθήματά</a:t>
            </a:r>
            <a:r>
              <a:rPr lang="el-GR" dirty="0" smtClean="0"/>
              <a:t> του και για τις </a:t>
            </a:r>
            <a:r>
              <a:rPr lang="el-GR" dirty="0" smtClean="0">
                <a:solidFill>
                  <a:srgbClr val="FFFF00"/>
                </a:solidFill>
              </a:rPr>
              <a:t>ανάγκες</a:t>
            </a:r>
            <a:r>
              <a:rPr lang="el-GR" dirty="0" smtClean="0"/>
              <a:t> του</a:t>
            </a:r>
          </a:p>
          <a:p>
            <a:r>
              <a:rPr lang="el-GR" dirty="0" smtClean="0"/>
              <a:t>Εξηγήστε στο παιδί ότι </a:t>
            </a:r>
            <a:r>
              <a:rPr lang="el-GR" dirty="0" smtClean="0">
                <a:solidFill>
                  <a:srgbClr val="FFFF00"/>
                </a:solidFill>
              </a:rPr>
              <a:t>κανείς δεν έχει το δικαίωμα </a:t>
            </a:r>
            <a:r>
              <a:rPr lang="el-GR" dirty="0" smtClean="0"/>
              <a:t>να του φέρεται έτσι</a:t>
            </a:r>
            <a:endParaRPr lang="en-US" dirty="0" smtClean="0"/>
          </a:p>
          <a:p>
            <a:r>
              <a:rPr lang="el-GR" dirty="0" smtClean="0">
                <a:solidFill>
                  <a:srgbClr val="FFFF00"/>
                </a:solidFill>
              </a:rPr>
              <a:t>Επιβραβεύστε</a:t>
            </a:r>
            <a:r>
              <a:rPr lang="el-GR" dirty="0" smtClean="0"/>
              <a:t> το παιδί που συμμετείχε στην κουβέντα και αποκάλυψε σημαντικά πράγματα</a:t>
            </a:r>
          </a:p>
          <a:p>
            <a:r>
              <a:rPr lang="el-GR" dirty="0" smtClean="0"/>
              <a:t>Μην βάλετε το παιδί σε διαδικασίες αντεκδίκησης. Δεν έχουν κανένα αποτέλεσμα και μπορεί </a:t>
            </a:r>
            <a:r>
              <a:rPr lang="el-GR" dirty="0" smtClean="0">
                <a:solidFill>
                  <a:srgbClr val="FFFF00"/>
                </a:solidFill>
              </a:rPr>
              <a:t>να θέσουν το παιδί σε κίνδυνο</a:t>
            </a:r>
            <a:r>
              <a:rPr lang="el-GR" dirty="0" smtClean="0"/>
              <a:t>. Ο στόχος είναι να βοηθήσετε το παιδί σας και όχι να τιμωρηθεί το άλλο παιδί</a:t>
            </a:r>
          </a:p>
          <a:p>
            <a:r>
              <a:rPr lang="el-GR" dirty="0" smtClean="0">
                <a:solidFill>
                  <a:srgbClr val="FFFF00"/>
                </a:solidFill>
              </a:rPr>
              <a:t>Συνεργαστείτε στενά με το σχολείο </a:t>
            </a:r>
            <a:r>
              <a:rPr lang="el-GR" dirty="0" smtClean="0"/>
              <a:t>για να πληροφορηθείτε για την έκταση και τη σοβαρότητα του περιστατικού καθώς και για τους τρόπους αντιμετώπισής του</a:t>
            </a:r>
            <a:endParaRPr lang="en-US" dirty="0" smtClean="0"/>
          </a:p>
          <a:p>
            <a:pPr>
              <a:buNone/>
            </a:pPr>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lvl="0" fontAlgn="base"/>
            <a:r>
              <a:rPr lang="el-GR" b="1" dirty="0">
                <a:solidFill>
                  <a:srgbClr val="FFFF00"/>
                </a:solidFill>
              </a:rPr>
              <a:t>Γονείς παιδιού που </a:t>
            </a:r>
            <a:r>
              <a:rPr lang="el-GR" b="1" dirty="0" smtClean="0">
                <a:solidFill>
                  <a:srgbClr val="FFFF00"/>
                </a:solidFill>
              </a:rPr>
              <a:t>εκφοβίζεται</a:t>
            </a:r>
            <a:r>
              <a:rPr lang="el-GR" dirty="0">
                <a:solidFill>
                  <a:srgbClr val="FFFF00"/>
                </a:solidFill>
              </a:rPr>
              <a:t/>
            </a:r>
            <a:br>
              <a:rPr lang="el-GR" dirty="0">
                <a:solidFill>
                  <a:srgbClr val="FFFF00"/>
                </a:solidFill>
              </a:rPr>
            </a:br>
            <a:endParaRPr lang="el-GR" dirty="0">
              <a:solidFill>
                <a:srgbClr val="FFFF00"/>
              </a:solidFill>
            </a:endParaRPr>
          </a:p>
        </p:txBody>
      </p:sp>
      <p:sp>
        <p:nvSpPr>
          <p:cNvPr id="3" name="2 - Θέση περιεχομένου"/>
          <p:cNvSpPr>
            <a:spLocks noGrp="1"/>
          </p:cNvSpPr>
          <p:nvPr>
            <p:ph idx="1"/>
          </p:nvPr>
        </p:nvSpPr>
        <p:spPr>
          <a:xfrm>
            <a:off x="457200" y="1214422"/>
            <a:ext cx="7972452" cy="3643338"/>
          </a:xfrm>
        </p:spPr>
        <p:txBody>
          <a:bodyPr>
            <a:noAutofit/>
          </a:bodyPr>
          <a:lstStyle/>
          <a:p>
            <a:r>
              <a:rPr lang="el-GR" sz="2400" dirty="0" smtClean="0"/>
              <a:t>Παρακολουθείτε την εξέλιξη της κατάστασης αλλά και την υγεία του παιδιού σας</a:t>
            </a:r>
            <a:endParaRPr lang="en-US" sz="2400" dirty="0" smtClean="0"/>
          </a:p>
          <a:p>
            <a:r>
              <a:rPr lang="el-GR" sz="2400" dirty="0" smtClean="0"/>
              <a:t>Αν το παιδί σας παραπονιέται για μεγάλο χρονικό διάστημα ότι έχει σωματικούς πόνους, αν παρατηρείτε ότι έχει δυσκολίες στον ύπνο ή αν αρνείται επίμονα να πάει στο σχολείο, </a:t>
            </a:r>
            <a:r>
              <a:rPr lang="el-GR" sz="2400" dirty="0" smtClean="0">
                <a:solidFill>
                  <a:srgbClr val="FFFF00"/>
                </a:solidFill>
              </a:rPr>
              <a:t>επισκεφτείτε έναν ειδικό ψυχικής υγείας </a:t>
            </a:r>
            <a:r>
              <a:rPr lang="el-GR" sz="2400" dirty="0" smtClean="0"/>
              <a:t>για παιδιά.</a:t>
            </a:r>
          </a:p>
          <a:p>
            <a:r>
              <a:rPr lang="el-GR" sz="2400" dirty="0"/>
              <a:t>Τηλεφωνική Γραμμή για τα Παιδιά</a:t>
            </a:r>
            <a:r>
              <a:rPr lang="en-US" sz="2400" dirty="0"/>
              <a:t>SOS</a:t>
            </a:r>
            <a:r>
              <a:rPr lang="el-GR" sz="2400" dirty="0"/>
              <a:t> 1056</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solidFill>
                  <a:srgbClr val="FFFF00"/>
                </a:solidFill>
              </a:rPr>
              <a:t>Πρωτόκολλο διαχείρισης περιστατικών εκφοβισμού (Θύμα)</a:t>
            </a:r>
            <a:endParaRPr lang="el-GR" dirty="0">
              <a:solidFill>
                <a:srgbClr val="FFFF00"/>
              </a:solidFill>
            </a:endParaRPr>
          </a:p>
        </p:txBody>
      </p:sp>
      <p:sp>
        <p:nvSpPr>
          <p:cNvPr id="3" name="2 - Θέση περιεχομένου"/>
          <p:cNvSpPr>
            <a:spLocks noGrp="1"/>
          </p:cNvSpPr>
          <p:nvPr>
            <p:ph idx="1"/>
          </p:nvPr>
        </p:nvSpPr>
        <p:spPr/>
        <p:txBody>
          <a:bodyPr>
            <a:normAutofit fontScale="92500" lnSpcReduction="20000"/>
          </a:bodyPr>
          <a:lstStyle/>
          <a:p>
            <a:pPr marL="514350" indent="-514350">
              <a:buFont typeface="+mj-lt"/>
              <a:buAutoNum type="arabicPeriod"/>
            </a:pPr>
            <a:r>
              <a:rPr lang="el-GR" dirty="0" smtClean="0"/>
              <a:t>Περιγράφω στο μαθητή που με εκφοβίζει την κατάσταση</a:t>
            </a:r>
          </a:p>
          <a:p>
            <a:pPr marL="514350" indent="-514350">
              <a:buFont typeface="+mj-lt"/>
              <a:buAutoNum type="arabicPeriod"/>
            </a:pPr>
            <a:r>
              <a:rPr lang="el-GR" dirty="0" smtClean="0"/>
              <a:t>Λέω τα συναισθήματα που μου προκάλεσε</a:t>
            </a:r>
          </a:p>
          <a:p>
            <a:pPr marL="514350" indent="-514350">
              <a:buFont typeface="+mj-lt"/>
              <a:buAutoNum type="arabicPeriod"/>
            </a:pPr>
            <a:r>
              <a:rPr lang="el-GR" dirty="0" smtClean="0"/>
              <a:t>Απαιτώ συγνώμη</a:t>
            </a:r>
          </a:p>
          <a:p>
            <a:pPr marL="514350" indent="-514350">
              <a:buFont typeface="+mj-lt"/>
              <a:buAutoNum type="arabicPeriod"/>
            </a:pPr>
            <a:r>
              <a:rPr lang="el-GR" dirty="0" smtClean="0"/>
              <a:t>Προειδοποιώ ότι θα ενημερώσω κάποιον εκπαιδευτικό – το διευθυντή</a:t>
            </a:r>
          </a:p>
          <a:p>
            <a:pPr>
              <a:buNone/>
            </a:pPr>
            <a:r>
              <a:rPr lang="el-GR" dirty="0" smtClean="0">
                <a:solidFill>
                  <a:srgbClr val="FFFF00"/>
                </a:solidFill>
              </a:rPr>
              <a:t>Αποφεύγω τη στρατηγική</a:t>
            </a:r>
            <a:r>
              <a:rPr lang="el-GR" baseline="0" dirty="0" smtClean="0">
                <a:solidFill>
                  <a:srgbClr val="FFFF00"/>
                </a:solidFill>
              </a:rPr>
              <a:t> της αγνόησης: </a:t>
            </a:r>
            <a:r>
              <a:rPr lang="el-GR" baseline="0" dirty="0" smtClean="0"/>
              <a:t>Με το να αγνοώ απλά, αφήνω στον άλλο το περιθώριο να αποφασίσει πότε θέλει να σταματήσει. Έτσι μειώνω τον αυτοσεβασμό μου και γίνομαι ακόμη πιο αδύναμος.</a:t>
            </a:r>
            <a:endParaRPr lang="el-GR" dirty="0" smtClean="0"/>
          </a:p>
          <a:p>
            <a:pPr>
              <a:buNone/>
            </a:pPr>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a:solidFill>
                  <a:srgbClr val="FFFF00"/>
                </a:solidFill>
              </a:rPr>
              <a:t>Γονείς παιδιού που </a:t>
            </a:r>
            <a:r>
              <a:rPr lang="el-GR" b="1" dirty="0" smtClean="0">
                <a:solidFill>
                  <a:srgbClr val="FFFF00"/>
                </a:solidFill>
              </a:rPr>
              <a:t>εκφοβίζει</a:t>
            </a:r>
            <a:endParaRPr lang="el-GR" dirty="0">
              <a:solidFill>
                <a:srgbClr val="FFFF00"/>
              </a:solidFill>
            </a:endParaRPr>
          </a:p>
        </p:txBody>
      </p:sp>
      <p:sp>
        <p:nvSpPr>
          <p:cNvPr id="3" name="2 - Θέση περιεχομένου"/>
          <p:cNvSpPr>
            <a:spLocks noGrp="1"/>
          </p:cNvSpPr>
          <p:nvPr>
            <p:ph idx="1"/>
          </p:nvPr>
        </p:nvSpPr>
        <p:spPr>
          <a:xfrm>
            <a:off x="457200" y="1428736"/>
            <a:ext cx="8229600" cy="5072098"/>
          </a:xfrm>
        </p:spPr>
        <p:txBody>
          <a:bodyPr>
            <a:normAutofit fontScale="85000" lnSpcReduction="20000"/>
          </a:bodyPr>
          <a:lstStyle/>
          <a:p>
            <a:pPr lvl="0" fontAlgn="base"/>
            <a:r>
              <a:rPr lang="el-GR" dirty="0"/>
              <a:t>Συζητήστε με τον Διευθυντή του σχολείου για το περιστατικό </a:t>
            </a:r>
            <a:r>
              <a:rPr lang="el-GR" dirty="0" smtClean="0"/>
              <a:t>εκφοβισμού</a:t>
            </a:r>
            <a:endParaRPr lang="el-GR" dirty="0"/>
          </a:p>
          <a:p>
            <a:pPr lvl="0" fontAlgn="base"/>
            <a:r>
              <a:rPr lang="el-GR" dirty="0"/>
              <a:t>Συνεργαστείτε με το σχολείο, για την αντιμετώπιση του </a:t>
            </a:r>
            <a:r>
              <a:rPr lang="el-GR" dirty="0" smtClean="0"/>
              <a:t>προβλήματος</a:t>
            </a:r>
            <a:endParaRPr lang="el-GR" dirty="0"/>
          </a:p>
          <a:p>
            <a:pPr lvl="0" fontAlgn="base"/>
            <a:r>
              <a:rPr lang="el-GR" dirty="0"/>
              <a:t>Συνεργαστείτε με τον Διευθυντή και </a:t>
            </a:r>
            <a:r>
              <a:rPr lang="el-GR" dirty="0" smtClean="0"/>
              <a:t>τους εκπαιδευτικούς του </a:t>
            </a:r>
            <a:r>
              <a:rPr lang="el-GR" dirty="0"/>
              <a:t>παιδιού σας για την εφαρμογή των κανόνων, των συνεπειών και την πρόληψη τέτοιων συμπεριφορών</a:t>
            </a:r>
          </a:p>
          <a:p>
            <a:pPr lvl="0" fontAlgn="base"/>
            <a:r>
              <a:rPr lang="el-GR" dirty="0" smtClean="0"/>
              <a:t>Παρατηρήστε </a:t>
            </a:r>
            <a:r>
              <a:rPr lang="el-GR" dirty="0"/>
              <a:t>αν το παιδί σας εμπλέκεται συχνά σε καβγάδες ή εκδηλώνει εκφοβιστική συμπεριφορά και με τα παιδιά της γειτονιάς ή και με εσάς στο σπίτι. Μιλήστε γι’ αυτά στο Διευθυντή και </a:t>
            </a:r>
            <a:r>
              <a:rPr lang="el-GR" dirty="0" smtClean="0"/>
              <a:t>τους εκπαιδευτικούς της </a:t>
            </a:r>
            <a:r>
              <a:rPr lang="el-GR" dirty="0"/>
              <a:t>τάξης και συνεργαστείτε μαζί τους για να πάρετε βοήθεια</a:t>
            </a:r>
          </a:p>
          <a:p>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 Θέση περιεχομένου"/>
          <p:cNvGraphicFramePr>
            <a:graphicFrameLocks noGrp="1"/>
          </p:cNvGraphicFramePr>
          <p:nvPr>
            <p:ph idx="1"/>
          </p:nvPr>
        </p:nvGraphicFramePr>
        <p:xfrm>
          <a:off x="0" y="0"/>
          <a:ext cx="9144000" cy="66437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714356"/>
            <a:ext cx="8229600" cy="5411807"/>
          </a:xfrm>
        </p:spPr>
        <p:txBody>
          <a:bodyPr>
            <a:normAutofit/>
          </a:bodyPr>
          <a:lstStyle/>
          <a:p>
            <a:pPr fontAlgn="base"/>
            <a:r>
              <a:rPr lang="el-GR" dirty="0"/>
              <a:t>Όλα τα παραπάνω αποτελούν κάποιες άμεσες δράσεις σε επίπεδο πρόληψης και αντιμετώπισης στις οποίες μπορεί να προβεί το σχολείο, από μόνες τους όμως δε μπορούν να δώσουν λύση στο πρόβλημα του εκφοβισμού και της βίας στο σχολείο.</a:t>
            </a:r>
          </a:p>
          <a:p>
            <a:r>
              <a:rPr lang="el-GR" dirty="0"/>
              <a:t>Χρειάζεται </a:t>
            </a:r>
            <a:r>
              <a:rPr lang="el-GR" dirty="0" smtClean="0"/>
              <a:t>στενή συνεργασία μεταξύ του σχολείου, της οικογένειας, ειδικών παρεμβάσεων και της ευρύτερης σχολικής κοινότητας.</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 Θέση περιεχομένου" descr="bulling.jpg"/>
          <p:cNvPicPr>
            <a:picLocks noGrp="1" noChangeAspect="1"/>
          </p:cNvPicPr>
          <p:nvPr>
            <p:ph idx="1"/>
          </p:nvPr>
        </p:nvPicPr>
        <p:blipFill>
          <a:blip r:embed="rId2" cstate="print"/>
          <a:stretch>
            <a:fillRect/>
          </a:stretch>
        </p:blipFill>
        <p:spPr>
          <a:xfrm>
            <a:off x="264849" y="714356"/>
            <a:ext cx="8518380" cy="5357850"/>
          </a:xfr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400" dirty="0" smtClean="0">
                <a:solidFill>
                  <a:srgbClr val="FFFF00"/>
                </a:solidFill>
              </a:rPr>
              <a:t>“Οι άνθρωποι είναι ζώα που αγαπούν και αγαπιούνται μέχρι του σημείου να αρρωσταίνουν όταν μένουν χωρίς αγάπη” (</a:t>
            </a:r>
            <a:r>
              <a:rPr lang="el-GR" sz="2400" dirty="0" err="1" smtClean="0">
                <a:solidFill>
                  <a:srgbClr val="FFFF00"/>
                </a:solidFill>
              </a:rPr>
              <a:t>Maturana</a:t>
            </a:r>
            <a:r>
              <a:rPr lang="el-GR" sz="2400" dirty="0" smtClean="0">
                <a:solidFill>
                  <a:srgbClr val="FFFF00"/>
                </a:solidFill>
              </a:rPr>
              <a:t>)</a:t>
            </a:r>
            <a:endParaRPr lang="el-GR" sz="2400" dirty="0">
              <a:solidFill>
                <a:srgbClr val="FFFF00"/>
              </a:solidFill>
            </a:endParaRPr>
          </a:p>
        </p:txBody>
      </p:sp>
      <p:sp>
        <p:nvSpPr>
          <p:cNvPr id="3" name="2 - Θέση περιεχομένου"/>
          <p:cNvSpPr>
            <a:spLocks noGrp="1"/>
          </p:cNvSpPr>
          <p:nvPr>
            <p:ph idx="1"/>
          </p:nvPr>
        </p:nvSpPr>
        <p:spPr/>
        <p:txBody>
          <a:bodyPr>
            <a:normAutofit fontScale="70000" lnSpcReduction="20000"/>
          </a:bodyPr>
          <a:lstStyle/>
          <a:p>
            <a:r>
              <a:rPr lang="el-GR" dirty="0" smtClean="0"/>
              <a:t>Ο άνθρωπος κακοποιεί όταν δεν αισθάνεται να τον αγαπούν και όταν ενδιαφέρεται περισσότερο να κυριαρχεί παρά να αγαπά. Δημιουργείται έτσι μια αλυσίδα χωρίς τέλος, στην οποία το σημερινό θύμα είναι ο αυριανός θύτης” (</a:t>
            </a:r>
            <a:r>
              <a:rPr lang="el-GR" dirty="0" err="1" smtClean="0"/>
              <a:t>Linares</a:t>
            </a:r>
            <a:r>
              <a:rPr lang="el-GR" dirty="0" smtClean="0"/>
              <a:t>, 2002</a:t>
            </a:r>
            <a:r>
              <a:rPr lang="el-GR" dirty="0" smtClean="0"/>
              <a:t>)</a:t>
            </a:r>
          </a:p>
          <a:p>
            <a:r>
              <a:rPr lang="el-GR" dirty="0" smtClean="0"/>
              <a:t>Οι άξονες της </a:t>
            </a:r>
            <a:r>
              <a:rPr lang="el-GR" b="1" dirty="0" smtClean="0"/>
              <a:t>βίας</a:t>
            </a:r>
            <a:r>
              <a:rPr lang="el-GR" dirty="0" smtClean="0"/>
              <a:t>: </a:t>
            </a:r>
          </a:p>
          <a:p>
            <a:pPr lvl="1"/>
            <a:r>
              <a:rPr lang="el-GR" b="1" dirty="0" smtClean="0"/>
              <a:t>κυριαρχία, </a:t>
            </a:r>
          </a:p>
          <a:p>
            <a:pPr lvl="1"/>
            <a:r>
              <a:rPr lang="el-GR" b="1" dirty="0" smtClean="0"/>
              <a:t>αποκλεισμός, </a:t>
            </a:r>
          </a:p>
          <a:p>
            <a:pPr lvl="1"/>
            <a:r>
              <a:rPr lang="el-GR" b="1" dirty="0" smtClean="0"/>
              <a:t>εγώ έχω μόνο δίκιο</a:t>
            </a:r>
          </a:p>
          <a:p>
            <a:r>
              <a:rPr lang="el-GR" dirty="0" smtClean="0"/>
              <a:t>Οι άξονες της </a:t>
            </a:r>
            <a:r>
              <a:rPr lang="el-GR" b="1" dirty="0" smtClean="0"/>
              <a:t>αγάπης</a:t>
            </a:r>
            <a:r>
              <a:rPr lang="el-GR" dirty="0" smtClean="0"/>
              <a:t>: </a:t>
            </a:r>
          </a:p>
          <a:p>
            <a:pPr lvl="1"/>
            <a:r>
              <a:rPr lang="el-GR" b="1" dirty="0" smtClean="0"/>
              <a:t>Συνεργασία</a:t>
            </a:r>
          </a:p>
          <a:p>
            <a:pPr lvl="1"/>
            <a:r>
              <a:rPr lang="el-GR" b="1" dirty="0" smtClean="0"/>
              <a:t>Αποδοχή Διαφοράς</a:t>
            </a:r>
          </a:p>
          <a:p>
            <a:pPr lvl="1"/>
            <a:r>
              <a:rPr lang="el-GR" b="1" dirty="0" smtClean="0"/>
              <a:t>Σεβασμός</a:t>
            </a:r>
          </a:p>
          <a:p>
            <a:pPr lvl="1"/>
            <a:r>
              <a:rPr lang="el-GR" b="1" dirty="0" smtClean="0"/>
              <a:t>Ευελιξία</a:t>
            </a:r>
            <a:endParaRPr lang="el-G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solidFill>
                  <a:srgbClr val="FFFF00"/>
                </a:solidFill>
              </a:rPr>
              <a:t>ΠΗΓΕΣ</a:t>
            </a:r>
            <a:endParaRPr lang="el-GR" dirty="0">
              <a:solidFill>
                <a:srgbClr val="FFFF00"/>
              </a:solidFill>
            </a:endParaRPr>
          </a:p>
        </p:txBody>
      </p:sp>
      <p:sp>
        <p:nvSpPr>
          <p:cNvPr id="3" name="2 - Θέση περιεχομένου"/>
          <p:cNvSpPr>
            <a:spLocks noGrp="1"/>
          </p:cNvSpPr>
          <p:nvPr>
            <p:ph idx="1"/>
          </p:nvPr>
        </p:nvSpPr>
        <p:spPr>
          <a:xfrm>
            <a:off x="457200" y="1357298"/>
            <a:ext cx="8229600" cy="4768865"/>
          </a:xfrm>
        </p:spPr>
        <p:txBody>
          <a:bodyPr>
            <a:normAutofit/>
          </a:bodyPr>
          <a:lstStyle/>
          <a:p>
            <a:r>
              <a:rPr lang="el-GR" dirty="0" smtClean="0">
                <a:solidFill>
                  <a:srgbClr val="FFFF00"/>
                </a:solidFill>
              </a:rPr>
              <a:t>Διεύθυνση Δευτεροβάθμιας Εκπαίδευσης Κυκλάδων – Συμβουλευτικός Σταθμός Νέων</a:t>
            </a:r>
          </a:p>
          <a:p>
            <a:r>
              <a:rPr lang="el-GR" dirty="0" smtClean="0">
                <a:solidFill>
                  <a:srgbClr val="FFFF00"/>
                </a:solidFill>
              </a:rPr>
              <a:t>Το χαμόγελο του παιδιού</a:t>
            </a:r>
          </a:p>
          <a:p>
            <a:r>
              <a:rPr lang="el-GR" dirty="0" smtClean="0">
                <a:solidFill>
                  <a:srgbClr val="FFFF00"/>
                </a:solidFill>
              </a:rPr>
              <a:t>Συνοπτικό Εγχειρίδιο Αντιμετώπισης σχολικού εκφοβισμού εκπαιδευτικών δευτεροβάθμιας εκπαίδευσης. </a:t>
            </a:r>
            <a:r>
              <a:rPr lang="el-GR" dirty="0" err="1" smtClean="0">
                <a:solidFill>
                  <a:srgbClr val="FFFF00"/>
                </a:solidFill>
              </a:rPr>
              <a:t>Καραβόλτσου</a:t>
            </a:r>
            <a:r>
              <a:rPr lang="el-GR" dirty="0" smtClean="0">
                <a:solidFill>
                  <a:srgbClr val="FFFF00"/>
                </a:solidFill>
              </a:rPr>
              <a:t> Α. Αθηνά</a:t>
            </a:r>
          </a:p>
          <a:p>
            <a:r>
              <a:rPr lang="el-GR" dirty="0" smtClean="0">
                <a:solidFill>
                  <a:srgbClr val="FFFF00"/>
                </a:solidFill>
              </a:rPr>
              <a:t>Ευρωπαϊκή Έρευνα για το φαινόμενο του σχολικού εκφοβισμού</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solidFill>
                  <a:srgbClr val="FFFF00"/>
                </a:solidFill>
              </a:rPr>
              <a:t>Τι δεν είναι σχολικός εκφοβισμός</a:t>
            </a:r>
            <a:endParaRPr lang="el-GR" dirty="0">
              <a:solidFill>
                <a:srgbClr val="FFFF00"/>
              </a:solidFill>
            </a:endParaRPr>
          </a:p>
        </p:txBody>
      </p:sp>
      <p:sp>
        <p:nvSpPr>
          <p:cNvPr id="3" name="2 - Θέση περιεχομένου"/>
          <p:cNvSpPr>
            <a:spLocks noGrp="1"/>
          </p:cNvSpPr>
          <p:nvPr>
            <p:ph idx="1"/>
          </p:nvPr>
        </p:nvSpPr>
        <p:spPr>
          <a:xfrm>
            <a:off x="457200" y="1600200"/>
            <a:ext cx="4329114" cy="4525963"/>
          </a:xfrm>
        </p:spPr>
        <p:txBody>
          <a:bodyPr>
            <a:normAutofit/>
          </a:bodyPr>
          <a:lstStyle/>
          <a:p>
            <a:pPr>
              <a:buNone/>
            </a:pPr>
            <a:endParaRPr lang="el-GR" dirty="0" smtClean="0"/>
          </a:p>
          <a:p>
            <a:pPr>
              <a:buNone/>
            </a:pPr>
            <a:endParaRPr lang="el-GR" dirty="0"/>
          </a:p>
          <a:p>
            <a:pPr>
              <a:buNone/>
            </a:pPr>
            <a:endParaRPr lang="el-GR" dirty="0" smtClean="0"/>
          </a:p>
        </p:txBody>
      </p:sp>
      <p:pic>
        <p:nvPicPr>
          <p:cNvPr id="4" name="Picture 2"/>
          <p:cNvPicPr>
            <a:picLocks noChangeAspect="1" noChangeArrowheads="1"/>
          </p:cNvPicPr>
          <p:nvPr/>
        </p:nvPicPr>
        <p:blipFill>
          <a:blip r:embed="rId2" cstate="print"/>
          <a:srcRect/>
          <a:stretch>
            <a:fillRect/>
          </a:stretch>
        </p:blipFill>
        <p:spPr bwMode="auto">
          <a:xfrm>
            <a:off x="785786" y="1643050"/>
            <a:ext cx="2628900" cy="1857388"/>
          </a:xfrm>
          <a:prstGeom prst="rect">
            <a:avLst/>
          </a:prstGeom>
          <a:noFill/>
          <a:ln w="9525">
            <a:noFill/>
            <a:miter lim="800000"/>
            <a:headEnd/>
            <a:tailEnd/>
          </a:ln>
          <a:effectLst/>
        </p:spPr>
      </p:pic>
      <p:pic>
        <p:nvPicPr>
          <p:cNvPr id="5" name="Picture 4"/>
          <p:cNvPicPr>
            <a:picLocks noChangeAspect="1" noChangeArrowheads="1"/>
          </p:cNvPicPr>
          <p:nvPr/>
        </p:nvPicPr>
        <p:blipFill>
          <a:blip r:embed="rId3" cstate="print"/>
          <a:srcRect/>
          <a:stretch>
            <a:fillRect/>
          </a:stretch>
        </p:blipFill>
        <p:spPr bwMode="auto">
          <a:xfrm>
            <a:off x="714348" y="3857628"/>
            <a:ext cx="2571768" cy="2235068"/>
          </a:xfrm>
          <a:prstGeom prst="rect">
            <a:avLst/>
          </a:prstGeom>
          <a:noFill/>
          <a:ln w="9525">
            <a:noFill/>
            <a:miter lim="800000"/>
            <a:headEnd/>
            <a:tailEnd/>
          </a:ln>
          <a:effectLst/>
        </p:spPr>
      </p:pic>
      <p:sp>
        <p:nvSpPr>
          <p:cNvPr id="6" name="5 - TextBox"/>
          <p:cNvSpPr txBox="1"/>
          <p:nvPr/>
        </p:nvSpPr>
        <p:spPr>
          <a:xfrm>
            <a:off x="3428992" y="1500174"/>
            <a:ext cx="5357850" cy="4770537"/>
          </a:xfrm>
          <a:prstGeom prst="rect">
            <a:avLst/>
          </a:prstGeom>
          <a:noFill/>
        </p:spPr>
        <p:txBody>
          <a:bodyPr wrap="square" rtlCol="0">
            <a:spAutoFit/>
          </a:bodyPr>
          <a:lstStyle/>
          <a:p>
            <a:r>
              <a:rPr lang="el-GR" sz="2200" dirty="0" smtClean="0">
                <a:solidFill>
                  <a:srgbClr val="FFFF00"/>
                </a:solidFill>
              </a:rPr>
              <a:t>Δεν </a:t>
            </a:r>
            <a:r>
              <a:rPr lang="el-GR" sz="2200" dirty="0">
                <a:solidFill>
                  <a:srgbClr val="FFFF00"/>
                </a:solidFill>
              </a:rPr>
              <a:t>είναι μια διαμάχη</a:t>
            </a:r>
            <a:r>
              <a:rPr lang="el-GR" sz="2200" dirty="0"/>
              <a:t>, </a:t>
            </a:r>
            <a:r>
              <a:rPr lang="el-GR" sz="2200" dirty="0" smtClean="0"/>
              <a:t>σύγκρουση στην οποία: </a:t>
            </a:r>
          </a:p>
          <a:p>
            <a:pPr>
              <a:buFont typeface="Arial" pitchFamily="34" charset="0"/>
              <a:buChar char="•"/>
            </a:pPr>
            <a:r>
              <a:rPr lang="el-GR" sz="2200" dirty="0" smtClean="0"/>
              <a:t>  τα εμπλεκόμενα μέρη είναι ίσης</a:t>
            </a:r>
            <a:r>
              <a:rPr lang="en-US" sz="2200" dirty="0" smtClean="0"/>
              <a:t> </a:t>
            </a:r>
            <a:r>
              <a:rPr lang="el-GR" sz="2200" dirty="0" smtClean="0"/>
              <a:t>δύναμης</a:t>
            </a:r>
            <a:endParaRPr lang="en-US" sz="2200" dirty="0" smtClean="0"/>
          </a:p>
          <a:p>
            <a:pPr>
              <a:buFont typeface="Arial" pitchFamily="34" charset="0"/>
              <a:buChar char="•"/>
            </a:pPr>
            <a:r>
              <a:rPr lang="el-GR" sz="2200" dirty="0" smtClean="0"/>
              <a:t>  παρατηρείται όμοια</a:t>
            </a:r>
            <a:r>
              <a:rPr lang="en-US" sz="2200" dirty="0" smtClean="0"/>
              <a:t> </a:t>
            </a:r>
            <a:r>
              <a:rPr lang="el-GR" sz="2200" dirty="0" smtClean="0"/>
              <a:t>συναισθηματική αντίδραση</a:t>
            </a:r>
            <a:endParaRPr lang="en-US" sz="2200" dirty="0" smtClean="0"/>
          </a:p>
          <a:p>
            <a:endParaRPr lang="el-GR" sz="2200" dirty="0" smtClean="0"/>
          </a:p>
          <a:p>
            <a:r>
              <a:rPr lang="el-GR" sz="2200" dirty="0" smtClean="0">
                <a:solidFill>
                  <a:srgbClr val="FFFF00"/>
                </a:solidFill>
              </a:rPr>
              <a:t>Δεν </a:t>
            </a:r>
            <a:r>
              <a:rPr lang="el-GR" sz="2200" dirty="0">
                <a:solidFill>
                  <a:srgbClr val="FFFF00"/>
                </a:solidFill>
              </a:rPr>
              <a:t>είναι το πείραγμα</a:t>
            </a:r>
            <a:r>
              <a:rPr lang="el-GR" sz="2200" dirty="0"/>
              <a:t>, το αστείο προς κάποιον </a:t>
            </a:r>
            <a:r>
              <a:rPr lang="el-GR" sz="2200" dirty="0" smtClean="0"/>
              <a:t>συμμαθητή:</a:t>
            </a:r>
          </a:p>
          <a:p>
            <a:pPr>
              <a:buFont typeface="Arial" pitchFamily="34" charset="0"/>
              <a:buChar char="•"/>
            </a:pPr>
            <a:r>
              <a:rPr lang="el-GR" sz="2200" dirty="0" smtClean="0"/>
              <a:t>  </a:t>
            </a:r>
            <a:r>
              <a:rPr lang="el-GR" sz="2200" dirty="0"/>
              <a:t>σε συγκεκριμένο </a:t>
            </a:r>
            <a:r>
              <a:rPr lang="el-GR" sz="2200" dirty="0" smtClean="0"/>
              <a:t>χρόνο </a:t>
            </a:r>
          </a:p>
          <a:p>
            <a:pPr>
              <a:buFont typeface="Arial" pitchFamily="34" charset="0"/>
              <a:buChar char="•"/>
            </a:pPr>
            <a:r>
              <a:rPr lang="el-GR" sz="2200" dirty="0" smtClean="0"/>
              <a:t>  χωρίς συνέχεια</a:t>
            </a:r>
          </a:p>
          <a:p>
            <a:pPr>
              <a:buFont typeface="Arial" pitchFamily="34" charset="0"/>
              <a:buChar char="•"/>
            </a:pPr>
            <a:r>
              <a:rPr lang="el-GR" sz="2200" dirty="0" smtClean="0"/>
              <a:t>  χωρίς να επηρεάζεται η συναισθηματική κατάσταση των παιδιών</a:t>
            </a:r>
          </a:p>
          <a:p>
            <a:pPr>
              <a:buFont typeface="Arial" pitchFamily="34" charset="0"/>
              <a:buChar char="•"/>
            </a:pPr>
            <a:r>
              <a:rPr lang="el-GR" sz="2200" dirty="0" smtClean="0"/>
              <a:t>  όπου και οι δυο διασκεδάζουν αληθινά</a:t>
            </a:r>
          </a:p>
          <a:p>
            <a:r>
              <a:rPr lang="el-GR" dirty="0" smtClean="0"/>
              <a:t> </a:t>
            </a:r>
            <a:endParaRPr lang="el-G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4"/>
            <a:ext cx="8229600" cy="1143000"/>
          </a:xfrm>
        </p:spPr>
        <p:txBody>
          <a:bodyPr/>
          <a:lstStyle/>
          <a:p>
            <a:r>
              <a:rPr lang="el-GR" dirty="0" smtClean="0">
                <a:solidFill>
                  <a:srgbClr val="FFFF00"/>
                </a:solidFill>
              </a:rPr>
              <a:t>Τι είναι σχολικός εκφοβισμός</a:t>
            </a:r>
            <a:endParaRPr lang="el-GR" dirty="0">
              <a:solidFill>
                <a:srgbClr val="FFFF00"/>
              </a:solidFill>
            </a:endParaRPr>
          </a:p>
        </p:txBody>
      </p:sp>
      <p:sp>
        <p:nvSpPr>
          <p:cNvPr id="3" name="2 - Θέση περιεχομένου"/>
          <p:cNvSpPr>
            <a:spLocks noGrp="1"/>
          </p:cNvSpPr>
          <p:nvPr>
            <p:ph idx="1"/>
          </p:nvPr>
        </p:nvSpPr>
        <p:spPr>
          <a:xfrm>
            <a:off x="214282" y="857232"/>
            <a:ext cx="8715436" cy="6000768"/>
          </a:xfrm>
        </p:spPr>
        <p:txBody>
          <a:bodyPr>
            <a:noAutofit/>
          </a:bodyPr>
          <a:lstStyle/>
          <a:p>
            <a:pPr marL="0" indent="0">
              <a:buNone/>
            </a:pPr>
            <a:r>
              <a:rPr lang="el-GR" sz="2200" dirty="0" smtClean="0"/>
              <a:t>Λέγοντας σχολικός εκφοβισμός εννοούμε την επιθετική</a:t>
            </a:r>
            <a:r>
              <a:rPr lang="en-US" sz="2200" dirty="0" smtClean="0"/>
              <a:t> </a:t>
            </a:r>
            <a:r>
              <a:rPr lang="el-GR" sz="2200" dirty="0" smtClean="0"/>
              <a:t>εκείνη </a:t>
            </a:r>
            <a:r>
              <a:rPr lang="el-GR" sz="2200" dirty="0" smtClean="0">
                <a:solidFill>
                  <a:srgbClr val="FFFF00"/>
                </a:solidFill>
              </a:rPr>
              <a:t>συμπεριφορά που είναι: </a:t>
            </a:r>
          </a:p>
          <a:p>
            <a:pPr marL="266700" indent="266700"/>
            <a:r>
              <a:rPr lang="el-GR" sz="2200" dirty="0" smtClean="0"/>
              <a:t>εσκεμμένη,</a:t>
            </a:r>
          </a:p>
          <a:p>
            <a:pPr marL="266700" indent="266700"/>
            <a:r>
              <a:rPr lang="el-GR" sz="2200" dirty="0" smtClean="0"/>
              <a:t>απρόκλητη,</a:t>
            </a:r>
          </a:p>
          <a:p>
            <a:pPr marL="266700" indent="266700"/>
            <a:r>
              <a:rPr lang="el-GR" sz="2200" dirty="0" smtClean="0"/>
              <a:t>επαναλαμβανόμενη,</a:t>
            </a:r>
          </a:p>
          <a:p>
            <a:pPr marL="266700" indent="266700"/>
            <a:r>
              <a:rPr lang="el-GR" sz="2200" dirty="0" smtClean="0"/>
              <a:t>αποτελεί κατάχρηση εξουσίας</a:t>
            </a:r>
          </a:p>
          <a:p>
            <a:pPr marL="266700" indent="266700"/>
            <a:r>
              <a:rPr lang="el-GR" sz="2200" dirty="0" smtClean="0"/>
              <a:t>εμπεριέχει ανισότητα στη δύναμη αντικειμενική (</a:t>
            </a:r>
            <a:r>
              <a:rPr lang="el-GR" sz="2200" dirty="0" err="1" smtClean="0"/>
              <a:t>π.χ.σωματική</a:t>
            </a:r>
            <a:r>
              <a:rPr lang="el-GR" sz="2200" dirty="0" smtClean="0"/>
              <a:t>) ή αντιληπτή(π.χ. προσωπικότητας).</a:t>
            </a:r>
          </a:p>
          <a:p>
            <a:pPr marL="0" indent="0">
              <a:buNone/>
            </a:pPr>
            <a:r>
              <a:rPr lang="el-GR" sz="2200" dirty="0" smtClean="0">
                <a:solidFill>
                  <a:srgbClr val="FFFF00"/>
                </a:solidFill>
              </a:rPr>
              <a:t>Κατευθύνεται:</a:t>
            </a:r>
          </a:p>
          <a:p>
            <a:pPr marL="539750" indent="-269875"/>
            <a:r>
              <a:rPr lang="el-GR" sz="2200" dirty="0" smtClean="0"/>
              <a:t>Σε θύματα που</a:t>
            </a:r>
            <a:r>
              <a:rPr lang="en-US" sz="2200" dirty="0" smtClean="0"/>
              <a:t> </a:t>
            </a:r>
            <a:r>
              <a:rPr lang="el-GR" sz="2200" dirty="0" smtClean="0"/>
              <a:t>εκλαμβάνονται ως αδύναμα (σωματικά ή ψυχολογικά) </a:t>
            </a:r>
          </a:p>
          <a:p>
            <a:pPr marL="0" indent="0">
              <a:buNone/>
            </a:pPr>
            <a:r>
              <a:rPr lang="el-GR" sz="2200" dirty="0" smtClean="0">
                <a:solidFill>
                  <a:srgbClr val="FFFF00"/>
                </a:solidFill>
              </a:rPr>
              <a:t>Αποτέλεσμα - </a:t>
            </a:r>
            <a:r>
              <a:rPr lang="el-GR" sz="2200" dirty="0">
                <a:solidFill>
                  <a:srgbClr val="FFFF00"/>
                </a:solidFill>
              </a:rPr>
              <a:t>Τ</a:t>
            </a:r>
            <a:r>
              <a:rPr lang="el-GR" sz="2200" dirty="0" smtClean="0">
                <a:solidFill>
                  <a:srgbClr val="FFFF00"/>
                </a:solidFill>
              </a:rPr>
              <a:t>ο </a:t>
            </a:r>
            <a:r>
              <a:rPr lang="el-GR" sz="2200" dirty="0">
                <a:solidFill>
                  <a:srgbClr val="FFFF00"/>
                </a:solidFill>
              </a:rPr>
              <a:t>παιδί που </a:t>
            </a:r>
            <a:r>
              <a:rPr lang="el-GR" sz="2200" dirty="0" smtClean="0">
                <a:solidFill>
                  <a:srgbClr val="FFFF00"/>
                </a:solidFill>
              </a:rPr>
              <a:t>εκφοβίζεται:</a:t>
            </a:r>
          </a:p>
          <a:p>
            <a:pPr marL="539750" indent="-269875"/>
            <a:r>
              <a:rPr lang="el-GR" sz="2200" dirty="0" smtClean="0"/>
              <a:t>νοιώθει </a:t>
            </a:r>
            <a:r>
              <a:rPr lang="el-GR" sz="2200" dirty="0"/>
              <a:t>απομονωμένο, </a:t>
            </a:r>
            <a:endParaRPr lang="el-GR" sz="2200" dirty="0" smtClean="0"/>
          </a:p>
          <a:p>
            <a:pPr marL="539750" indent="-269875"/>
            <a:r>
              <a:rPr lang="el-GR" sz="2200" dirty="0" smtClean="0"/>
              <a:t>βιώνει </a:t>
            </a:r>
            <a:r>
              <a:rPr lang="el-GR" sz="2200" dirty="0"/>
              <a:t>άγχος και φόβο, </a:t>
            </a:r>
            <a:endParaRPr lang="el-GR" sz="2200" dirty="0" smtClean="0"/>
          </a:p>
          <a:p>
            <a:pPr marL="539750" indent="-269875"/>
            <a:r>
              <a:rPr lang="el-GR" sz="2200" dirty="0" smtClean="0"/>
              <a:t>παρουσιάζει </a:t>
            </a:r>
            <a:r>
              <a:rPr lang="el-GR" sz="2200" dirty="0"/>
              <a:t>σχολική άρνηση </a:t>
            </a:r>
            <a:endParaRPr lang="el-GR" sz="2200" dirty="0" smtClean="0"/>
          </a:p>
          <a:p>
            <a:pPr marL="539750" indent="-269875"/>
            <a:r>
              <a:rPr lang="el-GR" sz="2200" dirty="0" smtClean="0"/>
              <a:t>παρουσιάζει διάφορες </a:t>
            </a:r>
            <a:r>
              <a:rPr lang="el-GR" sz="2200" dirty="0"/>
              <a:t>συναισθηματικές δυσκολίες</a:t>
            </a:r>
            <a:r>
              <a:rPr lang="el-GR" sz="2200" dirty="0" smtClean="0"/>
              <a:t>.</a:t>
            </a:r>
            <a:endParaRPr lang="el-GR" sz="2200" dirty="0"/>
          </a:p>
        </p:txBody>
      </p:sp>
      <p:pic>
        <p:nvPicPr>
          <p:cNvPr id="4" name="Picture 4"/>
          <p:cNvPicPr>
            <a:picLocks noChangeAspect="1" noChangeArrowheads="1"/>
          </p:cNvPicPr>
          <p:nvPr/>
        </p:nvPicPr>
        <p:blipFill>
          <a:blip r:embed="rId2" cstate="print"/>
          <a:srcRect/>
          <a:stretch>
            <a:fillRect/>
          </a:stretch>
        </p:blipFill>
        <p:spPr bwMode="auto">
          <a:xfrm>
            <a:off x="6500826" y="1272089"/>
            <a:ext cx="2143140" cy="201403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14290"/>
            <a:ext cx="8229600" cy="1143000"/>
          </a:xfrm>
        </p:spPr>
        <p:txBody>
          <a:bodyPr/>
          <a:lstStyle/>
          <a:p>
            <a:r>
              <a:rPr lang="el-GR" b="1" dirty="0" smtClean="0">
                <a:solidFill>
                  <a:srgbClr val="FFFF00"/>
                </a:solidFill>
              </a:rPr>
              <a:t>Μορφές της βίας στον εκφοβισμό</a:t>
            </a:r>
            <a:endParaRPr lang="el-GR" dirty="0">
              <a:solidFill>
                <a:srgbClr val="FFFF00"/>
              </a:solidFill>
            </a:endParaRPr>
          </a:p>
        </p:txBody>
      </p:sp>
      <p:sp>
        <p:nvSpPr>
          <p:cNvPr id="3" name="2 - Θέση περιεχομένου"/>
          <p:cNvSpPr>
            <a:spLocks noGrp="1"/>
          </p:cNvSpPr>
          <p:nvPr>
            <p:ph idx="1"/>
          </p:nvPr>
        </p:nvSpPr>
        <p:spPr>
          <a:xfrm>
            <a:off x="214282" y="1285860"/>
            <a:ext cx="8686800" cy="4840303"/>
          </a:xfrm>
        </p:spPr>
        <p:txBody>
          <a:bodyPr>
            <a:normAutofit fontScale="85000" lnSpcReduction="10000"/>
          </a:bodyPr>
          <a:lstStyle/>
          <a:p>
            <a:r>
              <a:rPr lang="el-GR" b="1" dirty="0" smtClean="0">
                <a:solidFill>
                  <a:srgbClr val="FFFF00"/>
                </a:solidFill>
              </a:rPr>
              <a:t>Άμεση / Σωματική </a:t>
            </a:r>
            <a:r>
              <a:rPr lang="el-GR" dirty="0" smtClean="0"/>
              <a:t>– Χτυπήματα </a:t>
            </a:r>
            <a:r>
              <a:rPr lang="el-GR" dirty="0"/>
              <a:t>(</a:t>
            </a:r>
            <a:r>
              <a:rPr lang="el-GR" dirty="0" smtClean="0"/>
              <a:t>45%), </a:t>
            </a:r>
            <a:r>
              <a:rPr lang="el-GR" dirty="0"/>
              <a:t>Κλοπές </a:t>
            </a:r>
            <a:r>
              <a:rPr lang="el-GR" dirty="0" smtClean="0"/>
              <a:t>ή </a:t>
            </a:r>
            <a:r>
              <a:rPr lang="el-GR" dirty="0"/>
              <a:t>Ζημιές στα προσωπικά αντικείμενα του παιδιού που βιώνει </a:t>
            </a:r>
            <a:r>
              <a:rPr lang="el-GR" dirty="0" smtClean="0"/>
              <a:t>εκφοβισμό (19%), Σεξουαλική παρενόχληση (21%)</a:t>
            </a:r>
            <a:endParaRPr lang="el-GR" b="1" dirty="0" smtClean="0"/>
          </a:p>
          <a:p>
            <a:r>
              <a:rPr lang="el-GR" b="1" dirty="0" smtClean="0">
                <a:solidFill>
                  <a:srgbClr val="FFFF00"/>
                </a:solidFill>
              </a:rPr>
              <a:t>Άμεση / Λεκτική </a:t>
            </a:r>
            <a:r>
              <a:rPr lang="el-GR" dirty="0" smtClean="0"/>
              <a:t>- </a:t>
            </a:r>
            <a:r>
              <a:rPr lang="el-GR" dirty="0"/>
              <a:t>Απειλές, </a:t>
            </a:r>
            <a:r>
              <a:rPr lang="el-GR" dirty="0" smtClean="0"/>
              <a:t>εκβιασμός, </a:t>
            </a:r>
            <a:r>
              <a:rPr lang="el-GR" dirty="0"/>
              <a:t>πειράγματα, παρατσούκλια, κοροϊδία , διάδοση </a:t>
            </a:r>
            <a:r>
              <a:rPr lang="el-GR" dirty="0" smtClean="0"/>
              <a:t>φημών (61%)</a:t>
            </a:r>
            <a:endParaRPr lang="el-GR" b="1" dirty="0" smtClean="0"/>
          </a:p>
          <a:p>
            <a:r>
              <a:rPr lang="el-GR" b="1" dirty="0" smtClean="0">
                <a:solidFill>
                  <a:srgbClr val="FFFF00"/>
                </a:solidFill>
              </a:rPr>
              <a:t>Έμμεση / Κοινωνική</a:t>
            </a:r>
            <a:r>
              <a:rPr lang="el-GR" dirty="0" smtClean="0">
                <a:solidFill>
                  <a:srgbClr val="FFFF00"/>
                </a:solidFill>
              </a:rPr>
              <a:t> </a:t>
            </a:r>
            <a:r>
              <a:rPr lang="el-GR" dirty="0" smtClean="0"/>
              <a:t>- Εσκεμμένος αποκλεισμός </a:t>
            </a:r>
            <a:r>
              <a:rPr lang="el-GR" dirty="0"/>
              <a:t>μαθητών από διάφορες κοινωνικές και σχολικές  </a:t>
            </a:r>
            <a:r>
              <a:rPr lang="el-GR" dirty="0" smtClean="0"/>
              <a:t>δραστηριότητες (27%)</a:t>
            </a:r>
            <a:endParaRPr lang="el-GR" b="1" dirty="0" smtClean="0"/>
          </a:p>
          <a:p>
            <a:r>
              <a:rPr lang="el-GR" b="1" dirty="0" smtClean="0">
                <a:solidFill>
                  <a:srgbClr val="FFFF00"/>
                </a:solidFill>
              </a:rPr>
              <a:t>Ηλεκτρονική </a:t>
            </a:r>
            <a:r>
              <a:rPr lang="el-GR" dirty="0" smtClean="0">
                <a:solidFill>
                  <a:srgbClr val="FFFF00"/>
                </a:solidFill>
              </a:rPr>
              <a:t>- </a:t>
            </a:r>
            <a:r>
              <a:rPr lang="en-US" dirty="0">
                <a:solidFill>
                  <a:srgbClr val="FFFF00"/>
                </a:solidFill>
              </a:rPr>
              <a:t>cyber </a:t>
            </a:r>
            <a:r>
              <a:rPr lang="en-US" dirty="0" smtClean="0">
                <a:solidFill>
                  <a:srgbClr val="FFFF00"/>
                </a:solidFill>
              </a:rPr>
              <a:t>bullying</a:t>
            </a:r>
            <a:r>
              <a:rPr lang="el-GR" dirty="0" smtClean="0"/>
              <a:t> - Το </a:t>
            </a:r>
            <a:r>
              <a:rPr lang="el-GR" dirty="0" err="1"/>
              <a:t>cyberbullying</a:t>
            </a:r>
            <a:r>
              <a:rPr lang="el-GR" dirty="0"/>
              <a:t> είναι ο εκφοβισμός που προκαλείται διαμέσου της χρήσης ηλεκτρονικών </a:t>
            </a:r>
            <a:r>
              <a:rPr lang="el-GR" dirty="0" smtClean="0"/>
              <a:t>υπολογιστών (19%), </a:t>
            </a:r>
            <a:r>
              <a:rPr lang="el-GR" dirty="0"/>
              <a:t>κινητών τηλεφώνων και άλλων ηλεκτρονικών </a:t>
            </a:r>
            <a:r>
              <a:rPr lang="el-GR" dirty="0" smtClean="0"/>
              <a:t>συσκευών (14%)</a:t>
            </a:r>
          </a:p>
          <a:p>
            <a:endParaRPr lang="el-G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solidFill>
                  <a:srgbClr val="FFFF00"/>
                </a:solidFill>
              </a:rPr>
              <a:t>Ατομικά χαρακτηριστικά θυτών</a:t>
            </a:r>
            <a:endParaRPr lang="el-GR" dirty="0">
              <a:solidFill>
                <a:srgbClr val="FFFF00"/>
              </a:solidFill>
            </a:endParaRPr>
          </a:p>
        </p:txBody>
      </p:sp>
      <p:sp>
        <p:nvSpPr>
          <p:cNvPr id="3" name="2 - Θέση περιεχομένου"/>
          <p:cNvSpPr>
            <a:spLocks noGrp="1"/>
          </p:cNvSpPr>
          <p:nvPr>
            <p:ph idx="1"/>
          </p:nvPr>
        </p:nvSpPr>
        <p:spPr/>
        <p:txBody>
          <a:bodyPr>
            <a:normAutofit fontScale="70000" lnSpcReduction="20000"/>
          </a:bodyPr>
          <a:lstStyle/>
          <a:p>
            <a:r>
              <a:rPr lang="el-GR" dirty="0" smtClean="0"/>
              <a:t>Έντονη, εξωστρεφής, </a:t>
            </a:r>
            <a:r>
              <a:rPr lang="el-GR" b="1" dirty="0" smtClean="0">
                <a:solidFill>
                  <a:srgbClr val="FFFF00"/>
                </a:solidFill>
              </a:rPr>
              <a:t>παρορμητική</a:t>
            </a:r>
            <a:r>
              <a:rPr lang="el-GR" dirty="0" smtClean="0"/>
              <a:t> προσωπικότητα, </a:t>
            </a:r>
            <a:r>
              <a:rPr lang="el-GR" b="1" dirty="0" smtClean="0">
                <a:solidFill>
                  <a:srgbClr val="FFFF00"/>
                </a:solidFill>
              </a:rPr>
              <a:t>μειωμένη ικανότητα αυτοελέγχου</a:t>
            </a:r>
            <a:r>
              <a:rPr lang="el-GR" dirty="0" smtClean="0"/>
              <a:t>, αδυναμία τήρησης κανόνων</a:t>
            </a:r>
          </a:p>
          <a:p>
            <a:r>
              <a:rPr lang="el-GR" b="1" dirty="0" smtClean="0">
                <a:solidFill>
                  <a:srgbClr val="FFFF00"/>
                </a:solidFill>
              </a:rPr>
              <a:t>Ανάγκη για κυριαρχία </a:t>
            </a:r>
            <a:r>
              <a:rPr lang="el-GR" dirty="0" smtClean="0"/>
              <a:t>(κρυμμένη χαμηλή </a:t>
            </a:r>
            <a:r>
              <a:rPr lang="el-GR" b="1" dirty="0" smtClean="0">
                <a:solidFill>
                  <a:srgbClr val="FFC000"/>
                </a:solidFill>
              </a:rPr>
              <a:t>αυτοεκτίμηση</a:t>
            </a:r>
            <a:r>
              <a:rPr lang="el-GR" dirty="0" smtClean="0"/>
              <a:t>)</a:t>
            </a:r>
          </a:p>
          <a:p>
            <a:r>
              <a:rPr lang="el-GR" dirty="0" smtClean="0"/>
              <a:t>Έλλειψη επικοινωνίας</a:t>
            </a:r>
          </a:p>
          <a:p>
            <a:r>
              <a:rPr lang="el-GR" dirty="0" smtClean="0"/>
              <a:t>Μη ανοχή στη διαφορετικότητα</a:t>
            </a:r>
          </a:p>
          <a:p>
            <a:r>
              <a:rPr lang="el-GR" dirty="0" smtClean="0"/>
              <a:t>Χειριστικοί, </a:t>
            </a:r>
            <a:r>
              <a:rPr lang="el-GR" b="1" dirty="0" smtClean="0">
                <a:solidFill>
                  <a:srgbClr val="FFFF00"/>
                </a:solidFill>
              </a:rPr>
              <a:t>έλλειψη </a:t>
            </a:r>
            <a:r>
              <a:rPr lang="el-GR" b="1" dirty="0" err="1" smtClean="0">
                <a:solidFill>
                  <a:srgbClr val="FFFF00"/>
                </a:solidFill>
              </a:rPr>
              <a:t>ενσυναίσθησης</a:t>
            </a:r>
            <a:endParaRPr lang="el-GR" b="1" dirty="0" smtClean="0">
              <a:solidFill>
                <a:srgbClr val="FFFF00"/>
              </a:solidFill>
            </a:endParaRPr>
          </a:p>
          <a:p>
            <a:r>
              <a:rPr lang="el-GR" b="1" dirty="0" smtClean="0">
                <a:solidFill>
                  <a:srgbClr val="FFFF00"/>
                </a:solidFill>
              </a:rPr>
              <a:t>Απουσία αίσθησης ντροπής,  αίσθησης προσωπικής ευθύνης</a:t>
            </a:r>
          </a:p>
          <a:p>
            <a:r>
              <a:rPr lang="el-GR" dirty="0" smtClean="0"/>
              <a:t>Εναλλάσσονται σε ρόλους θύτη-θύματος</a:t>
            </a:r>
          </a:p>
          <a:p>
            <a:r>
              <a:rPr lang="el-GR" dirty="0" smtClean="0"/>
              <a:t>Δικαιολογούν τις πράξεις τους ως πρόκληση του θύματος και τις εκλογικεύουν ελαχιστοποιώντας τις συνέπειες για το θύμα</a:t>
            </a:r>
          </a:p>
          <a:p>
            <a:r>
              <a:rPr lang="el-GR" b="1" dirty="0" err="1" smtClean="0">
                <a:solidFill>
                  <a:srgbClr val="FFFF00"/>
                </a:solidFill>
              </a:rPr>
              <a:t>Ναρκισιστικά</a:t>
            </a:r>
            <a:r>
              <a:rPr lang="el-GR" dirty="0" smtClean="0"/>
              <a:t> σχήματα προσωπικότητας, υψηλή αυτοπεποίθηση, με υπερβολικά θετική </a:t>
            </a:r>
            <a:r>
              <a:rPr lang="el-GR" dirty="0" err="1" smtClean="0"/>
              <a:t>αυτοεικόνα</a:t>
            </a:r>
            <a:r>
              <a:rPr lang="el-GR" dirty="0" smtClean="0"/>
              <a:t> που δε στηρίζεται στην πραγματικότητα, απειλές ως προς αυτήν αντιμετωπίζονται με επιθετικότητα</a:t>
            </a:r>
          </a:p>
          <a:p>
            <a:endParaRPr lang="el-G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solidFill>
                  <a:srgbClr val="FFFF00"/>
                </a:solidFill>
              </a:rPr>
              <a:t>Ατομικά χαρακτηριστικά θυμάτων</a:t>
            </a:r>
            <a:endParaRPr lang="el-GR" dirty="0">
              <a:solidFill>
                <a:srgbClr val="FFFF00"/>
              </a:solidFill>
            </a:endParaRPr>
          </a:p>
        </p:txBody>
      </p:sp>
      <p:sp>
        <p:nvSpPr>
          <p:cNvPr id="3" name="2 - Θέση περιεχομένου"/>
          <p:cNvSpPr>
            <a:spLocks noGrp="1"/>
          </p:cNvSpPr>
          <p:nvPr>
            <p:ph idx="1"/>
          </p:nvPr>
        </p:nvSpPr>
        <p:spPr/>
        <p:txBody>
          <a:bodyPr>
            <a:normAutofit fontScale="92500" lnSpcReduction="20000"/>
          </a:bodyPr>
          <a:lstStyle/>
          <a:p>
            <a:r>
              <a:rPr lang="el-GR" dirty="0" smtClean="0"/>
              <a:t>Παρουσιάζουν ένα χαρακτηριστικό ικανό να τους </a:t>
            </a:r>
            <a:r>
              <a:rPr lang="el-GR" dirty="0" smtClean="0">
                <a:solidFill>
                  <a:srgbClr val="FFFF00"/>
                </a:solidFill>
              </a:rPr>
              <a:t>διαφοροποιεί</a:t>
            </a:r>
            <a:r>
              <a:rPr lang="el-GR" dirty="0" smtClean="0"/>
              <a:t> από το σύνολο των μαθητών και να τους απομακρύνει από τα αποδεκτά κοινωνικά πρότυπα της ομάδας των </a:t>
            </a:r>
            <a:r>
              <a:rPr lang="el-GR" dirty="0" err="1" smtClean="0"/>
              <a:t>ομοτίμων</a:t>
            </a:r>
            <a:endParaRPr lang="el-GR" dirty="0" smtClean="0">
              <a:solidFill>
                <a:srgbClr val="FFFF00"/>
              </a:solidFill>
            </a:endParaRPr>
          </a:p>
          <a:p>
            <a:r>
              <a:rPr lang="el-GR" dirty="0" smtClean="0"/>
              <a:t>Ανήκουν σε </a:t>
            </a:r>
            <a:r>
              <a:rPr lang="el-GR" dirty="0" smtClean="0">
                <a:solidFill>
                  <a:srgbClr val="FFFF00"/>
                </a:solidFill>
              </a:rPr>
              <a:t>μειοψηφική ομάδα </a:t>
            </a:r>
            <a:r>
              <a:rPr lang="el-GR" dirty="0" smtClean="0"/>
              <a:t>(εθνότητα, θρήσκευμα, αναπηρία, σεξουαλικός προσανατολισμός, σωματική εμφάνιση, παχυσαρκία, κλπ)</a:t>
            </a:r>
          </a:p>
          <a:p>
            <a:r>
              <a:rPr lang="el-GR" dirty="0" smtClean="0"/>
              <a:t>Παρουσιάζουν έλλειψη ή </a:t>
            </a:r>
            <a:r>
              <a:rPr lang="el-GR" dirty="0" smtClean="0">
                <a:solidFill>
                  <a:srgbClr val="FFFF00"/>
                </a:solidFill>
              </a:rPr>
              <a:t>αδυναμία άσκησης διεκδικητικού τύπου συμπεριφοράς </a:t>
            </a:r>
            <a:r>
              <a:rPr lang="el-GR" dirty="0" smtClean="0"/>
              <a:t>και τάση να ακολουθούν τους όρους ή τις οδηγίες τρίτων</a:t>
            </a:r>
          </a:p>
          <a:p>
            <a:pPr>
              <a:buNone/>
            </a:pPr>
            <a:endParaRPr lang="el-G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solidFill>
                  <a:srgbClr val="FFFF00"/>
                </a:solidFill>
              </a:rPr>
              <a:t>Ευρωπαϊκή έρευνα – Παράγοντες </a:t>
            </a:r>
            <a:r>
              <a:rPr lang="el-GR" dirty="0" err="1" smtClean="0">
                <a:solidFill>
                  <a:srgbClr val="FFFF00"/>
                </a:solidFill>
              </a:rPr>
              <a:t>θυματοποίησης</a:t>
            </a:r>
            <a:endParaRPr lang="el-GR" dirty="0">
              <a:solidFill>
                <a:srgbClr val="FFFF00"/>
              </a:solidFill>
            </a:endParaRPr>
          </a:p>
        </p:txBody>
      </p:sp>
      <p:sp>
        <p:nvSpPr>
          <p:cNvPr id="3" name="2 - Θέση περιεχομένου"/>
          <p:cNvSpPr>
            <a:spLocks noGrp="1"/>
          </p:cNvSpPr>
          <p:nvPr>
            <p:ph idx="1"/>
          </p:nvPr>
        </p:nvSpPr>
        <p:spPr>
          <a:xfrm>
            <a:off x="71406" y="1600201"/>
            <a:ext cx="8929718" cy="3900502"/>
          </a:xfrm>
        </p:spPr>
        <p:txBody>
          <a:bodyPr>
            <a:normAutofit/>
          </a:bodyPr>
          <a:lstStyle/>
          <a:p>
            <a:r>
              <a:rPr lang="el-GR" dirty="0"/>
              <a:t>Η ανικανότητα του θύματος να </a:t>
            </a:r>
            <a:r>
              <a:rPr lang="el-GR" dirty="0" smtClean="0"/>
              <a:t>αμυνθεί </a:t>
            </a:r>
            <a:r>
              <a:rPr lang="el-GR" dirty="0"/>
              <a:t>57,03</a:t>
            </a:r>
            <a:r>
              <a:rPr lang="el-GR" dirty="0" smtClean="0"/>
              <a:t>%</a:t>
            </a:r>
          </a:p>
          <a:p>
            <a:r>
              <a:rPr lang="el-GR" dirty="0"/>
              <a:t>Η</a:t>
            </a:r>
            <a:r>
              <a:rPr lang="el-GR" dirty="0" smtClean="0"/>
              <a:t> ευαισθησία </a:t>
            </a:r>
            <a:r>
              <a:rPr lang="el-GR" dirty="0"/>
              <a:t>του </a:t>
            </a:r>
            <a:r>
              <a:rPr lang="el-GR" dirty="0" smtClean="0"/>
              <a:t>θύματος </a:t>
            </a:r>
            <a:r>
              <a:rPr lang="el-GR" dirty="0"/>
              <a:t>44,6</a:t>
            </a:r>
            <a:r>
              <a:rPr lang="el-GR" dirty="0" smtClean="0"/>
              <a:t>%</a:t>
            </a:r>
          </a:p>
          <a:p>
            <a:r>
              <a:rPr lang="el-GR" dirty="0" smtClean="0"/>
              <a:t>Η εθνικότητα </a:t>
            </a:r>
            <a:r>
              <a:rPr lang="el-GR" dirty="0"/>
              <a:t>του </a:t>
            </a:r>
            <a:r>
              <a:rPr lang="el-GR" dirty="0" smtClean="0"/>
              <a:t>θύματος </a:t>
            </a:r>
            <a:r>
              <a:rPr lang="el-GR" dirty="0"/>
              <a:t>44,34</a:t>
            </a:r>
            <a:r>
              <a:rPr lang="el-GR" dirty="0" smtClean="0"/>
              <a:t>%</a:t>
            </a:r>
          </a:p>
          <a:p>
            <a:r>
              <a:rPr lang="el-GR" dirty="0"/>
              <a:t>Τ</a:t>
            </a:r>
            <a:r>
              <a:rPr lang="el-GR" dirty="0" smtClean="0"/>
              <a:t>ο </a:t>
            </a:r>
            <a:r>
              <a:rPr lang="el-GR" dirty="0"/>
              <a:t>σωματικό </a:t>
            </a:r>
            <a:r>
              <a:rPr lang="el-GR" dirty="0" smtClean="0"/>
              <a:t>βάρος </a:t>
            </a:r>
            <a:r>
              <a:rPr lang="el-GR" dirty="0"/>
              <a:t>31,6</a:t>
            </a:r>
            <a:r>
              <a:rPr lang="el-GR" dirty="0" smtClean="0"/>
              <a:t>%</a:t>
            </a:r>
          </a:p>
          <a:p>
            <a:r>
              <a:rPr lang="el-GR" dirty="0"/>
              <a:t>Ο</a:t>
            </a:r>
            <a:r>
              <a:rPr lang="el-GR" dirty="0" smtClean="0"/>
              <a:t>ι </a:t>
            </a:r>
            <a:r>
              <a:rPr lang="el-GR" dirty="0"/>
              <a:t>σεξουαλικές </a:t>
            </a:r>
            <a:r>
              <a:rPr lang="el-GR" dirty="0" smtClean="0"/>
              <a:t>προτιμήσεις </a:t>
            </a:r>
            <a:r>
              <a:rPr lang="el-GR" dirty="0"/>
              <a:t>25,05</a:t>
            </a:r>
            <a:r>
              <a:rPr lang="el-GR" dirty="0" smtClean="0"/>
              <a:t>%</a:t>
            </a:r>
          </a:p>
          <a:p>
            <a:r>
              <a:rPr lang="el-GR" dirty="0"/>
              <a:t>Ύ</a:t>
            </a:r>
            <a:r>
              <a:rPr lang="el-GR" dirty="0" smtClean="0"/>
              <a:t>παρξη </a:t>
            </a:r>
            <a:r>
              <a:rPr lang="el-GR" dirty="0"/>
              <a:t>κάποιας </a:t>
            </a:r>
            <a:r>
              <a:rPr lang="el-GR" dirty="0" smtClean="0"/>
              <a:t>σωματικής ανεπάρκειας </a:t>
            </a:r>
            <a:r>
              <a:rPr lang="el-GR" dirty="0"/>
              <a:t>23,88%</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t>Παράγοντες κινδύνου:</a:t>
            </a:r>
            <a:endParaRPr lang="el-GR" dirty="0"/>
          </a:p>
        </p:txBody>
      </p:sp>
      <p:sp>
        <p:nvSpPr>
          <p:cNvPr id="3" name="2 - Θέση περιεχομένου"/>
          <p:cNvSpPr>
            <a:spLocks noGrp="1"/>
          </p:cNvSpPr>
          <p:nvPr>
            <p:ph idx="1"/>
          </p:nvPr>
        </p:nvSpPr>
        <p:spPr/>
        <p:txBody>
          <a:bodyPr/>
          <a:lstStyle/>
          <a:p>
            <a:pPr algn="ctr">
              <a:lnSpc>
                <a:spcPct val="150000"/>
              </a:lnSpc>
            </a:pPr>
            <a:r>
              <a:rPr lang="el-GR" sz="4400" b="1" dirty="0" smtClean="0">
                <a:solidFill>
                  <a:srgbClr val="FFFF00"/>
                </a:solidFill>
              </a:rPr>
              <a:t>Οικογένεια</a:t>
            </a:r>
          </a:p>
          <a:p>
            <a:pPr algn="ctr">
              <a:lnSpc>
                <a:spcPct val="150000"/>
              </a:lnSpc>
            </a:pPr>
            <a:r>
              <a:rPr lang="el-GR" sz="4400" b="1" dirty="0" smtClean="0">
                <a:solidFill>
                  <a:srgbClr val="FFFF00"/>
                </a:solidFill>
              </a:rPr>
              <a:t>Σχολείο</a:t>
            </a:r>
          </a:p>
          <a:p>
            <a:pPr algn="ctr">
              <a:lnSpc>
                <a:spcPct val="150000"/>
              </a:lnSpc>
            </a:pPr>
            <a:r>
              <a:rPr lang="el-GR" sz="4400" b="1" dirty="0" smtClean="0">
                <a:solidFill>
                  <a:srgbClr val="FFFF00"/>
                </a:solidFill>
              </a:rPr>
              <a:t>Κοινότητα</a:t>
            </a:r>
          </a:p>
          <a:p>
            <a:pPr>
              <a:buNone/>
            </a:pPr>
            <a:endParaRPr lang="el-G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210</TotalTime>
  <Words>1162</Words>
  <Application>Microsoft Office PowerPoint</Application>
  <PresentationFormat>Προβολή στην οθόνη (4:3)</PresentationFormat>
  <Paragraphs>150</Paragraphs>
  <Slides>21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21</vt:i4>
      </vt:variant>
    </vt:vector>
  </HeadingPairs>
  <TitlesOfParts>
    <vt:vector size="22" baseType="lpstr">
      <vt:lpstr>Θέμα του Office</vt:lpstr>
      <vt:lpstr>ΣΧΟΛΙΚΟΣ ΕΚΦΟΒΙΣΜΟΣ</vt:lpstr>
      <vt:lpstr>Διαφάνεια 2</vt:lpstr>
      <vt:lpstr>Τι δεν είναι σχολικός εκφοβισμός</vt:lpstr>
      <vt:lpstr>Τι είναι σχολικός εκφοβισμός</vt:lpstr>
      <vt:lpstr>Μορφές της βίας στον εκφοβισμό</vt:lpstr>
      <vt:lpstr>Ατομικά χαρακτηριστικά θυτών</vt:lpstr>
      <vt:lpstr>Ατομικά χαρακτηριστικά θυμάτων</vt:lpstr>
      <vt:lpstr>Ευρωπαϊκή έρευνα – Παράγοντες θυματοποίησης</vt:lpstr>
      <vt:lpstr>Παράγοντες κινδύνου:</vt:lpstr>
      <vt:lpstr>Οικογένεια</vt:lpstr>
      <vt:lpstr>Ευρωπαϊκή έρευνα - Συσχετίσεις</vt:lpstr>
      <vt:lpstr>Ο κύκλος της σιωπής</vt:lpstr>
      <vt:lpstr>Γονείς παιδιού που εκφοβίζεται</vt:lpstr>
      <vt:lpstr>Γονείς παιδιού που εκφοβίζεται</vt:lpstr>
      <vt:lpstr>Γονείς παιδιού που εκφοβίζεται </vt:lpstr>
      <vt:lpstr>Πρωτόκολλο διαχείρισης περιστατικών εκφοβισμού (Θύμα)</vt:lpstr>
      <vt:lpstr>Γονείς παιδιού που εκφοβίζει</vt:lpstr>
      <vt:lpstr>Διαφάνεια 18</vt:lpstr>
      <vt:lpstr>Διαφάνεια 19</vt:lpstr>
      <vt:lpstr>“Οι άνθρωποι είναι ζώα που αγαπούν και αγαπιούνται μέχρι του σημείου να αρρωσταίνουν όταν μένουν χωρίς αγάπη” (Maturana)</vt:lpstr>
      <vt:lpstr>ΠΗΓΕΣ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Θεοχαρώ Ματζαβίνου</dc:creator>
  <cp:lastModifiedBy>Θεοχαρώ Ματζαβίνου</cp:lastModifiedBy>
  <cp:revision>22</cp:revision>
  <dcterms:created xsi:type="dcterms:W3CDTF">2015-02-05T16:49:14Z</dcterms:created>
  <dcterms:modified xsi:type="dcterms:W3CDTF">2015-02-19T06:11:48Z</dcterms:modified>
</cp:coreProperties>
</file>