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6"/>
  </p:notesMasterIdLst>
  <p:sldIdLst>
    <p:sldId id="256" r:id="rId3"/>
    <p:sldId id="25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9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2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87EA-23F3-4FC7-9DD8-1C2C944C1005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26947-51DC-4597-A6F2-7E7BD29FEE6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26947-51DC-4597-A6F2-7E7BD29FEE66}" type="slidenum">
              <a:rPr lang="el-GR" smtClean="0"/>
              <a:t>47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TextBox"/>
          <p:cNvSpPr txBox="1"/>
          <p:nvPr userDrawn="1"/>
        </p:nvSpPr>
        <p:spPr>
          <a:xfrm>
            <a:off x="4895528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TextBox"/>
          <p:cNvSpPr txBox="1"/>
          <p:nvPr userDrawn="1"/>
        </p:nvSpPr>
        <p:spPr>
          <a:xfrm>
            <a:off x="4895528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AD817D-425D-482C-806A-C074ED611BE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TextBox"/>
          <p:cNvSpPr txBox="1"/>
          <p:nvPr userDrawn="1"/>
        </p:nvSpPr>
        <p:spPr>
          <a:xfrm>
            <a:off x="4895528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TextBox"/>
          <p:cNvSpPr txBox="1"/>
          <p:nvPr userDrawn="1"/>
        </p:nvSpPr>
        <p:spPr>
          <a:xfrm>
            <a:off x="4895528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TextBox"/>
          <p:cNvSpPr txBox="1"/>
          <p:nvPr userDrawn="1"/>
        </p:nvSpPr>
        <p:spPr>
          <a:xfrm>
            <a:off x="4895528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TextBox"/>
          <p:cNvSpPr txBox="1"/>
          <p:nvPr userDrawn="1"/>
        </p:nvSpPr>
        <p:spPr>
          <a:xfrm>
            <a:off x="4895528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TextBox"/>
          <p:cNvSpPr txBox="1"/>
          <p:nvPr userDrawn="1"/>
        </p:nvSpPr>
        <p:spPr>
          <a:xfrm>
            <a:off x="4895528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TextBox"/>
          <p:cNvSpPr txBox="1"/>
          <p:nvPr userDrawn="1"/>
        </p:nvSpPr>
        <p:spPr>
          <a:xfrm>
            <a:off x="4895528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65732-1236-4270-90FF-148BB016995C}" type="datetimeFigureOut">
              <a:rPr lang="el-GR" smtClean="0"/>
              <a:pPr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63FB-20B9-4251-B3C8-13120A63CE6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D356B-BE9E-4D9E-A4ED-41F5077BF223}" type="datetimeFigureOut">
              <a:rPr lang="el-GR" smtClean="0"/>
              <a:t>7/2/2026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C4EC-C6A5-4FB6-A707-4208B743B673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TextBox"/>
          <p:cNvSpPr txBox="1"/>
          <p:nvPr userDrawn="1"/>
        </p:nvSpPr>
        <p:spPr>
          <a:xfrm>
            <a:off x="4895528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Προβλήματα που λύνονται με εξισώσεις 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 Γυμνασίου</a:t>
            </a:r>
            <a:endParaRPr lang="el-G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7056784" cy="418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υποθέσουμε ότι οι ομάδες είναι 5.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404664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βρούμε πόσους αγώνες θα παίξουνε </a:t>
            </a:r>
          </a:p>
          <a:p>
            <a:r>
              <a:rPr lang="el-GR" sz="2400" dirty="0" smtClean="0"/>
              <a:t>θα πρέπει να σκεφτούμε ως εξής:</a:t>
            </a:r>
            <a:endParaRPr lang="el-GR" sz="2400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5868144" y="260648"/>
          <a:ext cx="3024337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Β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Γ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Δ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Ε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13 - Ορθογώνιο"/>
          <p:cNvSpPr/>
          <p:nvPr/>
        </p:nvSpPr>
        <p:spPr>
          <a:xfrm>
            <a:off x="251520" y="4725144"/>
            <a:ext cx="842493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/>
              <a:t>Σύνολο</a:t>
            </a:r>
            <a:r>
              <a:rPr lang="el-GR" sz="3200" dirty="0" smtClean="0"/>
              <a:t>: </a:t>
            </a:r>
          </a:p>
          <a:p>
            <a:pPr algn="ctr"/>
            <a:r>
              <a:rPr lang="el-GR" sz="3200" dirty="0" smtClean="0"/>
              <a:t>(5 ομάδες) </a:t>
            </a:r>
            <a:r>
              <a:rPr lang="el-GR" sz="3200" dirty="0" smtClean="0">
                <a:sym typeface="Wingdings 2"/>
              </a:rPr>
              <a:t> (4 αγώνες </a:t>
            </a:r>
            <a:r>
              <a:rPr lang="el-GR" sz="2800" dirty="0" smtClean="0">
                <a:sym typeface="Wingdings 2"/>
              </a:rPr>
              <a:t>η κάθε μία στην έδρα της</a:t>
            </a:r>
            <a:r>
              <a:rPr lang="el-GR" sz="3200" dirty="0" smtClean="0">
                <a:sym typeface="Wingdings 2"/>
              </a:rPr>
              <a:t>)= </a:t>
            </a:r>
            <a:r>
              <a:rPr lang="el-GR" sz="3200" b="1" dirty="0" smtClean="0">
                <a:sym typeface="Wingdings 2"/>
              </a:rPr>
              <a:t>20 αγώνες</a:t>
            </a:r>
            <a:endParaRPr lang="el-GR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 οι ομάδες ήταν 6, θα είχαμε:</a:t>
            </a:r>
            <a:endParaRPr lang="el-GR" sz="2400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868144" y="260648"/>
          <a:ext cx="3024337" cy="311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Β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Γ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Δ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Ε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Ζ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ομάδα Α θα έπαιζε στην έδρα της με τις υπόλοιπες 5.</a:t>
            </a:r>
            <a:endParaRPr lang="el-GR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 οι ομάδες ήταν 6, θα είχαμε:</a:t>
            </a:r>
            <a:endParaRPr lang="el-GR" sz="2400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868144" y="260648"/>
          <a:ext cx="3024337" cy="311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Β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Γ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Δ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Ε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Ζ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ομάδα Α θα έπαιζε στην έδρα της με τις υπόλοιπες 5.</a:t>
            </a:r>
            <a:endParaRPr lang="el-GR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 οι ομάδες ήταν 6, θα είχαμε:</a:t>
            </a:r>
            <a:endParaRPr lang="el-GR" sz="2400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868144" y="260648"/>
          <a:ext cx="3024337" cy="311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Β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Γ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Δ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Ε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Ζ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Το ίδιο θα γινόταν και με τις υπόλοιπες.</a:t>
            </a:r>
            <a:endParaRPr lang="el-GR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 οι ομάδες ήταν 6, θα είχαμε:</a:t>
            </a:r>
            <a:endParaRPr lang="el-GR" sz="2400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868144" y="260648"/>
          <a:ext cx="3024337" cy="311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Β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Γ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Δ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Ε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Ζ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251520" y="4725144"/>
            <a:ext cx="842493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/>
              <a:t>Σύνολο</a:t>
            </a:r>
            <a:r>
              <a:rPr lang="el-GR" sz="3200" dirty="0" smtClean="0"/>
              <a:t>: </a:t>
            </a:r>
          </a:p>
          <a:p>
            <a:pPr algn="ctr"/>
            <a:r>
              <a:rPr lang="el-GR" sz="3200" dirty="0" smtClean="0"/>
              <a:t>(6 ομάδες) </a:t>
            </a:r>
            <a:r>
              <a:rPr lang="el-GR" sz="3200" dirty="0" smtClean="0">
                <a:sym typeface="Wingdings 2"/>
              </a:rPr>
              <a:t> (5 αγώνες </a:t>
            </a:r>
            <a:r>
              <a:rPr lang="el-GR" sz="2800" dirty="0" smtClean="0">
                <a:sym typeface="Wingdings 2"/>
              </a:rPr>
              <a:t>η κάθε μία στην έδρα της</a:t>
            </a:r>
            <a:r>
              <a:rPr lang="el-GR" sz="3200" dirty="0" smtClean="0">
                <a:sym typeface="Wingdings 2"/>
              </a:rPr>
              <a:t>)= </a:t>
            </a:r>
            <a:r>
              <a:rPr lang="el-GR" sz="3200" b="1" dirty="0">
                <a:sym typeface="Wingdings 2"/>
              </a:rPr>
              <a:t>3</a:t>
            </a:r>
            <a:r>
              <a:rPr lang="el-GR" sz="3200" b="1" dirty="0" smtClean="0">
                <a:sym typeface="Wingdings 2"/>
              </a:rPr>
              <a:t>0 αγώνες</a:t>
            </a:r>
            <a:endParaRPr lang="el-GR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11561" y="836712"/>
          <a:ext cx="799288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Πλήθος ομάδων 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Αγώνες που δίνει η κάθε ομάδα στην έδρα της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Σύνολο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 αγώνων</a:t>
                      </a:r>
                    </a:p>
                    <a:p>
                      <a:pPr algn="ctr"/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5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4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4 = 20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65 = 30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11561" y="836712"/>
          <a:ext cx="799288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Πλήθος ομάδων 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Αγώνες που δίνει η κάθε ομάδα στην έδρα της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Σύνολο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 αγώνων</a:t>
                      </a:r>
                    </a:p>
                    <a:p>
                      <a:pPr algn="ctr"/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5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4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4 = 20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65 = 30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11561" y="836712"/>
          <a:ext cx="799288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Πλήθος ομάδων 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Αγώνες που δίνει η κάθε ομάδα στην έδρα της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Σύνολο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 αγώνων</a:t>
                      </a:r>
                    </a:p>
                    <a:p>
                      <a:pPr algn="ctr"/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5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4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4 = 20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65 = 30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 αγώνες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76 = 42</a:t>
                      </a: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11561" y="836712"/>
          <a:ext cx="799288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Πλήθος ομάδων 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Αγώνες που δίνει η κάθε ομάδα στην έδρα της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Σύνολο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 αγώνων</a:t>
                      </a:r>
                    </a:p>
                    <a:p>
                      <a:pPr algn="ctr"/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5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4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4 = 20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65 = 30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 αγώνες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76 = 42</a:t>
                      </a: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11561" y="836712"/>
          <a:ext cx="799288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Πλήθος ομάδων 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Αγώνες που δίνει η κάθε ομάδα στην έδρα της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Σύνολο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 αγώνων</a:t>
                      </a:r>
                    </a:p>
                    <a:p>
                      <a:pPr algn="ctr"/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5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4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4 = 20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65 = 30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 αγώνες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76 = 42</a:t>
                      </a: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(x -1)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l-GR" dirty="0"/>
              <a:t>Στο πρωτάθλημα ποδοσφαίρου μιας χώρας κάθε ομάδα έδωσε με όλες τις υπόλοιπες ομάδες δύο αγώνες (εντός και εκτός έδρας). 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Αν </a:t>
            </a:r>
            <a:r>
              <a:rPr lang="el-GR" dirty="0"/>
              <a:t>έγιναν συνολικά 240 αγώνες, πόσες ήταν οι ομάδες που συμμετείχαν στο πρωτάθλημα;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131840" y="620688"/>
            <a:ext cx="287508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3600" b="1" u="sng" dirty="0" smtClean="0"/>
              <a:t>ΠΡΟΒΛΗΜΑ 1</a:t>
            </a:r>
            <a:endParaRPr lang="el-GR" sz="3600" b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11561" y="836712"/>
          <a:ext cx="799288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Πλήθος ομάδων 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Αγώνες που δίνει η κάθε ομάδα στην έδρα της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Σύνολο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 αγώνων</a:t>
                      </a:r>
                    </a:p>
                    <a:p>
                      <a:pPr algn="ctr"/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5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4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4 = 20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65 = 30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 αγώνες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76 = 42</a:t>
                      </a: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(x -1)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x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sym typeface="Wingdings 2"/>
                        </a:rPr>
                        <a:t> (x-1)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1619672" y="5229200"/>
            <a:ext cx="5827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Γνωρίζουμε ότι έγιναν συνολικά </a:t>
            </a:r>
            <a:r>
              <a:rPr lang="el-GR" sz="2400" b="1" dirty="0" smtClean="0"/>
              <a:t>240</a:t>
            </a:r>
            <a:r>
              <a:rPr lang="el-GR" sz="2400" dirty="0" smtClean="0"/>
              <a:t> </a:t>
            </a:r>
            <a:r>
              <a:rPr lang="el-GR" sz="2400" b="1" dirty="0" smtClean="0"/>
              <a:t>αγώνες</a:t>
            </a:r>
            <a:r>
              <a:rPr lang="en-US" sz="2400" b="1" dirty="0" smtClean="0"/>
              <a:t>.</a:t>
            </a:r>
            <a:endParaRPr lang="el-GR" sz="2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115616" y="5661248"/>
            <a:ext cx="6857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Επομένως η εξίσωση που πρέπει να λύσουμε είναι η: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x </a:t>
            </a:r>
            <a:r>
              <a:rPr lang="en-US" sz="3600" dirty="0" smtClean="0">
                <a:solidFill>
                  <a:schemeClr val="tx1"/>
                </a:solidFill>
                <a:sym typeface="Wingdings 2"/>
              </a:rPr>
              <a:t> (x-1)</a:t>
            </a:r>
            <a:r>
              <a:rPr lang="el-GR" sz="3600" dirty="0" smtClean="0">
                <a:solidFill>
                  <a:schemeClr val="tx1"/>
                </a:solidFill>
                <a:sym typeface="Wingdings 2"/>
              </a:rPr>
              <a:t> = 240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987824" y="332656"/>
          <a:ext cx="2973388" cy="1371600"/>
        </p:xfrm>
        <a:graphic>
          <a:graphicData uri="http://schemas.openxmlformats.org/presentationml/2006/ole">
            <p:oleObj spid="_x0000_s8194" name="Equation" r:id="rId3" imgW="990360" imgH="45720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51520" y="1988840"/>
          <a:ext cx="5487988" cy="2819400"/>
        </p:xfrm>
        <a:graphic>
          <a:graphicData uri="http://schemas.openxmlformats.org/presentationml/2006/ole">
            <p:oleObj spid="_x0000_s8195" name="Equation" r:id="rId4" imgW="1828800" imgH="939600" progId="Equation.DSMT4">
              <p:embed/>
            </p:oleObj>
          </a:graphicData>
        </a:graphic>
      </p:graphicFrame>
      <p:cxnSp>
        <p:nvCxnSpPr>
          <p:cNvPr id="6" name="5 - Ευθύγραμμο βέλος σύνδεσης"/>
          <p:cNvCxnSpPr/>
          <p:nvPr/>
        </p:nvCxnSpPr>
        <p:spPr>
          <a:xfrm flipV="1">
            <a:off x="4716016" y="3429000"/>
            <a:ext cx="1368152" cy="7920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4716016" y="4293096"/>
            <a:ext cx="1440160" cy="43204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372200" y="306896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16</a:t>
            </a:r>
            <a:endParaRPr lang="el-GR" sz="4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6372200" y="4293096"/>
            <a:ext cx="861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-15</a:t>
            </a:r>
            <a:endParaRPr lang="el-GR" sz="4000" dirty="0"/>
          </a:p>
        </p:txBody>
      </p:sp>
      <p:sp>
        <p:nvSpPr>
          <p:cNvPr id="14" name="13 - TextBox"/>
          <p:cNvSpPr txBox="1"/>
          <p:nvPr/>
        </p:nvSpPr>
        <p:spPr>
          <a:xfrm>
            <a:off x="7236296" y="3212976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δεκτή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588224" y="4941168"/>
            <a:ext cx="195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πορρίπτεται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539552" y="1268760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Σε μία γιορτή κάθε καλεσμένος ανταλλάσει μία χειραψία με καθέναν από τους υπόλοιπους 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Έγιναν συνολικά 435 χειραψίες.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Πόσοι ήταν οι καλεσμένοι;</a:t>
            </a:r>
            <a:endParaRPr lang="el-GR" sz="3200" dirty="0"/>
          </a:p>
        </p:txBody>
      </p:sp>
      <p:pic>
        <p:nvPicPr>
          <p:cNvPr id="16" name="Picture 2" descr="https://psyxology.gr/images/stories/2013-B/handsh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305175" cy="2857500"/>
          </a:xfrm>
          <a:prstGeom prst="rect">
            <a:avLst/>
          </a:prstGeom>
          <a:noFill/>
        </p:spPr>
      </p:pic>
      <p:sp>
        <p:nvSpPr>
          <p:cNvPr id="17" name="16 - TextBox"/>
          <p:cNvSpPr txBox="1"/>
          <p:nvPr/>
        </p:nvSpPr>
        <p:spPr>
          <a:xfrm>
            <a:off x="2987824" y="260648"/>
            <a:ext cx="287508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3600" b="1" u="sng" dirty="0" smtClean="0"/>
              <a:t>ΠΡΟΒΛΗΜΑ 2</a:t>
            </a:r>
            <a:endParaRPr lang="el-GR" sz="3600" b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Ας υποθέσουμε ότι οι καλεσμένοι είναι 6, </a:t>
            </a:r>
            <a:br>
              <a:rPr lang="el-GR" sz="2800" dirty="0" smtClean="0"/>
            </a:br>
            <a:r>
              <a:rPr lang="el-GR" sz="2800" dirty="0" smtClean="0"/>
              <a:t>οι </a:t>
            </a:r>
            <a:r>
              <a:rPr lang="el-GR" sz="2800" dirty="0"/>
              <a:t>Α, Β, Γ, Δ, Ε, Ζ 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Πόσες χειραψίες θα κάνει ο καλεσμένος Α </a:t>
            </a:r>
            <a:r>
              <a:rPr lang="el-GR" sz="2800" dirty="0"/>
              <a:t>με </a:t>
            </a:r>
            <a:r>
              <a:rPr lang="el-GR" sz="2800" dirty="0" smtClean="0"/>
              <a:t>καθέναν από τους υπόλοιπους;</a:t>
            </a:r>
            <a:endParaRPr lang="el-GR" sz="28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srgbClr val="FF3300"/>
                </a:solidFill>
              </a:rPr>
              <a:t>5 </a:t>
            </a:r>
            <a:r>
              <a:rPr lang="el-GR" sz="2400" dirty="0" smtClean="0">
                <a:solidFill>
                  <a:srgbClr val="FF3300"/>
                </a:solidFill>
              </a:rPr>
              <a:t>χειραψίες</a:t>
            </a:r>
            <a:endParaRPr lang="el-GR" sz="2400" dirty="0">
              <a:solidFill>
                <a:srgbClr val="FF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 smtClean="0"/>
              <a:t>Πόσες χειραψίες θα κάνει ο καλεσμένος Α </a:t>
            </a:r>
            <a:r>
              <a:rPr lang="el-GR" sz="2800" dirty="0"/>
              <a:t>με </a:t>
            </a:r>
            <a:r>
              <a:rPr lang="el-GR" sz="2800" dirty="0" smtClean="0"/>
              <a:t>καθέναν από τους υπόλοιπους;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  <p:graphicFrame>
        <p:nvGraphicFramePr>
          <p:cNvPr id="16451" name="Group 67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4" name="Picture 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0512" name="Group 32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93" name="Picture 3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19460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υποθέσουμε ότι οι ομάδες είναι 5.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404664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βρούμε πόσους αγώνες θα παίξουνε </a:t>
            </a:r>
          </a:p>
          <a:p>
            <a:r>
              <a:rPr lang="el-GR" sz="2400" dirty="0" smtClean="0"/>
              <a:t>θα πρέπει να σκεφτούμε ως εξής:</a:t>
            </a:r>
            <a:endParaRPr lang="el-GR" sz="2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ομάδα Α θα παίξει στην έδρα της με τις υπόλοιπες 4.</a:t>
            </a:r>
            <a:endParaRPr lang="el-GR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9" name="Picture 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2532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3556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7" name="Picture 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4580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5604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5" name="Picture 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6628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7652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03" name="Picture 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8676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Επαναλαμβάνουμε την ίδια διαδικασία για </a:t>
            </a:r>
            <a:r>
              <a:rPr lang="el-GR" sz="2800" dirty="0" smtClean="0"/>
              <a:t>τους υπόλοιπους καλεσμένους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29700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ΣΥΝΟΛΟ: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30754" name="Group 3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ΣΥΝΟΛΟ: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·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5" name="Picture 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graphicFrame>
        <p:nvGraphicFramePr>
          <p:cNvPr id="31748" name="Group 4"/>
          <p:cNvGraphicFramePr>
            <a:graphicFrameLocks noGrp="1"/>
          </p:cNvGraphicFramePr>
          <p:nvPr/>
        </p:nvGraphicFramePr>
        <p:xfrm>
          <a:off x="468313" y="5373688"/>
          <a:ext cx="8280400" cy="1223963"/>
        </p:xfrm>
        <a:graphic>
          <a:graphicData uri="http://schemas.openxmlformats.org/drawingml/2006/table">
            <a:tbl>
              <a:tblPr/>
              <a:tblGrid>
                <a:gridCol w="1184275"/>
                <a:gridCol w="1181100"/>
                <a:gridCol w="1184275"/>
                <a:gridCol w="1181100"/>
                <a:gridCol w="1184275"/>
                <a:gridCol w="1181100"/>
                <a:gridCol w="118427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ΣΥΝΟΛΟ: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·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Αν όμως μετρήσουμε </a:t>
            </a:r>
            <a:r>
              <a:rPr lang="el-GR" sz="2400" dirty="0" smtClean="0"/>
              <a:t>όλες τις χειραψίες που έκαναν οι καλεσμένοι Α</a:t>
            </a:r>
            <a:r>
              <a:rPr lang="el-GR" sz="2400" dirty="0"/>
              <a:t>, Β, Γ, Δ, Ε και Ζ , θα βρούμε </a:t>
            </a:r>
            <a:r>
              <a:rPr lang="el-GR" sz="2400" b="1" dirty="0">
                <a:solidFill>
                  <a:srgbClr val="FF3300"/>
                </a:solidFill>
              </a:rPr>
              <a:t>15</a:t>
            </a:r>
            <a:r>
              <a:rPr lang="el-GR" sz="2400" dirty="0"/>
              <a:t>.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323528" y="1340768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/>
              <a:t>Αυτό συμβαίνει γιατί λογαριάσαμε </a:t>
            </a:r>
            <a:r>
              <a:rPr lang="el-GR" sz="2400" b="1" u="sng" dirty="0" smtClean="0"/>
              <a:t>διπλές</a:t>
            </a:r>
            <a:r>
              <a:rPr lang="el-GR" sz="2400" dirty="0" smtClean="0"/>
              <a:t> τις χειραψίες.</a:t>
            </a:r>
            <a:endParaRPr lang="el-GR" sz="2400" dirty="0"/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323529" y="2060848"/>
            <a:ext cx="2448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err="1"/>
              <a:t>Π.χ</a:t>
            </a:r>
            <a:r>
              <a:rPr lang="el-GR" sz="2400" dirty="0"/>
              <a:t> μετρήσαμε </a:t>
            </a:r>
            <a:r>
              <a:rPr lang="el-GR" sz="2400" dirty="0" smtClean="0"/>
              <a:t>τη χειραψία ΑΖ </a:t>
            </a:r>
            <a:r>
              <a:rPr lang="el-GR" sz="2400" dirty="0"/>
              <a:t>και </a:t>
            </a:r>
            <a:r>
              <a:rPr lang="el-GR" sz="2400" dirty="0" smtClean="0"/>
              <a:t>τη χειραψία ΖΑ </a:t>
            </a:r>
            <a:r>
              <a:rPr lang="el-GR" sz="2400" dirty="0"/>
              <a:t>σαν δύο </a:t>
            </a:r>
            <a:r>
              <a:rPr lang="el-GR" sz="2400" dirty="0" smtClean="0"/>
              <a:t>διαφορετικές χειραψίες.</a:t>
            </a:r>
            <a:endParaRPr lang="el-GR" sz="2400" dirty="0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6516216" y="2348880"/>
            <a:ext cx="2448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2800" dirty="0" smtClean="0"/>
              <a:t>Επομένως οι συνολικές χειραψίες ήταν </a:t>
            </a:r>
            <a:r>
              <a:rPr lang="el-GR" sz="2800" b="1" dirty="0" smtClean="0"/>
              <a:t>30:2 = 15</a:t>
            </a:r>
            <a:endParaRPr lang="el-GR" sz="2800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6" grpId="0"/>
      <p:bldP spid="31777" grpId="0"/>
      <p:bldP spid="3177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υποθέσουμε ότι οι ομάδες είναι 5.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404664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βρούμε πόσους αγώνες θα παίξουνε </a:t>
            </a:r>
          </a:p>
          <a:p>
            <a:r>
              <a:rPr lang="el-GR" sz="2400" dirty="0" smtClean="0"/>
              <a:t>θα πρέπει να σκεφτούμε ως εξής:</a:t>
            </a:r>
            <a:endParaRPr lang="el-GR" sz="2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ομάδα Α θα παίξει στην έδρα της με τις υπόλοιπες 4.</a:t>
            </a:r>
            <a:endParaRPr lang="el-GR" sz="2400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5868144" y="260648"/>
          <a:ext cx="3024337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Αν έχουμε 7 </a:t>
            </a:r>
            <a:r>
              <a:rPr lang="el-GR" sz="2800" dirty="0" smtClean="0"/>
              <a:t>καλεσμένους Α</a:t>
            </a:r>
            <a:r>
              <a:rPr lang="el-GR" sz="2800" dirty="0"/>
              <a:t>, Β, Γ, Δ, Ε, Ζ, Η , </a:t>
            </a:r>
            <a:r>
              <a:rPr lang="el-GR" sz="2800" dirty="0" smtClean="0"/>
              <a:t>πόσες θα γίνουν συνολικά;</a:t>
            </a:r>
            <a:endParaRPr lang="el-GR" sz="2800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35" name="Group 67"/>
          <p:cNvGraphicFramePr>
            <a:graphicFrameLocks noGrp="1"/>
          </p:cNvGraphicFramePr>
          <p:nvPr>
            <p:ph idx="1"/>
          </p:nvPr>
        </p:nvGraphicFramePr>
        <p:xfrm>
          <a:off x="323850" y="4437063"/>
          <a:ext cx="8567738" cy="1944688"/>
        </p:xfrm>
        <a:graphic>
          <a:graphicData uri="http://schemas.openxmlformats.org/drawingml/2006/table">
            <a:tbl>
              <a:tblPr/>
              <a:tblGrid>
                <a:gridCol w="1055688"/>
                <a:gridCol w="1052512"/>
                <a:gridCol w="1055688"/>
                <a:gridCol w="1054100"/>
                <a:gridCol w="1054100"/>
                <a:gridCol w="1054100"/>
                <a:gridCol w="1054100"/>
                <a:gridCol w="1187450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ΣΥΝΟΛΟ: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6" name="Text Box 68"/>
          <p:cNvSpPr txBox="1">
            <a:spLocks noChangeArrowheads="1"/>
          </p:cNvSpPr>
          <p:nvPr/>
        </p:nvSpPr>
        <p:spPr bwMode="auto">
          <a:xfrm>
            <a:off x="468313" y="1916113"/>
            <a:ext cx="8208962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/>
              <a:t>Αφού τώρα έχουμε 7 </a:t>
            </a:r>
            <a:r>
              <a:rPr lang="el-GR" sz="2400" dirty="0" smtClean="0"/>
              <a:t>καλεσμένους , </a:t>
            </a:r>
            <a:r>
              <a:rPr lang="el-GR" sz="2400" dirty="0"/>
              <a:t>κάθε </a:t>
            </a:r>
            <a:r>
              <a:rPr lang="el-GR" sz="2400" dirty="0" smtClean="0"/>
              <a:t>καλεσμένος θα κάνει </a:t>
            </a:r>
            <a:r>
              <a:rPr lang="el-GR" sz="2400" u="sng" dirty="0" smtClean="0">
                <a:solidFill>
                  <a:srgbClr val="FF3300"/>
                </a:solidFill>
              </a:rPr>
              <a:t>6 χειραψίες</a:t>
            </a:r>
            <a:r>
              <a:rPr lang="el-GR" sz="2400" dirty="0"/>
              <a:t> </a:t>
            </a:r>
            <a:r>
              <a:rPr lang="el-GR" sz="2400" dirty="0" smtClean="0"/>
              <a:t>με καθέναν από τους υπόλοιπους.</a:t>
            </a:r>
            <a:endParaRPr lang="el-GR" sz="2400" dirty="0"/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Αν έχουμε 7 </a:t>
            </a:r>
            <a:r>
              <a:rPr lang="el-GR" sz="2800" dirty="0" smtClean="0"/>
              <a:t>καλεσμένους Α</a:t>
            </a:r>
            <a:r>
              <a:rPr lang="el-GR" sz="2800" dirty="0"/>
              <a:t>, Β, Γ, Δ, Ε, Ζ, Η , </a:t>
            </a:r>
            <a:r>
              <a:rPr lang="el-GR" sz="2800" dirty="0" smtClean="0"/>
              <a:t>πόσες θα γίνουν συνολικά;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35" name="Group 67"/>
          <p:cNvGraphicFramePr>
            <a:graphicFrameLocks noGrp="1"/>
          </p:cNvGraphicFramePr>
          <p:nvPr>
            <p:ph idx="1"/>
          </p:nvPr>
        </p:nvGraphicFramePr>
        <p:xfrm>
          <a:off x="323850" y="4437063"/>
          <a:ext cx="8567738" cy="1944688"/>
        </p:xfrm>
        <a:graphic>
          <a:graphicData uri="http://schemas.openxmlformats.org/drawingml/2006/table">
            <a:tbl>
              <a:tblPr/>
              <a:tblGrid>
                <a:gridCol w="1055688"/>
                <a:gridCol w="1052512"/>
                <a:gridCol w="1055688"/>
                <a:gridCol w="1054100"/>
                <a:gridCol w="1054100"/>
                <a:gridCol w="1054100"/>
                <a:gridCol w="1054100"/>
                <a:gridCol w="1187450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ΣΥΝΟΛΟ: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6" name="Text Box 68"/>
          <p:cNvSpPr txBox="1">
            <a:spLocks noChangeArrowheads="1"/>
          </p:cNvSpPr>
          <p:nvPr/>
        </p:nvSpPr>
        <p:spPr bwMode="auto">
          <a:xfrm>
            <a:off x="468313" y="1916113"/>
            <a:ext cx="8208962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/>
              <a:t>Αφού τώρα έχουμε 7 </a:t>
            </a:r>
            <a:r>
              <a:rPr lang="el-GR" sz="2400" dirty="0" smtClean="0"/>
              <a:t>καλεσμένους , </a:t>
            </a:r>
            <a:r>
              <a:rPr lang="el-GR" sz="2400" dirty="0"/>
              <a:t>κάθε </a:t>
            </a:r>
            <a:r>
              <a:rPr lang="el-GR" sz="2400" dirty="0" smtClean="0"/>
              <a:t>καλεσμένος θα κάνει </a:t>
            </a:r>
            <a:r>
              <a:rPr lang="el-GR" sz="2400" u="sng" dirty="0" smtClean="0">
                <a:solidFill>
                  <a:srgbClr val="FF3300"/>
                </a:solidFill>
              </a:rPr>
              <a:t>6 χειραψίες</a:t>
            </a:r>
            <a:r>
              <a:rPr lang="el-GR" sz="2400" dirty="0"/>
              <a:t> </a:t>
            </a:r>
            <a:r>
              <a:rPr lang="el-GR" sz="2400" dirty="0" smtClean="0"/>
              <a:t>με καθέναν από τους υπόλοιπους.</a:t>
            </a:r>
            <a:endParaRPr lang="el-GR" sz="2400" dirty="0"/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Αν έχουμε 7 </a:t>
            </a:r>
            <a:r>
              <a:rPr lang="el-GR" sz="2800" dirty="0" smtClean="0"/>
              <a:t>καλεσμένους Α</a:t>
            </a:r>
            <a:r>
              <a:rPr lang="el-GR" sz="2800" dirty="0"/>
              <a:t>, Β, Γ, Δ, Ε, Ζ, Η , </a:t>
            </a:r>
            <a:r>
              <a:rPr lang="el-GR" sz="2800" dirty="0" smtClean="0"/>
              <a:t>πόσες θα γίνουν συνολικά;</a:t>
            </a:r>
            <a:endParaRPr lang="el-GR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35" name="Group 67"/>
          <p:cNvGraphicFramePr>
            <a:graphicFrameLocks noGrp="1"/>
          </p:cNvGraphicFramePr>
          <p:nvPr>
            <p:ph idx="1"/>
          </p:nvPr>
        </p:nvGraphicFramePr>
        <p:xfrm>
          <a:off x="323850" y="4437063"/>
          <a:ext cx="8567738" cy="1944688"/>
        </p:xfrm>
        <a:graphic>
          <a:graphicData uri="http://schemas.openxmlformats.org/drawingml/2006/table">
            <a:tbl>
              <a:tblPr/>
              <a:tblGrid>
                <a:gridCol w="1055688"/>
                <a:gridCol w="1052512"/>
                <a:gridCol w="1055688"/>
                <a:gridCol w="1054100"/>
                <a:gridCol w="1054100"/>
                <a:gridCol w="1054100"/>
                <a:gridCol w="1054100"/>
                <a:gridCol w="1187450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Χειραψίες του 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ΣΥΝΟΛΟ: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·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6" name="Text Box 68"/>
          <p:cNvSpPr txBox="1">
            <a:spLocks noChangeArrowheads="1"/>
          </p:cNvSpPr>
          <p:nvPr/>
        </p:nvSpPr>
        <p:spPr bwMode="auto">
          <a:xfrm>
            <a:off x="468313" y="1916113"/>
            <a:ext cx="8208962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/>
              <a:t>Αφού τώρα έχουμε 7 </a:t>
            </a:r>
            <a:r>
              <a:rPr lang="el-GR" sz="2400" dirty="0" smtClean="0"/>
              <a:t>καλεσμένους , </a:t>
            </a:r>
            <a:r>
              <a:rPr lang="el-GR" sz="2400" dirty="0"/>
              <a:t>κάθε </a:t>
            </a:r>
            <a:r>
              <a:rPr lang="el-GR" sz="2400" dirty="0" smtClean="0"/>
              <a:t>καλεσμένος θα κάνει </a:t>
            </a:r>
            <a:r>
              <a:rPr lang="el-GR" sz="2400" u="sng" dirty="0" smtClean="0">
                <a:solidFill>
                  <a:srgbClr val="FF3300"/>
                </a:solidFill>
              </a:rPr>
              <a:t>6 χειραψίες</a:t>
            </a:r>
            <a:r>
              <a:rPr lang="el-GR" sz="2400" dirty="0"/>
              <a:t> </a:t>
            </a:r>
            <a:r>
              <a:rPr lang="el-GR" sz="2400" dirty="0" smtClean="0"/>
              <a:t>με καθέναν από τους υπόλοιπους.</a:t>
            </a:r>
            <a:endParaRPr lang="el-GR" sz="2400" dirty="0"/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2800" dirty="0"/>
              <a:t>Αν έχουμε 7 </a:t>
            </a:r>
            <a:r>
              <a:rPr lang="el-GR" sz="2800" dirty="0" smtClean="0"/>
              <a:t>καλεσμένους Α</a:t>
            </a:r>
            <a:r>
              <a:rPr lang="el-GR" sz="2800" dirty="0"/>
              <a:t>, Β, Γ, Δ, Ε, Ζ, Η , </a:t>
            </a:r>
            <a:r>
              <a:rPr lang="el-GR" sz="2800" dirty="0" smtClean="0"/>
              <a:t>πόσες θα γίνουν συνολικά;</a:t>
            </a:r>
            <a:endParaRPr lang="el-GR" sz="2800" dirty="0"/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11188" y="3284538"/>
            <a:ext cx="7561262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/>
              <a:t>Κι επειδή </a:t>
            </a:r>
            <a:r>
              <a:rPr lang="el-GR" sz="2400" dirty="0" smtClean="0"/>
              <a:t>τις </a:t>
            </a:r>
            <a:r>
              <a:rPr lang="el-GR" sz="2400" dirty="0"/>
              <a:t>έχουμε λογαριάσει </a:t>
            </a:r>
            <a:r>
              <a:rPr lang="el-GR" sz="2400" dirty="0" smtClean="0"/>
              <a:t>διπλές </a:t>
            </a:r>
            <a:r>
              <a:rPr lang="el-GR" sz="2400" dirty="0"/>
              <a:t>, θα πάρουμε </a:t>
            </a:r>
            <a:r>
              <a:rPr lang="el-GR" sz="2400" dirty="0" smtClean="0"/>
              <a:t>τις μισές </a:t>
            </a:r>
            <a:r>
              <a:rPr lang="el-GR" sz="2400" dirty="0"/>
              <a:t>, δηλαδή 42 : 2 </a:t>
            </a:r>
            <a:r>
              <a:rPr lang="el-GR" sz="2400" dirty="0" smtClean="0"/>
              <a:t>=</a:t>
            </a:r>
            <a:r>
              <a:rPr lang="el-GR" sz="2400" b="1" dirty="0">
                <a:solidFill>
                  <a:srgbClr val="FF3300"/>
                </a:solidFill>
              </a:rPr>
              <a:t> </a:t>
            </a:r>
            <a:r>
              <a:rPr lang="el-GR" sz="2400" b="1" dirty="0" smtClean="0">
                <a:solidFill>
                  <a:srgbClr val="FF3300"/>
                </a:solidFill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</a:rPr>
              <a:t>21 </a:t>
            </a:r>
            <a:r>
              <a:rPr lang="el-GR" sz="2400" b="1" dirty="0" smtClean="0">
                <a:solidFill>
                  <a:srgbClr val="FF3300"/>
                </a:solidFill>
              </a:rPr>
              <a:t>χειραψίες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καλεσμένων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Χειραψίες που κάνει ο κάθε καλεσμένος με τους υπόλοιπους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Συνολικές χειραψίες</a:t>
                      </a:r>
                    </a:p>
                    <a:p>
                      <a:pPr algn="ctr"/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510338" y="2924174"/>
          <a:ext cx="1158006" cy="780395"/>
        </p:xfrm>
        <a:graphic>
          <a:graphicData uri="http://schemas.openxmlformats.org/presentationml/2006/ole">
            <p:oleObj spid="_x0000_s44034" name="Equation" r:id="rId3" imgW="583920" imgH="393480" progId="Equation.DSMT4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444208" y="1916832"/>
          <a:ext cx="1224136" cy="843294"/>
        </p:xfrm>
        <a:graphic>
          <a:graphicData uri="http://schemas.openxmlformats.org/presentationml/2006/ole">
            <p:oleObj spid="_x0000_s44035" name="Equation" r:id="rId4" imgW="57132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καλεσμένων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Χειραψίες που κάνει ο κάθε καλεσμένος με τους υπόλοιπους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Συνολικές χειραψίες</a:t>
                      </a:r>
                    </a:p>
                    <a:p>
                      <a:pPr algn="ctr"/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510338" y="2924174"/>
          <a:ext cx="1158006" cy="780395"/>
        </p:xfrm>
        <a:graphic>
          <a:graphicData uri="http://schemas.openxmlformats.org/presentationml/2006/ole">
            <p:oleObj spid="_x0000_s45058" name="Equation" r:id="rId3" imgW="583920" imgH="393480" progId="Equation.DSMT4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444208" y="1916832"/>
          <a:ext cx="1224136" cy="843294"/>
        </p:xfrm>
        <a:graphic>
          <a:graphicData uri="http://schemas.openxmlformats.org/presentationml/2006/ole">
            <p:oleObj spid="_x0000_s45059" name="Equation" r:id="rId4" imgW="57132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καλεσμένων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Χειραψίες που κάνει ο κάθε καλεσμένος με τους υπόλοιπους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Συνολικές χειραψίες</a:t>
                      </a:r>
                    </a:p>
                    <a:p>
                      <a:pPr algn="ctr"/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510338" y="2924174"/>
          <a:ext cx="1158006" cy="780395"/>
        </p:xfrm>
        <a:graphic>
          <a:graphicData uri="http://schemas.openxmlformats.org/presentationml/2006/ole">
            <p:oleObj spid="_x0000_s46082" name="Equation" r:id="rId3" imgW="583920" imgH="393480" progId="Equation.DSMT4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444208" y="1916832"/>
          <a:ext cx="1224136" cy="843294"/>
        </p:xfrm>
        <a:graphic>
          <a:graphicData uri="http://schemas.openxmlformats.org/presentationml/2006/ole">
            <p:oleObj spid="_x0000_s46083" name="Equation" r:id="rId4" imgW="57132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καλεσμένων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Χειραψίες που κάνει ο κάθε καλεσμένος με τους υπόλοιπους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Συνολικές χειραψίες</a:t>
                      </a:r>
                    </a:p>
                    <a:p>
                      <a:pPr algn="ctr"/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510338" y="2924174"/>
          <a:ext cx="1158006" cy="780395"/>
        </p:xfrm>
        <a:graphic>
          <a:graphicData uri="http://schemas.openxmlformats.org/presentationml/2006/ole">
            <p:oleObj spid="_x0000_s47106" name="Equation" r:id="rId4" imgW="583920" imgH="393480" progId="Equation.DSMT4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444208" y="1916832"/>
          <a:ext cx="1224136" cy="843294"/>
        </p:xfrm>
        <a:graphic>
          <a:graphicData uri="http://schemas.openxmlformats.org/presentationml/2006/ole">
            <p:oleObj spid="_x0000_s47107" name="Equation" r:id="rId5" imgW="571320" imgH="39348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6440488" y="3933825"/>
          <a:ext cx="1309687" cy="781050"/>
        </p:xfrm>
        <a:graphic>
          <a:graphicData uri="http://schemas.openxmlformats.org/presentationml/2006/ole">
            <p:oleObj spid="_x0000_s47108" name="Equation" r:id="rId6" imgW="66024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καλεσμένων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Χειραψίες που κάνει ο κάθε καλεσμένος με τους υπόλοιπους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Συνολικές χειραψίες</a:t>
                      </a:r>
                    </a:p>
                    <a:p>
                      <a:pPr algn="ctr"/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510338" y="2924174"/>
          <a:ext cx="1158006" cy="780395"/>
        </p:xfrm>
        <a:graphic>
          <a:graphicData uri="http://schemas.openxmlformats.org/presentationml/2006/ole">
            <p:oleObj spid="_x0000_s48130" name="Equation" r:id="rId3" imgW="583920" imgH="393480" progId="Equation.DSMT4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444208" y="1916832"/>
          <a:ext cx="1224136" cy="843294"/>
        </p:xfrm>
        <a:graphic>
          <a:graphicData uri="http://schemas.openxmlformats.org/presentationml/2006/ole">
            <p:oleObj spid="_x0000_s48131" name="Equation" r:id="rId4" imgW="571320" imgH="39348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6440488" y="3933825"/>
          <a:ext cx="1309687" cy="781050"/>
        </p:xfrm>
        <a:graphic>
          <a:graphicData uri="http://schemas.openxmlformats.org/presentationml/2006/ole">
            <p:oleObj spid="_x0000_s48132" name="Equation" r:id="rId5" imgW="66024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καλεσμένων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Χειραψίες που κάνει ο κάθε καλεσμένος με τους υπόλοιπους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Συνολικές χειραψίες</a:t>
                      </a:r>
                    </a:p>
                    <a:p>
                      <a:pPr algn="ctr"/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(x-1)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510338" y="2924174"/>
          <a:ext cx="1158006" cy="780395"/>
        </p:xfrm>
        <a:graphic>
          <a:graphicData uri="http://schemas.openxmlformats.org/presentationml/2006/ole">
            <p:oleObj spid="_x0000_s49154" name="Equation" r:id="rId3" imgW="583920" imgH="393480" progId="Equation.DSMT4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444208" y="1916832"/>
          <a:ext cx="1224136" cy="843294"/>
        </p:xfrm>
        <a:graphic>
          <a:graphicData uri="http://schemas.openxmlformats.org/presentationml/2006/ole">
            <p:oleObj spid="_x0000_s49155" name="Equation" r:id="rId4" imgW="571320" imgH="39348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6440488" y="3933825"/>
          <a:ext cx="1309687" cy="781050"/>
        </p:xfrm>
        <a:graphic>
          <a:graphicData uri="http://schemas.openxmlformats.org/presentationml/2006/ole">
            <p:oleObj spid="_x0000_s49156" name="Equation" r:id="rId5" imgW="66024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υποθέσουμε ότι οι ομάδες είναι 5.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404664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βρούμε πόσους αγώνες θα παίξουνε </a:t>
            </a:r>
          </a:p>
          <a:p>
            <a:r>
              <a:rPr lang="el-GR" sz="2400" dirty="0" smtClean="0"/>
              <a:t>θα πρέπει να σκεφτούμε ως εξής:</a:t>
            </a:r>
            <a:endParaRPr lang="el-GR" sz="2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ομάδα Β θα παίξει στην έδρα της με τις υπόλοιπες 4.</a:t>
            </a:r>
            <a:endParaRPr lang="el-GR" sz="2400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5868144" y="260648"/>
          <a:ext cx="3024337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καλεσμένων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Χειραψίες που κάνει ο κάθε καλεσμένος με τους υπόλοιπους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Συνολικές χειραψίες</a:t>
                      </a:r>
                    </a:p>
                    <a:p>
                      <a:pPr algn="ctr"/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6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7</a:t>
                      </a:r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(x-1)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510338" y="2924174"/>
          <a:ext cx="1158006" cy="780395"/>
        </p:xfrm>
        <a:graphic>
          <a:graphicData uri="http://schemas.openxmlformats.org/presentationml/2006/ole">
            <p:oleObj spid="_x0000_s50178" name="Equation" r:id="rId3" imgW="583920" imgH="393480" progId="Equation.DSMT4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444208" y="1916832"/>
          <a:ext cx="1224136" cy="843294"/>
        </p:xfrm>
        <a:graphic>
          <a:graphicData uri="http://schemas.openxmlformats.org/presentationml/2006/ole">
            <p:oleObj spid="_x0000_s50179" name="Equation" r:id="rId4" imgW="571320" imgH="39348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6440488" y="3933825"/>
          <a:ext cx="1309687" cy="781050"/>
        </p:xfrm>
        <a:graphic>
          <a:graphicData uri="http://schemas.openxmlformats.org/presentationml/2006/ole">
            <p:oleObj spid="_x0000_s50180" name="Equation" r:id="rId5" imgW="660240" imgH="393480" progId="Equation.DSMT4">
              <p:embed/>
            </p:oleObj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6507163" y="5419725"/>
          <a:ext cx="1182687" cy="831850"/>
        </p:xfrm>
        <a:graphic>
          <a:graphicData uri="http://schemas.openxmlformats.org/presentationml/2006/ole">
            <p:oleObj spid="_x0000_s50181" name="Equation" r:id="rId6" imgW="596880" imgH="4190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καλεσμένων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Χειραψίες που κάνει ο κάθε καλεσμένος με τους υπόλοιπους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Συνολικές χειραψίες</a:t>
                      </a:r>
                    </a:p>
                    <a:p>
                      <a:pPr algn="ctr"/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(x-1)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6300192" y="1916832"/>
          <a:ext cx="1182687" cy="831850"/>
        </p:xfrm>
        <a:graphic>
          <a:graphicData uri="http://schemas.openxmlformats.org/presentationml/2006/ole">
            <p:oleObj spid="_x0000_s51202" name="Equation" r:id="rId3" imgW="596880" imgH="419040" progId="Equation.DSMT4">
              <p:embed/>
            </p:oleObj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1115616" y="3140968"/>
            <a:ext cx="7120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Γνωρίζουμε ότι έγιναν συνολικά </a:t>
            </a:r>
            <a:r>
              <a:rPr lang="el-GR" sz="2800" b="1" dirty="0" smtClean="0"/>
              <a:t>435 χειραψίες</a:t>
            </a:r>
            <a:r>
              <a:rPr lang="el-GR" sz="2800" dirty="0" smtClean="0"/>
              <a:t>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770909" y="4077072"/>
            <a:ext cx="7979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Επομένως η εξίσωση που πρέπει να λύσουμε είναι η: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330574" y="4869160"/>
          <a:ext cx="2777345" cy="1191915"/>
        </p:xfrm>
        <a:graphic>
          <a:graphicData uri="http://schemas.openxmlformats.org/presentationml/2006/ole">
            <p:oleObj spid="_x0000_s51203" name="Equation" r:id="rId4" imgW="977760" imgH="4190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83568" y="332656"/>
          <a:ext cx="7358063" cy="1257300"/>
        </p:xfrm>
        <a:graphic>
          <a:graphicData uri="http://schemas.openxmlformats.org/presentationml/2006/ole">
            <p:oleObj spid="_x0000_s52226" name="Equation" r:id="rId3" imgW="2450880" imgH="41904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54013" y="3068638"/>
          <a:ext cx="5716587" cy="2819400"/>
        </p:xfrm>
        <a:graphic>
          <a:graphicData uri="http://schemas.openxmlformats.org/presentationml/2006/ole">
            <p:oleObj spid="_x0000_s52227" name="Equation" r:id="rId4" imgW="1904760" imgH="939600" progId="Equation.DSMT4">
              <p:embed/>
            </p:oleObj>
          </a:graphicData>
        </a:graphic>
      </p:graphicFrame>
      <p:cxnSp>
        <p:nvCxnSpPr>
          <p:cNvPr id="6" name="5 - Ευθύγραμμο βέλος σύνδεσης"/>
          <p:cNvCxnSpPr/>
          <p:nvPr/>
        </p:nvCxnSpPr>
        <p:spPr>
          <a:xfrm flipV="1">
            <a:off x="5148064" y="4365104"/>
            <a:ext cx="1368152" cy="7920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5292080" y="5445224"/>
            <a:ext cx="1440160" cy="43204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732240" y="386104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30</a:t>
            </a:r>
            <a:endParaRPr lang="el-GR" sz="4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6804248" y="5517232"/>
            <a:ext cx="861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-</a:t>
            </a:r>
            <a:r>
              <a:rPr lang="el-GR" sz="4000" dirty="0" smtClean="0"/>
              <a:t>29</a:t>
            </a:r>
            <a:endParaRPr lang="el-GR" sz="4000" dirty="0"/>
          </a:p>
        </p:txBody>
      </p:sp>
      <p:sp>
        <p:nvSpPr>
          <p:cNvPr id="14" name="13 - TextBox"/>
          <p:cNvSpPr txBox="1"/>
          <p:nvPr/>
        </p:nvSpPr>
        <p:spPr>
          <a:xfrm>
            <a:off x="7596336" y="4005064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δεκτή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660232" y="6165304"/>
            <a:ext cx="195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πορρίπτεται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300288" y="1662113"/>
          <a:ext cx="3735387" cy="685800"/>
        </p:xfrm>
        <a:graphic>
          <a:graphicData uri="http://schemas.openxmlformats.org/presentationml/2006/ole">
            <p:oleObj spid="_x0000_s52228" name="Equation" r:id="rId5" imgW="1244520" imgH="228600" progId="Equation.DSMT4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1043608" y="6021288"/>
            <a:ext cx="416691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3200" dirty="0" smtClean="0"/>
              <a:t>Οι καλεσμένοι είναι </a:t>
            </a:r>
            <a:r>
              <a:rPr lang="el-GR" sz="3600" b="1" dirty="0" smtClean="0"/>
              <a:t>30</a:t>
            </a:r>
            <a:r>
              <a:rPr lang="el-GR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Πλήθος διαγωνίων σε πολύγωνα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Πόσες διαγώνιες μπορούμε να φέρουμε από </a:t>
            </a:r>
            <a:r>
              <a:rPr lang="el-GR" sz="2800" b="1" u="sng"/>
              <a:t>μία </a:t>
            </a:r>
            <a:r>
              <a:rPr lang="el-GR" sz="2800"/>
              <a:t>κορυφή σε ένα πεντάγωνο;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932363" y="1628775"/>
            <a:ext cx="338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>
                <a:solidFill>
                  <a:schemeClr val="accent2"/>
                </a:solidFill>
              </a:rPr>
              <a:t>Π.χ. από την κορυφή Α: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276600" y="2276475"/>
            <a:ext cx="647700" cy="719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/>
      <p:bldP spid="389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Πόσες διαγώνιες μπορούμε να φέρουμε από </a:t>
            </a:r>
            <a:r>
              <a:rPr lang="el-GR" sz="2800" b="1" u="sng"/>
              <a:t>μία </a:t>
            </a:r>
            <a:r>
              <a:rPr lang="el-GR" sz="2800"/>
              <a:t>κορυφή σε ένα πεντάγωνο;</a:t>
            </a: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3276600" y="2276475"/>
            <a:ext cx="647700" cy="71913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68313" y="5445125"/>
            <a:ext cx="82089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Ουσιαστικά , δηλαδή , από κάθε κορυφή μπορώ να φέρω </a:t>
            </a:r>
            <a:r>
              <a:rPr lang="el-GR" sz="2400" b="1"/>
              <a:t>τόσες</a:t>
            </a:r>
            <a:r>
              <a:rPr lang="el-GR" sz="2400"/>
              <a:t> διαγώνιες </a:t>
            </a:r>
            <a:r>
              <a:rPr lang="el-GR" sz="2400" b="1"/>
              <a:t>όσες</a:t>
            </a:r>
            <a:r>
              <a:rPr lang="el-GR" sz="2400"/>
              <a:t> και οι </a:t>
            </a:r>
            <a:r>
              <a:rPr lang="el-GR" sz="2400" b="1"/>
              <a:t>κορυφές</a:t>
            </a:r>
            <a:r>
              <a:rPr lang="el-GR" sz="2400"/>
              <a:t> του πενταγώνου , </a:t>
            </a:r>
            <a:r>
              <a:rPr lang="el-GR" sz="2400" b="1"/>
              <a:t>αφαιρώντας 3</a:t>
            </a:r>
            <a:r>
              <a:rPr lang="el-GR" sz="2400"/>
              <a:t>.</a:t>
            </a:r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555875" y="3716338"/>
            <a:ext cx="647700" cy="719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6084888" y="3716338"/>
            <a:ext cx="647700" cy="719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932363" y="1628775"/>
            <a:ext cx="338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>
                <a:solidFill>
                  <a:schemeClr val="accent2"/>
                </a:solidFill>
              </a:rPr>
              <a:t>Π.χ. από την κορυφή Α:</a:t>
            </a:r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3924300" y="4797425"/>
            <a:ext cx="647700" cy="7191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5435600" y="4724400"/>
            <a:ext cx="647700" cy="7191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4787900" y="2349500"/>
            <a:ext cx="411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Μπορώ να φέρω 2 διαγώνιες</a:t>
            </a: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7380288" y="2781300"/>
            <a:ext cx="360362" cy="8636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361238" y="3789363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b="1" i="1">
                <a:solidFill>
                  <a:schemeClr val="accent2"/>
                </a:solidFill>
              </a:rPr>
              <a:t>5 - 3 κορυφές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7" grpId="0" animBg="1"/>
      <p:bldP spid="53258" grpId="0" animBg="1"/>
      <p:bldP spid="53261" grpId="0" animBg="1"/>
      <p:bldP spid="53262" grpId="0" animBg="1"/>
      <p:bldP spid="53263" grpId="0"/>
      <p:bldP spid="53264" grpId="0" animBg="1"/>
      <p:bldP spid="5326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Πόσες διαγώνιες μπορούμε να φέρουμε από </a:t>
            </a:r>
            <a:r>
              <a:rPr lang="el-GR" sz="2800" b="1" u="sng"/>
              <a:t>μία </a:t>
            </a:r>
            <a:r>
              <a:rPr lang="el-GR" sz="2800"/>
              <a:t>κορυφή σε ένα πεντάγωνο;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68313" y="5445125"/>
            <a:ext cx="82089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Ουσιαστικά , δηλαδή , από κάθε κορυφή μπορώ να φέρω </a:t>
            </a:r>
            <a:r>
              <a:rPr lang="el-GR" sz="2400" b="1"/>
              <a:t>τόσες</a:t>
            </a:r>
            <a:r>
              <a:rPr lang="el-GR" sz="2400"/>
              <a:t> διαγώνιες </a:t>
            </a:r>
            <a:r>
              <a:rPr lang="el-GR" sz="2400" b="1"/>
              <a:t>όσες</a:t>
            </a:r>
            <a:r>
              <a:rPr lang="el-GR" sz="2400"/>
              <a:t> και οι </a:t>
            </a:r>
            <a:r>
              <a:rPr lang="el-GR" sz="2400" b="1"/>
              <a:t>κορυφές</a:t>
            </a:r>
            <a:r>
              <a:rPr lang="el-GR" sz="2400"/>
              <a:t> του πενταγώνου , </a:t>
            </a:r>
            <a:r>
              <a:rPr lang="el-GR" sz="2400" b="1"/>
              <a:t>αφαιρώντας 3</a:t>
            </a:r>
            <a:r>
              <a:rPr lang="el-GR" sz="2400"/>
              <a:t>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427538" y="1484313"/>
            <a:ext cx="4716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i="1">
                <a:solidFill>
                  <a:schemeClr val="accent2"/>
                </a:solidFill>
              </a:rPr>
              <a:t>* Δεν λαμβάνω υπόψη τις 2 γειτονικές κορυφές Β, Ε , καθώς και την κορυφή Α από την οποία φέρνω τις διαγωνίους.</a:t>
            </a: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3924300" y="4797425"/>
            <a:ext cx="647700" cy="7191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5435600" y="4724400"/>
            <a:ext cx="647700" cy="7191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932363" y="1628775"/>
            <a:ext cx="338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>
                <a:solidFill>
                  <a:schemeClr val="accent2"/>
                </a:solidFill>
              </a:rPr>
              <a:t>Π.χ. από την κορυφή Α: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787900" y="2349500"/>
            <a:ext cx="411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Μπορώ να φέρω 2 διαγώνιες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3" grpId="0"/>
      <p:bldP spid="542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Πόσες διαγώνιες μπορούμε να φέρουμε από </a:t>
            </a:r>
            <a:r>
              <a:rPr lang="el-GR" sz="2800" b="1" u="sng"/>
              <a:t>μία </a:t>
            </a:r>
            <a:r>
              <a:rPr lang="el-GR" sz="2800"/>
              <a:t>κορυφή σε ένα εξάγωνο ;</a:t>
            </a:r>
          </a:p>
        </p:txBody>
      </p:sp>
      <p:pic>
        <p:nvPicPr>
          <p:cNvPr id="4198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3276600" y="2276475"/>
            <a:ext cx="647700" cy="719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Πόσες διαγώνιες μπορούμε να φέρουμε από </a:t>
            </a:r>
            <a:r>
              <a:rPr lang="el-GR" sz="2800" b="1" u="sng"/>
              <a:t>μία </a:t>
            </a:r>
            <a:r>
              <a:rPr lang="el-GR" sz="2800"/>
              <a:t>κορυφή σε ένα εξάγωνο ;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276600" y="2276475"/>
            <a:ext cx="647700" cy="719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50825" y="6092825"/>
            <a:ext cx="5997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="1">
                <a:solidFill>
                  <a:schemeClr val="accent2"/>
                </a:solidFill>
              </a:rPr>
              <a:t>- 3</a:t>
            </a:r>
            <a:r>
              <a:rPr lang="el-GR" sz="2400"/>
              <a:t> (οι 2 γειτονικές κορυφές &amp; η κορυφή Α)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6300788" y="6092825"/>
            <a:ext cx="719137" cy="358775"/>
          </a:xfrm>
          <a:prstGeom prst="rightArrow">
            <a:avLst>
              <a:gd name="adj1" fmla="val 50000"/>
              <a:gd name="adj2" fmla="val 5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019925" y="6021388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/>
              <a:t>3 διαγώνιες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68313" y="5661025"/>
            <a:ext cx="391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="1">
                <a:solidFill>
                  <a:srgbClr val="FF3300"/>
                </a:solidFill>
              </a:rPr>
              <a:t>6</a:t>
            </a:r>
            <a:r>
              <a:rPr lang="el-GR" sz="2400"/>
              <a:t> οι κορυφές του εξαγώνου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1" grpId="0" animBg="1"/>
      <p:bldP spid="44042" grpId="0"/>
      <p:bldP spid="4404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2800"/>
              <a:t>Πόσες </a:t>
            </a:r>
            <a:r>
              <a:rPr lang="el-GR" sz="2800" b="1" u="sng"/>
              <a:t>συνολικά</a:t>
            </a:r>
            <a:r>
              <a:rPr lang="el-GR" sz="2800"/>
              <a:t> διαγώνιες μπορούμε να φέρουμε σε ένα εξάγωνο ;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υποθέσουμε ότι οι ομάδες είναι 5.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404664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βρούμε πόσους αγώνες θα παίξουνε </a:t>
            </a:r>
          </a:p>
          <a:p>
            <a:r>
              <a:rPr lang="el-GR" sz="2400" dirty="0" smtClean="0"/>
              <a:t>θα πρέπει να σκεφτούμε ως εξής:</a:t>
            </a:r>
            <a:endParaRPr lang="el-GR" sz="2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ομάδα Β θα παίξει στην έδρα της με τις υπόλοιπες 4.</a:t>
            </a:r>
            <a:endParaRPr lang="el-GR" sz="2400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5868144" y="260648"/>
          <a:ext cx="3024337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2800"/>
              <a:t>Πόσες </a:t>
            </a:r>
            <a:r>
              <a:rPr lang="el-GR" sz="2800" b="1" u="sng"/>
              <a:t>συνολικά</a:t>
            </a:r>
            <a:r>
              <a:rPr lang="el-GR" sz="2800"/>
              <a:t> διαγώνιες μπορούμε να φέρουμε σε ένα εξάγωνο ;</a:t>
            </a:r>
          </a:p>
        </p:txBody>
      </p:sp>
      <p:pic>
        <p:nvPicPr>
          <p:cNvPr id="4506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3276600" y="2276475"/>
            <a:ext cx="647700" cy="719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1628775"/>
            <a:ext cx="898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/>
              <a:t>Πριν , δείξαμε ότι </a:t>
            </a:r>
            <a:r>
              <a:rPr lang="el-GR" sz="2000" u="sng"/>
              <a:t>από κάθε κορυφή</a:t>
            </a:r>
            <a:r>
              <a:rPr lang="el-GR" sz="2000"/>
              <a:t> μπορούμε να φέρουμε 6 – 3 = 3 διαγώνιες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39750" y="2349500"/>
            <a:ext cx="2378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400" b="1">
                <a:solidFill>
                  <a:srgbClr val="336600"/>
                </a:solidFill>
              </a:rPr>
              <a:t>6</a:t>
            </a:r>
            <a:r>
              <a:rPr lang="el-GR" sz="4400"/>
              <a:t> – 3 = </a:t>
            </a:r>
            <a:r>
              <a:rPr lang="el-GR" sz="4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2627313" y="3716338"/>
            <a:ext cx="647700" cy="7191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3995738" y="4941888"/>
            <a:ext cx="647700" cy="7191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5435600" y="4652963"/>
            <a:ext cx="647700" cy="7191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6084888" y="3789363"/>
            <a:ext cx="647700" cy="7191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5940425" y="2708275"/>
            <a:ext cx="647700" cy="719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23850" y="3141663"/>
            <a:ext cx="24923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Όλες οι κορυφές </a:t>
            </a:r>
          </a:p>
          <a:p>
            <a:r>
              <a:rPr lang="el-GR" sz="2400"/>
              <a:t>είναι </a:t>
            </a:r>
            <a:r>
              <a:rPr lang="el-GR" sz="2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50825" y="5373688"/>
            <a:ext cx="32813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Επομένως θα έχουμε </a:t>
            </a:r>
          </a:p>
          <a:p>
            <a:r>
              <a:rPr lang="el-GR" sz="3200" b="1">
                <a:solidFill>
                  <a:schemeClr val="accent2"/>
                </a:solidFill>
              </a:rPr>
              <a:t>6 </a:t>
            </a:r>
            <a:r>
              <a:rPr lang="en-US" sz="3200" b="1">
                <a:cs typeface="Arial" charset="0"/>
              </a:rPr>
              <a:t>·</a:t>
            </a:r>
            <a:r>
              <a:rPr lang="el-GR" sz="3200" b="1">
                <a:cs typeface="Arial" charset="0"/>
              </a:rPr>
              <a:t> </a:t>
            </a:r>
            <a:r>
              <a:rPr lang="el-GR" sz="3200" b="1">
                <a:solidFill>
                  <a:srgbClr val="FF3300"/>
                </a:solidFill>
                <a:cs typeface="Arial" charset="0"/>
              </a:rPr>
              <a:t>3</a:t>
            </a:r>
            <a:r>
              <a:rPr lang="el-GR" sz="3200" b="1">
                <a:cs typeface="Arial" charset="0"/>
              </a:rPr>
              <a:t> = 18</a:t>
            </a:r>
            <a:r>
              <a:rPr lang="el-GR" sz="2400">
                <a:cs typeface="Arial" charset="0"/>
              </a:rPr>
              <a:t> διαγώνιες</a:t>
            </a:r>
            <a:endParaRPr lang="en-US" sz="2800" b="1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/>
      <p:bldP spid="4507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6" name="Picture 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2800"/>
              <a:t>Πόσες </a:t>
            </a:r>
            <a:r>
              <a:rPr lang="el-GR" sz="2800" b="1" u="sng"/>
              <a:t>συνολικά</a:t>
            </a:r>
            <a:r>
              <a:rPr lang="el-GR" sz="2800"/>
              <a:t> διαγώνιες μπορούμε να φέρουμε σε ένα εξάγωνο ;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1628775"/>
            <a:ext cx="898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/>
              <a:t>Πριν , δείξαμε ότι </a:t>
            </a:r>
            <a:r>
              <a:rPr lang="el-GR" sz="2000" u="sng"/>
              <a:t>από κάθε κορυφή</a:t>
            </a:r>
            <a:r>
              <a:rPr lang="el-GR" sz="2000"/>
              <a:t> μπορούμε να φέρουμε 5 – 2 = 3 διαγώνιες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9750" y="2349500"/>
            <a:ext cx="2378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400" b="1">
                <a:solidFill>
                  <a:srgbClr val="336600"/>
                </a:solidFill>
              </a:rPr>
              <a:t>6</a:t>
            </a:r>
            <a:r>
              <a:rPr lang="el-GR" sz="4400"/>
              <a:t> – 3 = </a:t>
            </a:r>
            <a:r>
              <a:rPr lang="el-GR" sz="4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23850" y="3141663"/>
            <a:ext cx="24923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Όλες οι κορυφές </a:t>
            </a:r>
          </a:p>
          <a:p>
            <a:r>
              <a:rPr lang="el-GR" sz="2400"/>
              <a:t>είναι </a:t>
            </a:r>
            <a:r>
              <a:rPr lang="el-GR" sz="2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50825" y="5373688"/>
            <a:ext cx="32813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Επομένως θα έχουμε </a:t>
            </a:r>
          </a:p>
          <a:p>
            <a:r>
              <a:rPr lang="el-GR" sz="3200" b="1">
                <a:solidFill>
                  <a:schemeClr val="accent2"/>
                </a:solidFill>
              </a:rPr>
              <a:t>6 </a:t>
            </a:r>
            <a:r>
              <a:rPr lang="en-US" sz="3200" b="1">
                <a:cs typeface="Arial" charset="0"/>
              </a:rPr>
              <a:t>·</a:t>
            </a:r>
            <a:r>
              <a:rPr lang="el-GR" sz="3200" b="1">
                <a:cs typeface="Arial" charset="0"/>
              </a:rPr>
              <a:t> </a:t>
            </a:r>
            <a:r>
              <a:rPr lang="el-GR" sz="3200" b="1">
                <a:solidFill>
                  <a:srgbClr val="FF3300"/>
                </a:solidFill>
                <a:cs typeface="Arial" charset="0"/>
              </a:rPr>
              <a:t>3</a:t>
            </a:r>
            <a:r>
              <a:rPr lang="el-GR" sz="3200" b="1">
                <a:cs typeface="Arial" charset="0"/>
              </a:rPr>
              <a:t> = </a:t>
            </a:r>
            <a:r>
              <a:rPr lang="el-GR" sz="3200">
                <a:cs typeface="Arial" charset="0"/>
              </a:rPr>
              <a:t>18</a:t>
            </a:r>
            <a:r>
              <a:rPr lang="el-GR" sz="2400">
                <a:cs typeface="Arial" charset="0"/>
              </a:rPr>
              <a:t> διαγώνιες</a:t>
            </a:r>
            <a:endParaRPr lang="en-US" sz="28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859338" y="5300663"/>
            <a:ext cx="44640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Κι επειδή τις έχουμε μετρήσει διπλά, θα πάρουμε τις μισές , </a:t>
            </a:r>
          </a:p>
          <a:p>
            <a:r>
              <a:rPr lang="el-GR" sz="2400"/>
              <a:t>δηλ</a:t>
            </a:r>
            <a:r>
              <a:rPr lang="el-GR" sz="3200" b="1">
                <a:cs typeface="Arial" charset="0"/>
              </a:rPr>
              <a:t> </a:t>
            </a:r>
            <a:r>
              <a:rPr lang="el-GR" sz="2800">
                <a:cs typeface="Arial" charset="0"/>
              </a:rPr>
              <a:t>18: 2 = </a:t>
            </a:r>
            <a:r>
              <a:rPr lang="el-GR" sz="2800" b="1">
                <a:solidFill>
                  <a:srgbClr val="FF3300"/>
                </a:solidFill>
                <a:cs typeface="Arial" charset="0"/>
              </a:rPr>
              <a:t>9</a:t>
            </a:r>
            <a:r>
              <a:rPr lang="el-GR" sz="2400" b="1">
                <a:solidFill>
                  <a:srgbClr val="FF3300"/>
                </a:solidFill>
                <a:cs typeface="Arial" charset="0"/>
              </a:rPr>
              <a:t> διαγώνιες</a:t>
            </a:r>
            <a:endParaRPr lang="en-US" sz="2800" b="1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Πόσες </a:t>
            </a:r>
            <a:r>
              <a:rPr lang="el-GR" sz="3200" b="1" u="sng"/>
              <a:t>συνολικά</a:t>
            </a:r>
            <a:r>
              <a:rPr lang="el-GR" sz="3200"/>
              <a:t> διαγώνιες μπορούμε να φέρουμε σε ένα επτάγωνο ;</a:t>
            </a:r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Πόσες </a:t>
            </a:r>
            <a:r>
              <a:rPr lang="el-GR" sz="3200" b="1" u="sng"/>
              <a:t>συνολικά</a:t>
            </a:r>
            <a:r>
              <a:rPr lang="el-GR" sz="3200"/>
              <a:t> διαγώνιες μπορούμε να φέρουμε σε ένα επτάγωνο ;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3276600" y="2276475"/>
            <a:ext cx="647700" cy="719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226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/>
              <a:t>Από κάθε κορυφή: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1213" y="1600200"/>
            <a:ext cx="4981575" cy="4525963"/>
          </a:xfrm>
          <a:noFill/>
          <a:ln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Πόσες </a:t>
            </a:r>
            <a:r>
              <a:rPr lang="el-GR" sz="3200" b="1" u="sng"/>
              <a:t>συνολικά</a:t>
            </a:r>
            <a:r>
              <a:rPr lang="el-GR" sz="3200"/>
              <a:t> διαγώνιες μπορούμε να φέρουμε σε ένα επτάγωνο ;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276600" y="2276475"/>
            <a:ext cx="647700" cy="7191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226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/>
              <a:t>Από κάθε κορυφή: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23850" y="249237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b="1">
                <a:solidFill>
                  <a:srgbClr val="336600"/>
                </a:solidFill>
              </a:rPr>
              <a:t>7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827088" y="2492375"/>
            <a:ext cx="77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b="1"/>
              <a:t>- 3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619250" y="2492375"/>
            <a:ext cx="126523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b="1"/>
              <a:t>= </a:t>
            </a:r>
            <a:r>
              <a:rPr lang="el-GR" sz="4000" b="1">
                <a:solidFill>
                  <a:srgbClr val="FF3300"/>
                </a:solidFill>
              </a:rPr>
              <a:t>4 </a:t>
            </a:r>
          </a:p>
          <a:p>
            <a:r>
              <a:rPr lang="el-GR" b="1">
                <a:solidFill>
                  <a:srgbClr val="FF3300"/>
                </a:solidFill>
              </a:rPr>
              <a:t>διαγώνιες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79388" y="4365625"/>
            <a:ext cx="24923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Όλες οι κορυφές </a:t>
            </a:r>
          </a:p>
          <a:p>
            <a:r>
              <a:rPr lang="el-GR" sz="2400"/>
              <a:t>είναι </a:t>
            </a:r>
            <a:r>
              <a:rPr lang="el-GR" sz="2800" b="1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50825" y="5373688"/>
            <a:ext cx="32813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Επομένως θα έχουμε </a:t>
            </a:r>
          </a:p>
          <a:p>
            <a:r>
              <a:rPr lang="el-GR" sz="3200" b="1">
                <a:solidFill>
                  <a:schemeClr val="accent2"/>
                </a:solidFill>
              </a:rPr>
              <a:t>7 </a:t>
            </a:r>
            <a:r>
              <a:rPr lang="en-US" sz="3200" b="1">
                <a:cs typeface="Arial" charset="0"/>
              </a:rPr>
              <a:t>·</a:t>
            </a:r>
            <a:r>
              <a:rPr lang="el-GR" sz="3200" b="1">
                <a:cs typeface="Arial" charset="0"/>
              </a:rPr>
              <a:t> </a:t>
            </a:r>
            <a:r>
              <a:rPr lang="el-GR" sz="3200" b="1">
                <a:solidFill>
                  <a:srgbClr val="FF3300"/>
                </a:solidFill>
                <a:cs typeface="Arial" charset="0"/>
              </a:rPr>
              <a:t>4</a:t>
            </a:r>
            <a:r>
              <a:rPr lang="el-GR" sz="3200" b="1">
                <a:cs typeface="Arial" charset="0"/>
              </a:rPr>
              <a:t> = </a:t>
            </a:r>
            <a:r>
              <a:rPr lang="el-GR" sz="3200">
                <a:cs typeface="Arial" charset="0"/>
              </a:rPr>
              <a:t>28</a:t>
            </a:r>
            <a:r>
              <a:rPr lang="el-GR" sz="2400">
                <a:cs typeface="Arial" charset="0"/>
              </a:rPr>
              <a:t> διαγώνιες</a:t>
            </a:r>
            <a:endParaRPr lang="en-US" sz="28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859338" y="5300663"/>
            <a:ext cx="44640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Κι επειδή τις έχουμε μετρήσει διπλά, θα πάρουμε τις μισές , </a:t>
            </a:r>
          </a:p>
          <a:p>
            <a:r>
              <a:rPr lang="el-GR" sz="2400"/>
              <a:t>δηλ</a:t>
            </a:r>
            <a:r>
              <a:rPr lang="el-GR" sz="3200" b="1">
                <a:cs typeface="Arial" charset="0"/>
              </a:rPr>
              <a:t> </a:t>
            </a:r>
            <a:r>
              <a:rPr lang="el-GR" sz="2800">
                <a:cs typeface="Arial" charset="0"/>
              </a:rPr>
              <a:t>28: 2 = </a:t>
            </a:r>
            <a:r>
              <a:rPr lang="el-GR" sz="2800" b="1">
                <a:solidFill>
                  <a:srgbClr val="FF3300"/>
                </a:solidFill>
                <a:cs typeface="Arial" charset="0"/>
              </a:rPr>
              <a:t>14</a:t>
            </a:r>
            <a:r>
              <a:rPr lang="el-GR" sz="2400" b="1">
                <a:solidFill>
                  <a:srgbClr val="FF3300"/>
                </a:solidFill>
                <a:cs typeface="Arial" charset="0"/>
              </a:rPr>
              <a:t> διαγώνιες</a:t>
            </a:r>
            <a:endParaRPr lang="en-US" sz="28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0" y="3141663"/>
            <a:ext cx="1368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>
                <a:solidFill>
                  <a:srgbClr val="336600"/>
                </a:solidFill>
              </a:rPr>
              <a:t>Οι κορυφές του επταγώνου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2" grpId="0"/>
      <p:bldP spid="49164" grpId="0"/>
      <p:bldP spid="49165" grpId="0"/>
      <p:bldP spid="4916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1600200"/>
            <a:ext cx="4981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Πόσες </a:t>
            </a:r>
            <a:r>
              <a:rPr lang="el-GR" sz="3200" b="1" u="sng"/>
              <a:t>συνολικά</a:t>
            </a:r>
            <a:r>
              <a:rPr lang="el-GR" sz="3200"/>
              <a:t> διαγώνιες μπορούμε να φέρουμε σε ένα επτάγωνο ;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226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/>
              <a:t>Από κάθε κορυφή: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23850" y="2492375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b="1">
                <a:solidFill>
                  <a:srgbClr val="336600"/>
                </a:solidFill>
              </a:rPr>
              <a:t>7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827088" y="2492375"/>
            <a:ext cx="77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b="1"/>
              <a:t>- 3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619250" y="2492375"/>
            <a:ext cx="126523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b="1"/>
              <a:t>= </a:t>
            </a:r>
            <a:r>
              <a:rPr lang="el-GR" sz="4000" b="1">
                <a:solidFill>
                  <a:srgbClr val="FF3300"/>
                </a:solidFill>
              </a:rPr>
              <a:t>4 </a:t>
            </a:r>
          </a:p>
          <a:p>
            <a:r>
              <a:rPr lang="el-GR" b="1">
                <a:solidFill>
                  <a:srgbClr val="FF3300"/>
                </a:solidFill>
              </a:rPr>
              <a:t>διαγώνιες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79388" y="4365625"/>
            <a:ext cx="24923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Όλες οι κορυφές </a:t>
            </a:r>
          </a:p>
          <a:p>
            <a:r>
              <a:rPr lang="el-GR" sz="2400"/>
              <a:t>είναι </a:t>
            </a:r>
            <a:r>
              <a:rPr lang="el-GR" sz="2800" b="1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50825" y="5373688"/>
            <a:ext cx="32813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Επομένως θα έχουμε </a:t>
            </a:r>
          </a:p>
          <a:p>
            <a:r>
              <a:rPr lang="el-GR" sz="3200" b="1">
                <a:solidFill>
                  <a:schemeClr val="accent2"/>
                </a:solidFill>
              </a:rPr>
              <a:t>7 </a:t>
            </a:r>
            <a:r>
              <a:rPr lang="en-US" sz="3200" b="1">
                <a:cs typeface="Arial" charset="0"/>
              </a:rPr>
              <a:t>·</a:t>
            </a:r>
            <a:r>
              <a:rPr lang="el-GR" sz="3200" b="1">
                <a:cs typeface="Arial" charset="0"/>
              </a:rPr>
              <a:t> </a:t>
            </a:r>
            <a:r>
              <a:rPr lang="el-GR" sz="3200" b="1">
                <a:solidFill>
                  <a:srgbClr val="FF3300"/>
                </a:solidFill>
                <a:cs typeface="Arial" charset="0"/>
              </a:rPr>
              <a:t>4</a:t>
            </a:r>
            <a:r>
              <a:rPr lang="el-GR" sz="3200" b="1">
                <a:cs typeface="Arial" charset="0"/>
              </a:rPr>
              <a:t> = </a:t>
            </a:r>
            <a:r>
              <a:rPr lang="el-GR" sz="3200">
                <a:cs typeface="Arial" charset="0"/>
              </a:rPr>
              <a:t>28</a:t>
            </a:r>
            <a:r>
              <a:rPr lang="el-GR" sz="2400">
                <a:cs typeface="Arial" charset="0"/>
              </a:rPr>
              <a:t> διαγώνιες</a:t>
            </a:r>
            <a:endParaRPr lang="en-US" sz="28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859338" y="5300663"/>
            <a:ext cx="44640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Κι επειδή τις έχουμε μετρήσει διπλά, θα πάρουμε τις μισές , </a:t>
            </a:r>
          </a:p>
          <a:p>
            <a:r>
              <a:rPr lang="el-GR" sz="2400"/>
              <a:t>δηλ</a:t>
            </a:r>
            <a:r>
              <a:rPr lang="el-GR" sz="3200" b="1">
                <a:cs typeface="Arial" charset="0"/>
              </a:rPr>
              <a:t> </a:t>
            </a:r>
            <a:r>
              <a:rPr lang="el-GR" sz="2800">
                <a:cs typeface="Arial" charset="0"/>
              </a:rPr>
              <a:t>28: 2 = </a:t>
            </a:r>
            <a:r>
              <a:rPr lang="el-GR" sz="2800" b="1">
                <a:solidFill>
                  <a:srgbClr val="FF3300"/>
                </a:solidFill>
                <a:cs typeface="Arial" charset="0"/>
              </a:rPr>
              <a:t>14</a:t>
            </a:r>
            <a:r>
              <a:rPr lang="el-GR" sz="2400" b="1">
                <a:solidFill>
                  <a:srgbClr val="FF3300"/>
                </a:solidFill>
                <a:cs typeface="Arial" charset="0"/>
              </a:rPr>
              <a:t> διαγώνιες</a:t>
            </a:r>
            <a:endParaRPr lang="en-US" sz="28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0" y="3141663"/>
            <a:ext cx="1368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>
                <a:solidFill>
                  <a:srgbClr val="336600"/>
                </a:solidFill>
              </a:rPr>
              <a:t>Οι κορυφές του επταγώνου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sz="3200"/>
              <a:t>Πόσες </a:t>
            </a:r>
            <a:r>
              <a:rPr lang="el-GR" sz="3200" b="1" u="sng"/>
              <a:t>συνολικά</a:t>
            </a:r>
            <a:r>
              <a:rPr lang="el-GR" sz="3200"/>
              <a:t> διαγώνιες μπορούμε να φέρουμε σε ένα δεκάγωνο ;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760"/>
          <a:stretch>
            <a:fillRect/>
          </a:stretch>
        </p:blipFill>
        <p:spPr>
          <a:xfrm>
            <a:off x="4572000" y="1916113"/>
            <a:ext cx="4794250" cy="4525962"/>
          </a:xfrm>
          <a:noFill/>
          <a:ln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226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/>
              <a:t>Από κάθε κορυφή: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850" y="2492375"/>
            <a:ext cx="74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b="1">
                <a:solidFill>
                  <a:srgbClr val="336600"/>
                </a:solidFill>
              </a:rPr>
              <a:t>10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58888" y="2492375"/>
            <a:ext cx="128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4000" b="1"/>
              <a:t>-   3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916238" y="2492375"/>
            <a:ext cx="2127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b="1"/>
              <a:t>= </a:t>
            </a:r>
            <a:r>
              <a:rPr lang="el-GR" sz="4000" b="1">
                <a:solidFill>
                  <a:srgbClr val="FF3300"/>
                </a:solidFill>
              </a:rPr>
              <a:t>7 </a:t>
            </a:r>
            <a:r>
              <a:rPr lang="el-GR" b="1">
                <a:solidFill>
                  <a:srgbClr val="FF3300"/>
                </a:solidFill>
              </a:rPr>
              <a:t>διαγώνιες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0" y="3141663"/>
            <a:ext cx="1368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>
                <a:solidFill>
                  <a:srgbClr val="336600"/>
                </a:solidFill>
              </a:rPr>
              <a:t>Οι κορυφές του δεκαγώνου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476375" y="3141663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/>
              <a:t>οι κορυφές που εξαιρούνται (οι 2 γειτονικές &amp; αυτή από την οποία φέρνω τις διαγώνιες)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50825" y="4581525"/>
            <a:ext cx="417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Όλες οι κορυφές είναι </a:t>
            </a:r>
            <a:r>
              <a:rPr lang="el-GR" sz="28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9388" y="5013325"/>
            <a:ext cx="6484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/>
              <a:t>Επομένως θα έχουμε </a:t>
            </a:r>
            <a:r>
              <a:rPr lang="el-GR" sz="3200" b="1">
                <a:solidFill>
                  <a:schemeClr val="accent2"/>
                </a:solidFill>
              </a:rPr>
              <a:t>10 </a:t>
            </a:r>
            <a:r>
              <a:rPr lang="en-US" sz="3200" b="1">
                <a:cs typeface="Arial" charset="0"/>
              </a:rPr>
              <a:t>·</a:t>
            </a:r>
            <a:r>
              <a:rPr lang="el-GR" sz="3200" b="1">
                <a:cs typeface="Arial" charset="0"/>
              </a:rPr>
              <a:t> </a:t>
            </a:r>
            <a:r>
              <a:rPr lang="el-GR" sz="3200" b="1">
                <a:solidFill>
                  <a:srgbClr val="FF3300"/>
                </a:solidFill>
                <a:cs typeface="Arial" charset="0"/>
              </a:rPr>
              <a:t>7</a:t>
            </a:r>
            <a:r>
              <a:rPr lang="el-GR" sz="3200" b="1">
                <a:cs typeface="Arial" charset="0"/>
              </a:rPr>
              <a:t> = </a:t>
            </a:r>
            <a:r>
              <a:rPr lang="el-GR" sz="3200">
                <a:cs typeface="Arial" charset="0"/>
              </a:rPr>
              <a:t>70</a:t>
            </a:r>
            <a:r>
              <a:rPr lang="el-GR" sz="2400">
                <a:cs typeface="Arial" charset="0"/>
              </a:rPr>
              <a:t> διαγώνιες</a:t>
            </a:r>
            <a:endParaRPr lang="en-US" sz="28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15900" y="5661025"/>
            <a:ext cx="86042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Κι επειδή τις έχουμε μετρήσει διπλά, θα πάρουμε τις μισές , </a:t>
            </a:r>
          </a:p>
          <a:p>
            <a:r>
              <a:rPr lang="el-GR" sz="2400"/>
              <a:t>δηλ</a:t>
            </a:r>
            <a:r>
              <a:rPr lang="el-GR" sz="3200" b="1">
                <a:cs typeface="Arial" charset="0"/>
              </a:rPr>
              <a:t> </a:t>
            </a:r>
            <a:r>
              <a:rPr lang="el-GR" sz="2800">
                <a:cs typeface="Arial" charset="0"/>
              </a:rPr>
              <a:t>70 : 2 = </a:t>
            </a:r>
            <a:r>
              <a:rPr lang="el-GR" sz="2800" b="1">
                <a:solidFill>
                  <a:srgbClr val="FF3300"/>
                </a:solidFill>
                <a:cs typeface="Arial" charset="0"/>
              </a:rPr>
              <a:t>35</a:t>
            </a:r>
            <a:r>
              <a:rPr lang="el-GR" sz="2400" b="1">
                <a:solidFill>
                  <a:srgbClr val="FF3300"/>
                </a:solidFill>
                <a:cs typeface="Arial" charset="0"/>
              </a:rPr>
              <a:t> διαγώνιες</a:t>
            </a:r>
            <a:endParaRPr lang="en-US" sz="2800" b="1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πολύγωνο έχει 54 διαγώνιες.</a:t>
            </a:r>
          </a:p>
          <a:p>
            <a:endParaRPr lang="el-GR" dirty="0" smtClean="0"/>
          </a:p>
          <a:p>
            <a:r>
              <a:rPr lang="el-GR" dirty="0" smtClean="0"/>
              <a:t>Πόσες είναι οι κορυφές του πολυγώνου;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987824" y="260648"/>
            <a:ext cx="287508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3600" b="1" u="sng" dirty="0" smtClean="0"/>
              <a:t>ΠΡΟΒΛΗΜΑ 3</a:t>
            </a:r>
            <a:endParaRPr lang="el-GR" sz="3600" b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κορυφών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διαγωνίων από κάθε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κορυφή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Συνολικό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πλήθος διαγωνίων </a:t>
                      </a:r>
                      <a:endParaRPr lang="el-G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0" baseline="0" dirty="0" smtClean="0">
                          <a:solidFill>
                            <a:schemeClr val="tx1"/>
                          </a:solidFill>
                        </a:rPr>
                        <a:t>6 – 3 </a:t>
                      </a:r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2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7 – 3 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10</a:t>
                      </a:r>
                      <a:r>
                        <a:rPr lang="el-GR" sz="2800" baseline="0" dirty="0" smtClean="0"/>
                        <a:t> - 3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300192" y="1628800"/>
          <a:ext cx="1656184" cy="828092"/>
        </p:xfrm>
        <a:graphic>
          <a:graphicData uri="http://schemas.openxmlformats.org/presentationml/2006/ole">
            <p:oleObj spid="_x0000_s53250" name="Equation" r:id="rId3" imgW="838080" imgH="419040" progId="Equation.DSMT4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310313" y="2636838"/>
          <a:ext cx="1781175" cy="828675"/>
        </p:xfrm>
        <a:graphic>
          <a:graphicData uri="http://schemas.openxmlformats.org/presentationml/2006/ole">
            <p:oleObj spid="_x0000_s53251" name="Equation" r:id="rId4" imgW="901440" imgH="419040" progId="Equation.DSMT4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175375" y="3644900"/>
          <a:ext cx="2032000" cy="828675"/>
        </p:xfrm>
        <a:graphic>
          <a:graphicData uri="http://schemas.openxmlformats.org/presentationml/2006/ole">
            <p:oleObj spid="_x0000_s53252" name="Equation" r:id="rId5" imgW="1028520" imgH="419040" progId="Equation.DSMT4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κορυφών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διαγωνίων από κάθε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κορυφή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Συνολικό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πλήθος διαγωνίων </a:t>
                      </a:r>
                      <a:endParaRPr lang="el-G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0" baseline="0" dirty="0" smtClean="0">
                          <a:solidFill>
                            <a:schemeClr val="tx1"/>
                          </a:solidFill>
                        </a:rPr>
                        <a:t>6 – 3 </a:t>
                      </a:r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2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7 – 3 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10</a:t>
                      </a:r>
                      <a:r>
                        <a:rPr lang="el-GR" sz="2800" baseline="0" dirty="0" smtClean="0"/>
                        <a:t> - 3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300192" y="1628800"/>
          <a:ext cx="1656184" cy="828092"/>
        </p:xfrm>
        <a:graphic>
          <a:graphicData uri="http://schemas.openxmlformats.org/presentationml/2006/ole">
            <p:oleObj spid="_x0000_s54274" name="Equation" r:id="rId3" imgW="838080" imgH="419040" progId="Equation.DSMT4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310313" y="2636838"/>
          <a:ext cx="1781175" cy="828675"/>
        </p:xfrm>
        <a:graphic>
          <a:graphicData uri="http://schemas.openxmlformats.org/presentationml/2006/ole">
            <p:oleObj spid="_x0000_s54275" name="Equation" r:id="rId4" imgW="901440" imgH="419040" progId="Equation.DSMT4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175375" y="3644900"/>
          <a:ext cx="2032000" cy="828675"/>
        </p:xfrm>
        <a:graphic>
          <a:graphicData uri="http://schemas.openxmlformats.org/presentationml/2006/ole">
            <p:oleObj spid="_x0000_s54276" name="Equation" r:id="rId5" imgW="1028520" imgH="4190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υποθέσουμε ότι οι ομάδες είναι 5.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404664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βρούμε πόσους αγώνες θα παίξουνε </a:t>
            </a:r>
          </a:p>
          <a:p>
            <a:r>
              <a:rPr lang="el-GR" sz="2400" dirty="0" smtClean="0"/>
              <a:t>θα πρέπει να σκεφτούμε ως εξής:</a:t>
            </a:r>
            <a:endParaRPr lang="el-GR" sz="2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Η ομάδα Β θα παίξει στην έδρα της με τις υπόλοιπες 4.</a:t>
            </a:r>
            <a:endParaRPr lang="el-GR" sz="2400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5868144" y="260648"/>
          <a:ext cx="3024337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Β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κορυφών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διαγωνίων από κάθε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κορυφή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Συνολικό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πλήθος διαγωνίων </a:t>
                      </a:r>
                      <a:endParaRPr lang="el-G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0" baseline="0" dirty="0" smtClean="0">
                          <a:solidFill>
                            <a:schemeClr val="tx1"/>
                          </a:solidFill>
                        </a:rPr>
                        <a:t>6 – 3 </a:t>
                      </a:r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2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7 – 3 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10</a:t>
                      </a:r>
                      <a:r>
                        <a:rPr lang="el-GR" sz="2800" baseline="0" dirty="0" smtClean="0"/>
                        <a:t> - 3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x</a:t>
                      </a:r>
                      <a:endParaRPr lang="el-GR" sz="2800" b="0" dirty="0" smtClean="0"/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(x-3)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300192" y="1628800"/>
          <a:ext cx="1656184" cy="828092"/>
        </p:xfrm>
        <a:graphic>
          <a:graphicData uri="http://schemas.openxmlformats.org/presentationml/2006/ole">
            <p:oleObj spid="_x0000_s55298" name="Equation" r:id="rId3" imgW="838080" imgH="419040" progId="Equation.DSMT4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310313" y="2636838"/>
          <a:ext cx="1781175" cy="828675"/>
        </p:xfrm>
        <a:graphic>
          <a:graphicData uri="http://schemas.openxmlformats.org/presentationml/2006/ole">
            <p:oleObj spid="_x0000_s55299" name="Equation" r:id="rId4" imgW="901440" imgH="419040" progId="Equation.DSMT4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175375" y="3644900"/>
          <a:ext cx="2032000" cy="828675"/>
        </p:xfrm>
        <a:graphic>
          <a:graphicData uri="http://schemas.openxmlformats.org/presentationml/2006/ole">
            <p:oleObj spid="_x0000_s55300" name="Equation" r:id="rId5" imgW="1028520" imgH="4190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κορυφών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διαγωνίων από κάθε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κορυφή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Συνολικό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πλήθος διαγωνίων </a:t>
                      </a:r>
                      <a:endParaRPr lang="el-G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0" baseline="0" dirty="0" smtClean="0">
                          <a:solidFill>
                            <a:schemeClr val="tx1"/>
                          </a:solidFill>
                        </a:rPr>
                        <a:t>6 – 3 </a:t>
                      </a:r>
                      <a:endParaRPr lang="el-GR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2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7 – 3 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 smtClean="0">
                        <a:solidFill>
                          <a:schemeClr val="tx1"/>
                        </a:solidFill>
                        <a:sym typeface="Wingdings 2"/>
                      </a:endParaRPr>
                    </a:p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10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10</a:t>
                      </a:r>
                      <a:r>
                        <a:rPr lang="el-GR" sz="2800" baseline="0" dirty="0" smtClean="0"/>
                        <a:t> - 3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ν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l-GR" sz="2800" dirty="0" smtClean="0"/>
                        <a:t>ν</a:t>
                      </a:r>
                      <a:r>
                        <a:rPr lang="en-US" sz="2800" dirty="0" smtClean="0"/>
                        <a:t>-3)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300192" y="1628800"/>
          <a:ext cx="1656184" cy="828092"/>
        </p:xfrm>
        <a:graphic>
          <a:graphicData uri="http://schemas.openxmlformats.org/presentationml/2006/ole">
            <p:oleObj spid="_x0000_s56322" name="Equation" r:id="rId3" imgW="838080" imgH="419040" progId="Equation.DSMT4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310313" y="2636838"/>
          <a:ext cx="1781175" cy="828675"/>
        </p:xfrm>
        <a:graphic>
          <a:graphicData uri="http://schemas.openxmlformats.org/presentationml/2006/ole">
            <p:oleObj spid="_x0000_s56323" name="Equation" r:id="rId4" imgW="901440" imgH="419040" progId="Equation.DSMT4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175375" y="3644900"/>
          <a:ext cx="2032000" cy="828675"/>
        </p:xfrm>
        <a:graphic>
          <a:graphicData uri="http://schemas.openxmlformats.org/presentationml/2006/ole">
            <p:oleObj spid="_x0000_s56324" name="Equation" r:id="rId5" imgW="1028520" imgH="419040" progId="Equation.DSMT4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6557963" y="5084763"/>
          <a:ext cx="1228725" cy="828675"/>
        </p:xfrm>
        <a:graphic>
          <a:graphicData uri="http://schemas.openxmlformats.org/presentationml/2006/ole">
            <p:oleObj spid="_x0000_s56325" name="Equation" r:id="rId6" imgW="622080" imgH="4190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11561" y="836712"/>
          <a:ext cx="7992887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83"/>
                <a:gridCol w="3127652"/>
                <a:gridCol w="3127652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κορυφών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Πλήθος διαγωνίων από κάθε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κορυφή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Συνολικό</a:t>
                      </a:r>
                      <a:r>
                        <a:rPr lang="el-GR" sz="2000" baseline="0" dirty="0" smtClean="0">
                          <a:solidFill>
                            <a:schemeClr val="tx1"/>
                          </a:solidFill>
                        </a:rPr>
                        <a:t> πλήθος διαγωνίων </a:t>
                      </a:r>
                      <a:endParaRPr lang="el-G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0" dirty="0" smtClean="0"/>
                        <a:t>ν</a:t>
                      </a:r>
                    </a:p>
                    <a:p>
                      <a:pPr algn="ctr"/>
                      <a:endParaRPr lang="el-GR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(</a:t>
                      </a:r>
                      <a:r>
                        <a:rPr lang="el-GR" sz="2800" dirty="0" smtClean="0"/>
                        <a:t>ν</a:t>
                      </a:r>
                      <a:r>
                        <a:rPr lang="en-US" sz="2800" dirty="0" smtClean="0"/>
                        <a:t>-3)</a:t>
                      </a:r>
                      <a:endParaRPr lang="el-G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6372200" y="1556792"/>
          <a:ext cx="1228725" cy="828675"/>
        </p:xfrm>
        <a:graphic>
          <a:graphicData uri="http://schemas.openxmlformats.org/presentationml/2006/ole">
            <p:oleObj spid="_x0000_s57349" name="Equation" r:id="rId3" imgW="622080" imgH="419040" progId="Equation.DSMT4">
              <p:embed/>
            </p:oleObj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1115616" y="2780928"/>
            <a:ext cx="7179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Γνωρίζουμε ότι το πολύγωνο έχει </a:t>
            </a:r>
            <a:r>
              <a:rPr lang="el-GR" sz="2800" b="1" dirty="0" smtClean="0"/>
              <a:t>54 διαγώνιες.</a:t>
            </a:r>
            <a:endParaRPr lang="el-GR" sz="28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683568" y="3717032"/>
            <a:ext cx="7979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Επομένως η εξίσωση που πρέπει να λύσουμε είναι η: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314700" y="4508500"/>
          <a:ext cx="2633663" cy="1192213"/>
        </p:xfrm>
        <a:graphic>
          <a:graphicData uri="http://schemas.openxmlformats.org/presentationml/2006/ole">
            <p:oleObj spid="_x0000_s57350" name="Equation" r:id="rId4" imgW="927000" imgH="4190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41363" y="333375"/>
          <a:ext cx="7243762" cy="1257300"/>
        </p:xfrm>
        <a:graphic>
          <a:graphicData uri="http://schemas.openxmlformats.org/presentationml/2006/ole">
            <p:oleObj spid="_x0000_s58370" name="Equation" r:id="rId3" imgW="2412720" imgH="41904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68313" y="3068638"/>
          <a:ext cx="5487987" cy="2819400"/>
        </p:xfrm>
        <a:graphic>
          <a:graphicData uri="http://schemas.openxmlformats.org/presentationml/2006/ole">
            <p:oleObj spid="_x0000_s58371" name="Equation" r:id="rId4" imgW="1828800" imgH="939600" progId="Equation.DSMT4">
              <p:embed/>
            </p:oleObj>
          </a:graphicData>
        </a:graphic>
      </p:graphicFrame>
      <p:cxnSp>
        <p:nvCxnSpPr>
          <p:cNvPr id="6" name="5 - Ευθύγραμμο βέλος σύνδεσης"/>
          <p:cNvCxnSpPr/>
          <p:nvPr/>
        </p:nvCxnSpPr>
        <p:spPr>
          <a:xfrm flipV="1">
            <a:off x="5148064" y="4365104"/>
            <a:ext cx="1368152" cy="7920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5292080" y="5445224"/>
            <a:ext cx="1440160" cy="43204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732240" y="386104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12</a:t>
            </a:r>
            <a:endParaRPr lang="el-GR" sz="4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6804248" y="5517232"/>
            <a:ext cx="601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-</a:t>
            </a:r>
            <a:r>
              <a:rPr lang="el-GR" sz="4000" dirty="0" smtClean="0"/>
              <a:t>9</a:t>
            </a:r>
            <a:endParaRPr lang="el-GR" sz="4000" dirty="0"/>
          </a:p>
        </p:txBody>
      </p:sp>
      <p:sp>
        <p:nvSpPr>
          <p:cNvPr id="14" name="13 - TextBox"/>
          <p:cNvSpPr txBox="1"/>
          <p:nvPr/>
        </p:nvSpPr>
        <p:spPr>
          <a:xfrm>
            <a:off x="7596336" y="4005064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δεκτή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660232" y="6165304"/>
            <a:ext cx="195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πορρίπτεται</a:t>
            </a:r>
            <a:endParaRPr lang="el-G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205038" y="1662113"/>
          <a:ext cx="3925887" cy="685800"/>
        </p:xfrm>
        <a:graphic>
          <a:graphicData uri="http://schemas.openxmlformats.org/presentationml/2006/ole">
            <p:oleObj spid="_x0000_s58372" name="Equation" r:id="rId5" imgW="1307880" imgH="228600" progId="Equation.DSMT4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683568" y="5949280"/>
            <a:ext cx="557126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3200" dirty="0" smtClean="0"/>
              <a:t>Το πολύγωνο έχει </a:t>
            </a:r>
            <a:r>
              <a:rPr lang="el-GR" sz="3600" b="1" dirty="0" smtClean="0"/>
              <a:t>12 κορυφές</a:t>
            </a:r>
            <a:r>
              <a:rPr lang="el-GR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υποθέσουμε ότι οι ομάδες είναι 5.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404664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βρούμε πόσους αγώνες θα παίξουνε </a:t>
            </a:r>
          </a:p>
          <a:p>
            <a:r>
              <a:rPr lang="el-GR" sz="2400" dirty="0" smtClean="0"/>
              <a:t>θα πρέπει να σκεφτούμε ως εξής:</a:t>
            </a:r>
            <a:endParaRPr lang="el-GR" sz="2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Το ίδιο θα γίνει και με τις υπόλοιπες ομάδες Γ, Δ, Ε.</a:t>
            </a:r>
            <a:endParaRPr lang="el-GR" sz="2400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5868144" y="260648"/>
          <a:ext cx="3024337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Β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endParaRPr lang="el-GR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0" y="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υποθέσουμε ότι οι ομάδες είναι 5.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404664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Για να βρούμε πόσους αγώνες θα παίξουνε </a:t>
            </a:r>
          </a:p>
          <a:p>
            <a:r>
              <a:rPr lang="el-GR" sz="2400" dirty="0" smtClean="0"/>
              <a:t>θα πρέπει να σκεφτούμε ως εξής:</a:t>
            </a:r>
            <a:endParaRPr lang="el-GR" sz="2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971600" y="60212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Το ίδιο θα γίνει και με τις υπόλοιπες ομάδες Γ, Δ, Ε.</a:t>
            </a:r>
            <a:endParaRPr lang="el-GR" sz="2400" dirty="0"/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5868144" y="260648"/>
          <a:ext cx="3024337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44217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l-G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Β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Γ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Δ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/>
                        <a:t>Ε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800" b="1" baseline="0" dirty="0" smtClean="0">
                          <a:solidFill>
                            <a:schemeClr val="tx1"/>
                          </a:solidFill>
                        </a:rPr>
                        <a:t> αγώνες</a:t>
                      </a:r>
                      <a:endParaRPr lang="el-GR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2345</Words>
  <Application>Microsoft Office PowerPoint</Application>
  <PresentationFormat>Προβολή στην οθόνη (4:3)</PresentationFormat>
  <Paragraphs>601</Paragraphs>
  <Slides>73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6" baseType="lpstr">
      <vt:lpstr>Θέμα του Office</vt:lpstr>
      <vt:lpstr>Προσαρμοσμένη σχεδίαση</vt:lpstr>
      <vt:lpstr>Equation</vt:lpstr>
      <vt:lpstr>Προβλήματα που λύνονται με εξισώσεις 2ου βαθμού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Ας υποθέσουμε ότι οι καλεσμένοι είναι 6,  οι Α, Β, Γ, Δ, Ε, Ζ </vt:lpstr>
      <vt:lpstr>Πόσες χειραψίες θα κάνει ο καλεσμένος Α με καθέναν από τους υπόλοιπους;</vt:lpstr>
      <vt:lpstr>Πόσες χειραψίες θα κάνει ο καλεσμένος Α με καθέναν από τους υπόλοιπους;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Επαναλαμβάνουμε την ίδια διαδικασία για τους υπόλοιπους καλεσμένους</vt:lpstr>
      <vt:lpstr>Διαφάνεια 37</vt:lpstr>
      <vt:lpstr>Διαφάνεια 38</vt:lpstr>
      <vt:lpstr>Αν όμως μετρήσουμε όλες τις χειραψίες που έκαναν οι καλεσμένοι Α, Β, Γ, Δ, Ε και Ζ , θα βρούμε 15.</vt:lpstr>
      <vt:lpstr>Αν έχουμε 7 καλεσμένους Α, Β, Γ, Δ, Ε, Ζ, Η , πόσες θα γίνουν συνολικά;</vt:lpstr>
      <vt:lpstr>Αν έχουμε 7 καλεσμένους Α, Β, Γ, Δ, Ε, Ζ, Η , πόσες θα γίνουν συνολικά;</vt:lpstr>
      <vt:lpstr>Αν έχουμε 7 καλεσμένους Α, Β, Γ, Δ, Ε, Ζ, Η , πόσες θα γίνουν συνολικά;</vt:lpstr>
      <vt:lpstr>Αν έχουμε 7 καλεσμένους Α, Β, Γ, Δ, Ε, Ζ, Η , πόσες θα γίνουν συνολικά;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Πλήθος διαγωνίων σε πολύγωνα</vt:lpstr>
      <vt:lpstr>Πόσες διαγώνιες μπορούμε να φέρουμε από μία κορυφή σε ένα πεντάγωνο;</vt:lpstr>
      <vt:lpstr>Πόσες διαγώνιες μπορούμε να φέρουμε από μία κορυφή σε ένα πεντάγωνο;</vt:lpstr>
      <vt:lpstr>Πόσες διαγώνιες μπορούμε να φέρουμε από μία κορυφή σε ένα πεντάγωνο;</vt:lpstr>
      <vt:lpstr>Πόσες διαγώνιες μπορούμε να φέρουμε από μία κορυφή σε ένα εξάγωνο ;</vt:lpstr>
      <vt:lpstr>Πόσες διαγώνιες μπορούμε να φέρουμε από μία κορυφή σε ένα εξάγωνο ;</vt:lpstr>
      <vt:lpstr>Πόσες συνολικά διαγώνιες μπορούμε να φέρουμε σε ένα εξάγωνο ;</vt:lpstr>
      <vt:lpstr>Πόσες συνολικά διαγώνιες μπορούμε να φέρουμε σε ένα εξάγωνο ;</vt:lpstr>
      <vt:lpstr>Πόσες συνολικά διαγώνιες μπορούμε να φέρουμε σε ένα εξάγωνο ;</vt:lpstr>
      <vt:lpstr>Πόσες συνολικά διαγώνιες μπορούμε να φέρουμε σε ένα επτάγωνο ;</vt:lpstr>
      <vt:lpstr>Πόσες συνολικά διαγώνιες μπορούμε να φέρουμε σε ένα επτάγωνο ;</vt:lpstr>
      <vt:lpstr>Πόσες συνολικά διαγώνιες μπορούμε να φέρουμε σε ένα επτάγωνο ;</vt:lpstr>
      <vt:lpstr>Πόσες συνολικά διαγώνιες μπορούμε να φέρουμε σε ένα επτάγωνο ;</vt:lpstr>
      <vt:lpstr>Πόσες συνολικά διαγώνιες μπορούμε να φέρουμε σε ένα δεκάγωνο ;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Περικλης</dc:creator>
  <cp:lastModifiedBy>Περικλης</cp:lastModifiedBy>
  <cp:revision>59</cp:revision>
  <dcterms:created xsi:type="dcterms:W3CDTF">2026-02-05T18:47:34Z</dcterms:created>
  <dcterms:modified xsi:type="dcterms:W3CDTF">2026-02-07T15:08:26Z</dcterms:modified>
  <cp:contentStatus>Τελική έκδοση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